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16"/>
  </p:notesMasterIdLst>
  <p:handoutMasterIdLst>
    <p:handoutMasterId r:id="rId117"/>
  </p:handoutMasterIdLst>
  <p:sldIdLst>
    <p:sldId id="481" r:id="rId2"/>
    <p:sldId id="564" r:id="rId3"/>
    <p:sldId id="552" r:id="rId4"/>
    <p:sldId id="482" r:id="rId5"/>
    <p:sldId id="483" r:id="rId6"/>
    <p:sldId id="484" r:id="rId7"/>
    <p:sldId id="485" r:id="rId8"/>
    <p:sldId id="486" r:id="rId9"/>
    <p:sldId id="524" r:id="rId10"/>
    <p:sldId id="525" r:id="rId11"/>
    <p:sldId id="533" r:id="rId12"/>
    <p:sldId id="534" r:id="rId13"/>
    <p:sldId id="535" r:id="rId14"/>
    <p:sldId id="539" r:id="rId15"/>
    <p:sldId id="536" r:id="rId16"/>
    <p:sldId id="537" r:id="rId17"/>
    <p:sldId id="538" r:id="rId18"/>
    <p:sldId id="527" r:id="rId19"/>
    <p:sldId id="529" r:id="rId20"/>
    <p:sldId id="530" r:id="rId21"/>
    <p:sldId id="489" r:id="rId22"/>
    <p:sldId id="531" r:id="rId23"/>
    <p:sldId id="487" r:id="rId24"/>
    <p:sldId id="488" r:id="rId25"/>
    <p:sldId id="492" r:id="rId26"/>
    <p:sldId id="493" r:id="rId27"/>
    <p:sldId id="494" r:id="rId28"/>
    <p:sldId id="495" r:id="rId29"/>
    <p:sldId id="496" r:id="rId30"/>
    <p:sldId id="497" r:id="rId31"/>
    <p:sldId id="532" r:id="rId32"/>
    <p:sldId id="505" r:id="rId33"/>
    <p:sldId id="506" r:id="rId34"/>
    <p:sldId id="507" r:id="rId35"/>
    <p:sldId id="508" r:id="rId36"/>
    <p:sldId id="513" r:id="rId37"/>
    <p:sldId id="514" r:id="rId38"/>
    <p:sldId id="515" r:id="rId39"/>
    <p:sldId id="516" r:id="rId40"/>
    <p:sldId id="517" r:id="rId41"/>
    <p:sldId id="519" r:id="rId42"/>
    <p:sldId id="393" r:id="rId43"/>
    <p:sldId id="396" r:id="rId44"/>
    <p:sldId id="397" r:id="rId45"/>
    <p:sldId id="553" r:id="rId46"/>
    <p:sldId id="433" r:id="rId47"/>
    <p:sldId id="399" r:id="rId48"/>
    <p:sldId id="520" r:id="rId49"/>
    <p:sldId id="471" r:id="rId50"/>
    <p:sldId id="472" r:id="rId51"/>
    <p:sldId id="473" r:id="rId52"/>
    <p:sldId id="474" r:id="rId53"/>
    <p:sldId id="477" r:id="rId54"/>
    <p:sldId id="475" r:id="rId55"/>
    <p:sldId id="476" r:id="rId56"/>
    <p:sldId id="542" r:id="rId57"/>
    <p:sldId id="479" r:id="rId58"/>
    <p:sldId id="480" r:id="rId59"/>
    <p:sldId id="543" r:id="rId60"/>
    <p:sldId id="554" r:id="rId61"/>
    <p:sldId id="462" r:id="rId62"/>
    <p:sldId id="562" r:id="rId63"/>
    <p:sldId id="559" r:id="rId64"/>
    <p:sldId id="560" r:id="rId65"/>
    <p:sldId id="403" r:id="rId66"/>
    <p:sldId id="404" r:id="rId67"/>
    <p:sldId id="405" r:id="rId68"/>
    <p:sldId id="558" r:id="rId69"/>
    <p:sldId id="406" r:id="rId70"/>
    <p:sldId id="407" r:id="rId71"/>
    <p:sldId id="555" r:id="rId72"/>
    <p:sldId id="561" r:id="rId73"/>
    <p:sldId id="402" r:id="rId74"/>
    <p:sldId id="463" r:id="rId75"/>
    <p:sldId id="464" r:id="rId76"/>
    <p:sldId id="465" r:id="rId77"/>
    <p:sldId id="466" r:id="rId78"/>
    <p:sldId id="447" r:id="rId79"/>
    <p:sldId id="451" r:id="rId80"/>
    <p:sldId id="431" r:id="rId81"/>
    <p:sldId id="409" r:id="rId82"/>
    <p:sldId id="449" r:id="rId83"/>
    <p:sldId id="437" r:id="rId84"/>
    <p:sldId id="438" r:id="rId85"/>
    <p:sldId id="566" r:id="rId86"/>
    <p:sldId id="440" r:id="rId87"/>
    <p:sldId id="441" r:id="rId88"/>
    <p:sldId id="442" r:id="rId89"/>
    <p:sldId id="443" r:id="rId90"/>
    <p:sldId id="444" r:id="rId91"/>
    <p:sldId id="445" r:id="rId92"/>
    <p:sldId id="414" r:id="rId93"/>
    <p:sldId id="454" r:id="rId94"/>
    <p:sldId id="421" r:id="rId95"/>
    <p:sldId id="458" r:id="rId96"/>
    <p:sldId id="460" r:id="rId97"/>
    <p:sldId id="461" r:id="rId98"/>
    <p:sldId id="457" r:id="rId99"/>
    <p:sldId id="468" r:id="rId100"/>
    <p:sldId id="417" r:id="rId101"/>
    <p:sldId id="418" r:id="rId102"/>
    <p:sldId id="419" r:id="rId103"/>
    <p:sldId id="420" r:id="rId104"/>
    <p:sldId id="469" r:id="rId105"/>
    <p:sldId id="422" r:id="rId106"/>
    <p:sldId id="423" r:id="rId107"/>
    <p:sldId id="424" r:id="rId108"/>
    <p:sldId id="425" r:id="rId109"/>
    <p:sldId id="426" r:id="rId110"/>
    <p:sldId id="548" r:id="rId111"/>
    <p:sldId id="549" r:id="rId112"/>
    <p:sldId id="550" r:id="rId113"/>
    <p:sldId id="551" r:id="rId114"/>
    <p:sldId id="563" r:id="rId11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200" i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200" i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200" i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200" i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200" i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200" i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200" i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200" i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200" i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66"/>
    <a:srgbClr val="824D00"/>
    <a:srgbClr val="D9D9D9"/>
    <a:srgbClr val="DDEEFF"/>
    <a:srgbClr val="F0E0D0"/>
    <a:srgbClr val="996633"/>
    <a:srgbClr val="FFC39B"/>
    <a:srgbClr val="8EC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19" autoAdjust="0"/>
    <p:restoredTop sz="94624" autoAdjust="0"/>
  </p:normalViewPr>
  <p:slideViewPr>
    <p:cSldViewPr snapToGrid="0">
      <p:cViewPr varScale="1">
        <p:scale>
          <a:sx n="69" d="100"/>
          <a:sy n="69" d="100"/>
        </p:scale>
        <p:origin x="-1620" y="-102"/>
      </p:cViewPr>
      <p:guideLst>
        <p:guide orient="horz" pos="580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4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39B73A-9C9A-4938-87AB-E84993410306}" type="doc">
      <dgm:prSet loTypeId="urn:microsoft.com/office/officeart/2005/8/layout/hierarchy4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s-ES"/>
        </a:p>
      </dgm:t>
    </dgm:pt>
    <dgm:pt modelId="{F8253BF9-BCBD-4191-ADC6-DE9CFB77E17E}">
      <dgm:prSet phldrT="[Texto]" custT="1"/>
      <dgm:spPr/>
      <dgm:t>
        <a:bodyPr/>
        <a:lstStyle/>
        <a:p>
          <a:r>
            <a:rPr lang="es-ES" sz="2000" dirty="0" smtClean="0"/>
            <a:t>FUNCIONES DEL RIÑÓN EN LA HOMEOSTASIS</a:t>
          </a:r>
          <a:endParaRPr lang="es-ES" sz="2000" dirty="0"/>
        </a:p>
      </dgm:t>
    </dgm:pt>
    <dgm:pt modelId="{DED296A7-DFF9-447D-975E-7D917349E7B9}" type="parTrans" cxnId="{50B3B57A-41DC-4265-848A-B5050D93B018}">
      <dgm:prSet/>
      <dgm:spPr/>
      <dgm:t>
        <a:bodyPr/>
        <a:lstStyle/>
        <a:p>
          <a:endParaRPr lang="es-ES"/>
        </a:p>
      </dgm:t>
    </dgm:pt>
    <dgm:pt modelId="{674F4E42-5868-4DF3-A800-0CE7237E05C5}" type="sibTrans" cxnId="{50B3B57A-41DC-4265-848A-B5050D93B018}">
      <dgm:prSet/>
      <dgm:spPr/>
      <dgm:t>
        <a:bodyPr/>
        <a:lstStyle/>
        <a:p>
          <a:endParaRPr lang="es-ES"/>
        </a:p>
      </dgm:t>
    </dgm:pt>
    <dgm:pt modelId="{B7418D58-0605-4C5E-81C5-0B6EA7AC3EDF}">
      <dgm:prSet phldrT="[Texto]" custT="1"/>
      <dgm:spPr/>
      <dgm:t>
        <a:bodyPr/>
        <a:lstStyle/>
        <a:p>
          <a:r>
            <a:rPr lang="es-ES" sz="1100" dirty="0" smtClean="0"/>
            <a:t>-Filtran plasma</a:t>
          </a:r>
        </a:p>
        <a:p>
          <a:r>
            <a:rPr lang="es-GT" sz="1100" dirty="0" smtClean="0"/>
            <a:t>-Regulan </a:t>
          </a:r>
          <a:r>
            <a:rPr lang="es-GT" sz="1100" dirty="0" err="1" smtClean="0"/>
            <a:t>osmolaridad</a:t>
          </a:r>
          <a:endParaRPr lang="es-ES" sz="1100" dirty="0"/>
        </a:p>
      </dgm:t>
    </dgm:pt>
    <dgm:pt modelId="{0B922007-4304-4637-A83A-6717C0F05609}" type="parTrans" cxnId="{019EC65F-D7A3-4C5E-A9EB-88A271BBB288}">
      <dgm:prSet/>
      <dgm:spPr/>
      <dgm:t>
        <a:bodyPr/>
        <a:lstStyle/>
        <a:p>
          <a:endParaRPr lang="es-ES"/>
        </a:p>
      </dgm:t>
    </dgm:pt>
    <dgm:pt modelId="{85B9A24C-86A0-4EFE-A2D4-4BD09B8E8970}" type="sibTrans" cxnId="{019EC65F-D7A3-4C5E-A9EB-88A271BBB288}">
      <dgm:prSet/>
      <dgm:spPr/>
      <dgm:t>
        <a:bodyPr/>
        <a:lstStyle/>
        <a:p>
          <a:endParaRPr lang="es-ES"/>
        </a:p>
      </dgm:t>
    </dgm:pt>
    <dgm:pt modelId="{46D93341-17BA-420D-9105-C2C436D7917F}">
      <dgm:prSet phldrT="[Texto]" custT="1"/>
      <dgm:spPr/>
      <dgm:t>
        <a:bodyPr/>
        <a:lstStyle/>
        <a:p>
          <a:r>
            <a:rPr lang="es-ES" sz="1100" dirty="0" smtClean="0"/>
            <a:t>Regulación de presión arterial</a:t>
          </a:r>
          <a:endParaRPr lang="es-ES" sz="1100" dirty="0"/>
        </a:p>
      </dgm:t>
    </dgm:pt>
    <dgm:pt modelId="{5ECF4AF5-CA7C-4A7B-81A6-E22F5D785BE2}" type="parTrans" cxnId="{7F6F0E22-6EF3-4791-B716-4F4951860909}">
      <dgm:prSet/>
      <dgm:spPr/>
      <dgm:t>
        <a:bodyPr/>
        <a:lstStyle/>
        <a:p>
          <a:endParaRPr lang="es-ES"/>
        </a:p>
      </dgm:t>
    </dgm:pt>
    <dgm:pt modelId="{63F60A97-A75B-4C06-8091-3912C85D19B2}" type="sibTrans" cxnId="{7F6F0E22-6EF3-4791-B716-4F4951860909}">
      <dgm:prSet/>
      <dgm:spPr/>
      <dgm:t>
        <a:bodyPr/>
        <a:lstStyle/>
        <a:p>
          <a:endParaRPr lang="es-ES"/>
        </a:p>
      </dgm:t>
    </dgm:pt>
    <dgm:pt modelId="{B650EDCD-41BB-41AB-BD62-21E9C329E8E1}">
      <dgm:prSet phldrT="[Texto]" custT="1"/>
      <dgm:spPr/>
      <dgm:t>
        <a:bodyPr/>
        <a:lstStyle/>
        <a:p>
          <a:r>
            <a:rPr lang="es-ES" sz="1100" dirty="0" smtClean="0"/>
            <a:t>Regulación equilibrio Hídrico y electrolítico</a:t>
          </a:r>
          <a:endParaRPr lang="es-ES" sz="1100" dirty="0"/>
        </a:p>
      </dgm:t>
    </dgm:pt>
    <dgm:pt modelId="{AAB1CED5-F29F-409B-ADBF-368B6E73E97A}" type="parTrans" cxnId="{71ECC589-D241-45C7-A16D-048F32240EDC}">
      <dgm:prSet/>
      <dgm:spPr/>
      <dgm:t>
        <a:bodyPr/>
        <a:lstStyle/>
        <a:p>
          <a:endParaRPr lang="es-ES"/>
        </a:p>
      </dgm:t>
    </dgm:pt>
    <dgm:pt modelId="{88B10338-B820-4FD8-AFE3-4D43F8A0A88B}" type="sibTrans" cxnId="{71ECC589-D241-45C7-A16D-048F32240EDC}">
      <dgm:prSet/>
      <dgm:spPr/>
      <dgm:t>
        <a:bodyPr/>
        <a:lstStyle/>
        <a:p>
          <a:endParaRPr lang="es-ES"/>
        </a:p>
      </dgm:t>
    </dgm:pt>
    <dgm:pt modelId="{27C14351-3968-4A8E-90A3-A3E9222F7ECE}">
      <dgm:prSet phldrT="[Texto]" custT="1"/>
      <dgm:spPr/>
      <dgm:t>
        <a:bodyPr/>
        <a:lstStyle/>
        <a:p>
          <a:r>
            <a:rPr lang="es-ES" sz="1100" dirty="0" smtClean="0"/>
            <a:t>Excreción de productos de desecho, sustancias químicas</a:t>
          </a:r>
          <a:endParaRPr lang="es-ES" sz="1100" dirty="0"/>
        </a:p>
      </dgm:t>
    </dgm:pt>
    <dgm:pt modelId="{1A222FDE-B0A9-4A1F-8F4D-21D0290484B2}" type="parTrans" cxnId="{341904A6-9EBC-4364-99B4-3EFBB739C263}">
      <dgm:prSet/>
      <dgm:spPr/>
      <dgm:t>
        <a:bodyPr/>
        <a:lstStyle/>
        <a:p>
          <a:endParaRPr lang="es-ES"/>
        </a:p>
      </dgm:t>
    </dgm:pt>
    <dgm:pt modelId="{E30C157E-D60B-48FB-9FFC-31548124044E}" type="sibTrans" cxnId="{341904A6-9EBC-4364-99B4-3EFBB739C263}">
      <dgm:prSet/>
      <dgm:spPr/>
      <dgm:t>
        <a:bodyPr/>
        <a:lstStyle/>
        <a:p>
          <a:endParaRPr lang="es-ES"/>
        </a:p>
      </dgm:t>
    </dgm:pt>
    <dgm:pt modelId="{8D65FB11-7C0B-420F-8AE4-460A05B55130}">
      <dgm:prSet phldrT="[Texto]" custT="1"/>
      <dgm:spPr/>
      <dgm:t>
        <a:bodyPr/>
        <a:lstStyle/>
        <a:p>
          <a:r>
            <a:rPr lang="es-ES" sz="1100" dirty="0" smtClean="0"/>
            <a:t>Regulación equilibrio ácido-básico</a:t>
          </a:r>
          <a:endParaRPr lang="es-ES" sz="1100" dirty="0"/>
        </a:p>
      </dgm:t>
    </dgm:pt>
    <dgm:pt modelId="{92621F59-0124-4D4A-B002-3AF3971EA803}" type="parTrans" cxnId="{DD8CD43A-3AFA-4C44-8F09-5FA76B5E56A3}">
      <dgm:prSet/>
      <dgm:spPr/>
      <dgm:t>
        <a:bodyPr/>
        <a:lstStyle/>
        <a:p>
          <a:endParaRPr lang="es-ES"/>
        </a:p>
      </dgm:t>
    </dgm:pt>
    <dgm:pt modelId="{DD0CAF46-1C82-4967-B1DB-DBB544F395F5}" type="sibTrans" cxnId="{DD8CD43A-3AFA-4C44-8F09-5FA76B5E56A3}">
      <dgm:prSet/>
      <dgm:spPr/>
      <dgm:t>
        <a:bodyPr/>
        <a:lstStyle/>
        <a:p>
          <a:endParaRPr lang="es-ES"/>
        </a:p>
      </dgm:t>
    </dgm:pt>
    <dgm:pt modelId="{BD3FBE08-3198-4232-8388-1703DB60880C}">
      <dgm:prSet phldrT="[Texto]" custT="1"/>
      <dgm:spPr/>
      <dgm:t>
        <a:bodyPr/>
        <a:lstStyle/>
        <a:p>
          <a:r>
            <a:rPr lang="es-ES" sz="1100" dirty="0" smtClean="0"/>
            <a:t>Regulación de producción de eritrocitos</a:t>
          </a:r>
        </a:p>
        <a:p>
          <a:r>
            <a:rPr lang="es-GT" sz="1100" i="1" dirty="0" smtClean="0"/>
            <a:t>eritropoyetina</a:t>
          </a:r>
          <a:endParaRPr lang="es-ES" sz="1100" i="1" dirty="0"/>
        </a:p>
      </dgm:t>
    </dgm:pt>
    <dgm:pt modelId="{6E92736F-FDA8-4D4D-B9CE-DF859873F80E}" type="parTrans" cxnId="{0361EAF3-D9B7-4A5E-B0CC-9A0067D5F47E}">
      <dgm:prSet/>
      <dgm:spPr/>
      <dgm:t>
        <a:bodyPr/>
        <a:lstStyle/>
        <a:p>
          <a:endParaRPr lang="es-ES"/>
        </a:p>
      </dgm:t>
    </dgm:pt>
    <dgm:pt modelId="{04EFAE9F-6602-4703-8C41-7C0BA9D43E46}" type="sibTrans" cxnId="{0361EAF3-D9B7-4A5E-B0CC-9A0067D5F47E}">
      <dgm:prSet/>
      <dgm:spPr/>
      <dgm:t>
        <a:bodyPr/>
        <a:lstStyle/>
        <a:p>
          <a:endParaRPr lang="es-ES"/>
        </a:p>
      </dgm:t>
    </dgm:pt>
    <dgm:pt modelId="{E020F9A4-DD46-4E26-836E-C92FC8E85C60}">
      <dgm:prSet phldrT="[Texto]" custT="1"/>
      <dgm:spPr/>
      <dgm:t>
        <a:bodyPr/>
        <a:lstStyle/>
        <a:p>
          <a:r>
            <a:rPr lang="es-ES" sz="1100" dirty="0" smtClean="0"/>
            <a:t>Regulación de producción de </a:t>
          </a:r>
          <a:r>
            <a:rPr lang="es-ES" sz="1100" dirty="0" err="1" smtClean="0"/>
            <a:t>calcitriol</a:t>
          </a:r>
          <a:endParaRPr lang="es-ES" sz="1100" dirty="0"/>
        </a:p>
      </dgm:t>
    </dgm:pt>
    <dgm:pt modelId="{791CF56F-D79E-4316-A5A0-3F54BEED0118}" type="parTrans" cxnId="{80CA95E6-1A3A-4575-9426-A500FBD61061}">
      <dgm:prSet/>
      <dgm:spPr/>
      <dgm:t>
        <a:bodyPr/>
        <a:lstStyle/>
        <a:p>
          <a:endParaRPr lang="es-ES"/>
        </a:p>
      </dgm:t>
    </dgm:pt>
    <dgm:pt modelId="{2CE98C62-94F0-42DC-9B40-EA01280DA78E}" type="sibTrans" cxnId="{80CA95E6-1A3A-4575-9426-A500FBD61061}">
      <dgm:prSet/>
      <dgm:spPr/>
      <dgm:t>
        <a:bodyPr/>
        <a:lstStyle/>
        <a:p>
          <a:endParaRPr lang="es-ES"/>
        </a:p>
      </dgm:t>
    </dgm:pt>
    <dgm:pt modelId="{5948CCF8-19C2-4926-BFE5-B9A860F67125}">
      <dgm:prSet phldrT="[Texto]" custT="1"/>
      <dgm:spPr/>
      <dgm:t>
        <a:bodyPr/>
        <a:lstStyle/>
        <a:p>
          <a:r>
            <a:rPr lang="es-ES" sz="1100" dirty="0" smtClean="0"/>
            <a:t>En ayuno prolongado sintetizan glucosa de aminoácidos y otros precursores. (gluconeogénesis).</a:t>
          </a:r>
          <a:r>
            <a:rPr lang="es-ES" sz="700" dirty="0" smtClean="0"/>
            <a:t> </a:t>
          </a:r>
          <a:endParaRPr lang="es-ES" sz="700" dirty="0"/>
        </a:p>
      </dgm:t>
    </dgm:pt>
    <dgm:pt modelId="{D3E136FE-580B-44C5-9279-350DD3D0E4E1}" type="parTrans" cxnId="{1DF2A4A6-1D9E-4F94-81D9-9D4EF743BD54}">
      <dgm:prSet/>
      <dgm:spPr/>
      <dgm:t>
        <a:bodyPr/>
        <a:lstStyle/>
        <a:p>
          <a:endParaRPr lang="es-ES"/>
        </a:p>
      </dgm:t>
    </dgm:pt>
    <dgm:pt modelId="{B35D9AE0-3EB0-4EE9-A7CD-B9BBC81A6D1D}" type="sibTrans" cxnId="{1DF2A4A6-1D9E-4F94-81D9-9D4EF743BD54}">
      <dgm:prSet/>
      <dgm:spPr/>
      <dgm:t>
        <a:bodyPr/>
        <a:lstStyle/>
        <a:p>
          <a:endParaRPr lang="es-ES"/>
        </a:p>
      </dgm:t>
    </dgm:pt>
    <dgm:pt modelId="{D5E688AD-1BF9-48B6-84C9-1AF10153F685}">
      <dgm:prSet phldrT="[Texto]" custT="1"/>
      <dgm:spPr/>
      <dgm:t>
        <a:bodyPr/>
        <a:lstStyle/>
        <a:p>
          <a:r>
            <a:rPr lang="es-ES" sz="1100" dirty="0" smtClean="0"/>
            <a:t>Síntesis de glucosa</a:t>
          </a:r>
          <a:endParaRPr lang="es-ES" sz="1100" dirty="0"/>
        </a:p>
      </dgm:t>
    </dgm:pt>
    <dgm:pt modelId="{E31A5BFE-0D26-416A-B7EC-C7DA4062E419}" type="sibTrans" cxnId="{9E6A881A-AD1A-4EF5-9C52-C21968D8080F}">
      <dgm:prSet/>
      <dgm:spPr/>
      <dgm:t>
        <a:bodyPr/>
        <a:lstStyle/>
        <a:p>
          <a:endParaRPr lang="es-ES"/>
        </a:p>
      </dgm:t>
    </dgm:pt>
    <dgm:pt modelId="{F5A80392-1C68-46A2-B662-1D9AD3B0B373}" type="parTrans" cxnId="{9E6A881A-AD1A-4EF5-9C52-C21968D8080F}">
      <dgm:prSet/>
      <dgm:spPr/>
      <dgm:t>
        <a:bodyPr/>
        <a:lstStyle/>
        <a:p>
          <a:endParaRPr lang="es-ES"/>
        </a:p>
      </dgm:t>
    </dgm:pt>
    <dgm:pt modelId="{75861ACA-23F5-4491-92B4-B3B836CD6FD6}" type="pres">
      <dgm:prSet presAssocID="{0A39B73A-9C9A-4938-87AB-E8499341030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20934911-FD18-41A6-98EB-B0F6660D55F1}" type="pres">
      <dgm:prSet presAssocID="{F8253BF9-BCBD-4191-ADC6-DE9CFB77E17E}" presName="vertOne" presStyleCnt="0"/>
      <dgm:spPr/>
      <dgm:t>
        <a:bodyPr/>
        <a:lstStyle/>
        <a:p>
          <a:endParaRPr lang="es-ES"/>
        </a:p>
      </dgm:t>
    </dgm:pt>
    <dgm:pt modelId="{3B303CCE-D7F5-48A7-9F22-873496CB5484}" type="pres">
      <dgm:prSet presAssocID="{F8253BF9-BCBD-4191-ADC6-DE9CFB77E17E}" presName="txOne" presStyleLbl="node0" presStyleIdx="0" presStyleCnt="1" custScaleY="2997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82160408-48E1-407C-ADDF-9FE90F017C5D}" type="pres">
      <dgm:prSet presAssocID="{F8253BF9-BCBD-4191-ADC6-DE9CFB77E17E}" presName="parTransOne" presStyleCnt="0"/>
      <dgm:spPr/>
      <dgm:t>
        <a:bodyPr/>
        <a:lstStyle/>
        <a:p>
          <a:endParaRPr lang="es-ES"/>
        </a:p>
      </dgm:t>
    </dgm:pt>
    <dgm:pt modelId="{5F205DC0-54B3-4AD0-9B38-8F02A9C9C98B}" type="pres">
      <dgm:prSet presAssocID="{F8253BF9-BCBD-4191-ADC6-DE9CFB77E17E}" presName="horzOne" presStyleCnt="0"/>
      <dgm:spPr/>
      <dgm:t>
        <a:bodyPr/>
        <a:lstStyle/>
        <a:p>
          <a:endParaRPr lang="es-ES"/>
        </a:p>
      </dgm:t>
    </dgm:pt>
    <dgm:pt modelId="{CC0F739F-BF28-4AD5-90BC-AB7AF8F9B478}" type="pres">
      <dgm:prSet presAssocID="{B7418D58-0605-4C5E-81C5-0B6EA7AC3EDF}" presName="vertTwo" presStyleCnt="0"/>
      <dgm:spPr/>
      <dgm:t>
        <a:bodyPr/>
        <a:lstStyle/>
        <a:p>
          <a:endParaRPr lang="es-ES"/>
        </a:p>
      </dgm:t>
    </dgm:pt>
    <dgm:pt modelId="{9EC5CC98-F777-4C00-AE32-8B3D349059C5}" type="pres">
      <dgm:prSet presAssocID="{B7418D58-0605-4C5E-81C5-0B6EA7AC3EDF}" presName="txTwo" presStyleLbl="node2" presStyleIdx="0" presStyleCnt="8" custLinFactNeighborX="3840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217231E3-83CD-4C02-9609-A4F27540399D}" type="pres">
      <dgm:prSet presAssocID="{B7418D58-0605-4C5E-81C5-0B6EA7AC3EDF}" presName="horzTwo" presStyleCnt="0"/>
      <dgm:spPr/>
      <dgm:t>
        <a:bodyPr/>
        <a:lstStyle/>
        <a:p>
          <a:endParaRPr lang="es-ES"/>
        </a:p>
      </dgm:t>
    </dgm:pt>
    <dgm:pt modelId="{822BEFD9-72E4-47BE-BB6D-D93FF4ABA091}" type="pres">
      <dgm:prSet presAssocID="{85B9A24C-86A0-4EFE-A2D4-4BD09B8E8970}" presName="sibSpaceTwo" presStyleCnt="0"/>
      <dgm:spPr/>
      <dgm:t>
        <a:bodyPr/>
        <a:lstStyle/>
        <a:p>
          <a:endParaRPr lang="es-ES"/>
        </a:p>
      </dgm:t>
    </dgm:pt>
    <dgm:pt modelId="{C0261372-EC7F-4760-B397-74458FCB3ECF}" type="pres">
      <dgm:prSet presAssocID="{27C14351-3968-4A8E-90A3-A3E9222F7ECE}" presName="vertTwo" presStyleCnt="0"/>
      <dgm:spPr/>
      <dgm:t>
        <a:bodyPr/>
        <a:lstStyle/>
        <a:p>
          <a:endParaRPr lang="es-ES"/>
        </a:p>
      </dgm:t>
    </dgm:pt>
    <dgm:pt modelId="{0B8608CF-88FC-48AC-8DC1-3FB1B53A95E3}" type="pres">
      <dgm:prSet presAssocID="{27C14351-3968-4A8E-90A3-A3E9222F7ECE}" presName="txTwo" presStyleLbl="node2" presStyleIdx="1" presStyleCnt="8" custScaleY="98366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004E5FEA-F9F2-4E5F-B1B8-102BF1E807FC}" type="pres">
      <dgm:prSet presAssocID="{27C14351-3968-4A8E-90A3-A3E9222F7ECE}" presName="horzTwo" presStyleCnt="0"/>
      <dgm:spPr/>
      <dgm:t>
        <a:bodyPr/>
        <a:lstStyle/>
        <a:p>
          <a:endParaRPr lang="es-ES"/>
        </a:p>
      </dgm:t>
    </dgm:pt>
    <dgm:pt modelId="{53CF902F-A0A6-4589-A516-D19895CC5D28}" type="pres">
      <dgm:prSet presAssocID="{E30C157E-D60B-48FB-9FFC-31548124044E}" presName="sibSpaceTwo" presStyleCnt="0"/>
      <dgm:spPr/>
      <dgm:t>
        <a:bodyPr/>
        <a:lstStyle/>
        <a:p>
          <a:endParaRPr lang="es-ES"/>
        </a:p>
      </dgm:t>
    </dgm:pt>
    <dgm:pt modelId="{11E5A356-1CC0-4298-96CB-4B10E34FA415}" type="pres">
      <dgm:prSet presAssocID="{B650EDCD-41BB-41AB-BD62-21E9C329E8E1}" presName="vertTwo" presStyleCnt="0"/>
      <dgm:spPr/>
      <dgm:t>
        <a:bodyPr/>
        <a:lstStyle/>
        <a:p>
          <a:endParaRPr lang="es-ES"/>
        </a:p>
      </dgm:t>
    </dgm:pt>
    <dgm:pt modelId="{DC689EE8-9B9E-4CFE-80F5-D69CF2EB7EE3}" type="pres">
      <dgm:prSet presAssocID="{B650EDCD-41BB-41AB-BD62-21E9C329E8E1}" presName="txTwo" presStyleLbl="node2" presStyleIdx="2" presStyleCnt="8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B0F50213-2503-4A78-AA5F-1B4954F5230D}" type="pres">
      <dgm:prSet presAssocID="{B650EDCD-41BB-41AB-BD62-21E9C329E8E1}" presName="horzTwo" presStyleCnt="0"/>
      <dgm:spPr/>
      <dgm:t>
        <a:bodyPr/>
        <a:lstStyle/>
        <a:p>
          <a:endParaRPr lang="es-ES"/>
        </a:p>
      </dgm:t>
    </dgm:pt>
    <dgm:pt modelId="{5C35E079-A9EC-4888-8B89-F1BE0105FC2C}" type="pres">
      <dgm:prSet presAssocID="{88B10338-B820-4FD8-AFE3-4D43F8A0A88B}" presName="sibSpaceTwo" presStyleCnt="0"/>
      <dgm:spPr/>
      <dgm:t>
        <a:bodyPr/>
        <a:lstStyle/>
        <a:p>
          <a:endParaRPr lang="es-ES"/>
        </a:p>
      </dgm:t>
    </dgm:pt>
    <dgm:pt modelId="{8656E094-7DF0-4D64-977B-2D1F473C3A2A}" type="pres">
      <dgm:prSet presAssocID="{46D93341-17BA-420D-9105-C2C436D7917F}" presName="vertTwo" presStyleCnt="0"/>
      <dgm:spPr/>
      <dgm:t>
        <a:bodyPr/>
        <a:lstStyle/>
        <a:p>
          <a:endParaRPr lang="es-ES"/>
        </a:p>
      </dgm:t>
    </dgm:pt>
    <dgm:pt modelId="{A2960DDD-81BA-4190-BD66-C277939D8562}" type="pres">
      <dgm:prSet presAssocID="{46D93341-17BA-420D-9105-C2C436D7917F}" presName="txTwo" presStyleLbl="node2" presStyleIdx="3" presStyleCnt="8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2FF524A9-0980-4758-A511-341F88637D9E}" type="pres">
      <dgm:prSet presAssocID="{46D93341-17BA-420D-9105-C2C436D7917F}" presName="horzTwo" presStyleCnt="0"/>
      <dgm:spPr/>
      <dgm:t>
        <a:bodyPr/>
        <a:lstStyle/>
        <a:p>
          <a:endParaRPr lang="es-ES"/>
        </a:p>
      </dgm:t>
    </dgm:pt>
    <dgm:pt modelId="{F87191A8-C3EC-4794-A475-0D1599E2A56D}" type="pres">
      <dgm:prSet presAssocID="{63F60A97-A75B-4C06-8091-3912C85D19B2}" presName="sibSpaceTwo" presStyleCnt="0"/>
      <dgm:spPr/>
      <dgm:t>
        <a:bodyPr/>
        <a:lstStyle/>
        <a:p>
          <a:endParaRPr lang="es-ES"/>
        </a:p>
      </dgm:t>
    </dgm:pt>
    <dgm:pt modelId="{5FBFBDCC-D9B1-4AF9-913C-D9B50EEE1007}" type="pres">
      <dgm:prSet presAssocID="{8D65FB11-7C0B-420F-8AE4-460A05B55130}" presName="vertTwo" presStyleCnt="0"/>
      <dgm:spPr/>
      <dgm:t>
        <a:bodyPr/>
        <a:lstStyle/>
        <a:p>
          <a:endParaRPr lang="es-ES"/>
        </a:p>
      </dgm:t>
    </dgm:pt>
    <dgm:pt modelId="{6328E8BC-7351-4C96-8873-814D8CFFB19D}" type="pres">
      <dgm:prSet presAssocID="{8D65FB11-7C0B-420F-8AE4-460A05B55130}" presName="txTwo" presStyleLbl="node2" presStyleIdx="4" presStyleCnt="8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9815F8B-17DF-4647-8359-1B43F19357B8}" type="pres">
      <dgm:prSet presAssocID="{8D65FB11-7C0B-420F-8AE4-460A05B55130}" presName="horzTwo" presStyleCnt="0"/>
      <dgm:spPr/>
      <dgm:t>
        <a:bodyPr/>
        <a:lstStyle/>
        <a:p>
          <a:endParaRPr lang="es-ES"/>
        </a:p>
      </dgm:t>
    </dgm:pt>
    <dgm:pt modelId="{3BEDA222-1585-434D-89B9-00CF2C176F72}" type="pres">
      <dgm:prSet presAssocID="{DD0CAF46-1C82-4967-B1DB-DBB544F395F5}" presName="sibSpaceTwo" presStyleCnt="0"/>
      <dgm:spPr/>
      <dgm:t>
        <a:bodyPr/>
        <a:lstStyle/>
        <a:p>
          <a:endParaRPr lang="es-ES"/>
        </a:p>
      </dgm:t>
    </dgm:pt>
    <dgm:pt modelId="{EF4154F9-9735-4D24-978E-A67482A0899A}" type="pres">
      <dgm:prSet presAssocID="{BD3FBE08-3198-4232-8388-1703DB60880C}" presName="vertTwo" presStyleCnt="0"/>
      <dgm:spPr/>
      <dgm:t>
        <a:bodyPr/>
        <a:lstStyle/>
        <a:p>
          <a:endParaRPr lang="es-ES"/>
        </a:p>
      </dgm:t>
    </dgm:pt>
    <dgm:pt modelId="{B98989C3-4427-4FB0-95B1-49CA49B9A6BC}" type="pres">
      <dgm:prSet presAssocID="{BD3FBE08-3198-4232-8388-1703DB60880C}" presName="txTwo" presStyleLbl="node2" presStyleIdx="5" presStyleCnt="8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C59DF312-ED03-4F01-A0A5-6F20BF50645B}" type="pres">
      <dgm:prSet presAssocID="{BD3FBE08-3198-4232-8388-1703DB60880C}" presName="horzTwo" presStyleCnt="0"/>
      <dgm:spPr/>
      <dgm:t>
        <a:bodyPr/>
        <a:lstStyle/>
        <a:p>
          <a:endParaRPr lang="es-ES"/>
        </a:p>
      </dgm:t>
    </dgm:pt>
    <dgm:pt modelId="{E381DDE8-CA63-4803-90A1-EACF1FE67E40}" type="pres">
      <dgm:prSet presAssocID="{04EFAE9F-6602-4703-8C41-7C0BA9D43E46}" presName="sibSpaceTwo" presStyleCnt="0"/>
      <dgm:spPr/>
      <dgm:t>
        <a:bodyPr/>
        <a:lstStyle/>
        <a:p>
          <a:endParaRPr lang="es-ES"/>
        </a:p>
      </dgm:t>
    </dgm:pt>
    <dgm:pt modelId="{00079C94-A35C-49D2-9D88-821D479B640D}" type="pres">
      <dgm:prSet presAssocID="{E020F9A4-DD46-4E26-836E-C92FC8E85C60}" presName="vertTwo" presStyleCnt="0"/>
      <dgm:spPr/>
      <dgm:t>
        <a:bodyPr/>
        <a:lstStyle/>
        <a:p>
          <a:endParaRPr lang="es-ES"/>
        </a:p>
      </dgm:t>
    </dgm:pt>
    <dgm:pt modelId="{D898607E-1ADA-4CAA-A080-CB437672CCC3}" type="pres">
      <dgm:prSet presAssocID="{E020F9A4-DD46-4E26-836E-C92FC8E85C60}" presName="txTwo" presStyleLbl="node2" presStyleIdx="6" presStyleCnt="8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6F5D1DD-ADB9-4B7D-84A2-77F974EBCD3B}" type="pres">
      <dgm:prSet presAssocID="{E020F9A4-DD46-4E26-836E-C92FC8E85C60}" presName="horzTwo" presStyleCnt="0"/>
      <dgm:spPr/>
      <dgm:t>
        <a:bodyPr/>
        <a:lstStyle/>
        <a:p>
          <a:endParaRPr lang="es-ES"/>
        </a:p>
      </dgm:t>
    </dgm:pt>
    <dgm:pt modelId="{BD5C1CF8-3D62-4B01-B63E-48707E33D501}" type="pres">
      <dgm:prSet presAssocID="{2CE98C62-94F0-42DC-9B40-EA01280DA78E}" presName="sibSpaceTwo" presStyleCnt="0"/>
      <dgm:spPr/>
      <dgm:t>
        <a:bodyPr/>
        <a:lstStyle/>
        <a:p>
          <a:endParaRPr lang="es-ES"/>
        </a:p>
      </dgm:t>
    </dgm:pt>
    <dgm:pt modelId="{1E734486-B4B9-4D20-B4D0-593C55F8B7E9}" type="pres">
      <dgm:prSet presAssocID="{D5E688AD-1BF9-48B6-84C9-1AF10153F685}" presName="vertTwo" presStyleCnt="0"/>
      <dgm:spPr/>
      <dgm:t>
        <a:bodyPr/>
        <a:lstStyle/>
        <a:p>
          <a:endParaRPr lang="es-ES"/>
        </a:p>
      </dgm:t>
    </dgm:pt>
    <dgm:pt modelId="{9D227011-AF58-42AA-8060-CA931E991E5D}" type="pres">
      <dgm:prSet presAssocID="{D5E688AD-1BF9-48B6-84C9-1AF10153F685}" presName="txTwo" presStyleLbl="node2" presStyleIdx="7" presStyleCnt="8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197E4E-4E15-4035-9957-CAC72A739FB4}" type="pres">
      <dgm:prSet presAssocID="{D5E688AD-1BF9-48B6-84C9-1AF10153F685}" presName="parTransTwo" presStyleCnt="0"/>
      <dgm:spPr/>
      <dgm:t>
        <a:bodyPr/>
        <a:lstStyle/>
        <a:p>
          <a:endParaRPr lang="es-ES"/>
        </a:p>
      </dgm:t>
    </dgm:pt>
    <dgm:pt modelId="{BD3F2F1A-F7CC-40FC-8649-0786AB342AAD}" type="pres">
      <dgm:prSet presAssocID="{D5E688AD-1BF9-48B6-84C9-1AF10153F685}" presName="horzTwo" presStyleCnt="0"/>
      <dgm:spPr/>
      <dgm:t>
        <a:bodyPr/>
        <a:lstStyle/>
        <a:p>
          <a:endParaRPr lang="es-ES"/>
        </a:p>
      </dgm:t>
    </dgm:pt>
    <dgm:pt modelId="{33D66479-E868-40F6-9BA7-AC0ADD6D5F99}" type="pres">
      <dgm:prSet presAssocID="{5948CCF8-19C2-4926-BFE5-B9A860F67125}" presName="vertThree" presStyleCnt="0"/>
      <dgm:spPr/>
      <dgm:t>
        <a:bodyPr/>
        <a:lstStyle/>
        <a:p>
          <a:endParaRPr lang="es-ES"/>
        </a:p>
      </dgm:t>
    </dgm:pt>
    <dgm:pt modelId="{6D3FE3B0-8BAC-4BFE-83CF-EA5A808BF106}" type="pres">
      <dgm:prSet presAssocID="{5948CCF8-19C2-4926-BFE5-B9A860F67125}" presName="txThree" presStyleLbl="node3" presStyleIdx="0" presStyleCnt="1" custLinFactY="-9374" custLinFactNeighborX="-3840" custLinFactNeighborY="-100000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D4B3C94-91DA-4C34-BEE6-1C43DAA2DA51}" type="pres">
      <dgm:prSet presAssocID="{5948CCF8-19C2-4926-BFE5-B9A860F67125}" presName="horzThree" presStyleCnt="0"/>
      <dgm:spPr/>
      <dgm:t>
        <a:bodyPr/>
        <a:lstStyle/>
        <a:p>
          <a:endParaRPr lang="es-ES"/>
        </a:p>
      </dgm:t>
    </dgm:pt>
  </dgm:ptLst>
  <dgm:cxnLst>
    <dgm:cxn modelId="{EA0D4AB3-4ED3-4BE6-9E24-6A6B7A2B04BB}" type="presOf" srcId="{46D93341-17BA-420D-9105-C2C436D7917F}" destId="{A2960DDD-81BA-4190-BD66-C277939D8562}" srcOrd="0" destOrd="0" presId="urn:microsoft.com/office/officeart/2005/8/layout/hierarchy4"/>
    <dgm:cxn modelId="{40976DA7-B832-4B89-813F-FDB30B3D36E5}" type="presOf" srcId="{5948CCF8-19C2-4926-BFE5-B9A860F67125}" destId="{6D3FE3B0-8BAC-4BFE-83CF-EA5A808BF106}" srcOrd="0" destOrd="0" presId="urn:microsoft.com/office/officeart/2005/8/layout/hierarchy4"/>
    <dgm:cxn modelId="{0361EAF3-D9B7-4A5E-B0CC-9A0067D5F47E}" srcId="{F8253BF9-BCBD-4191-ADC6-DE9CFB77E17E}" destId="{BD3FBE08-3198-4232-8388-1703DB60880C}" srcOrd="5" destOrd="0" parTransId="{6E92736F-FDA8-4D4D-B9CE-DF859873F80E}" sibTransId="{04EFAE9F-6602-4703-8C41-7C0BA9D43E46}"/>
    <dgm:cxn modelId="{341904A6-9EBC-4364-99B4-3EFBB739C263}" srcId="{F8253BF9-BCBD-4191-ADC6-DE9CFB77E17E}" destId="{27C14351-3968-4A8E-90A3-A3E9222F7ECE}" srcOrd="1" destOrd="0" parTransId="{1A222FDE-B0A9-4A1F-8F4D-21D0290484B2}" sibTransId="{E30C157E-D60B-48FB-9FFC-31548124044E}"/>
    <dgm:cxn modelId="{C245F73C-4E94-43CC-963C-F45339289C1B}" type="presOf" srcId="{0A39B73A-9C9A-4938-87AB-E84993410306}" destId="{75861ACA-23F5-4491-92B4-B3B836CD6FD6}" srcOrd="0" destOrd="0" presId="urn:microsoft.com/office/officeart/2005/8/layout/hierarchy4"/>
    <dgm:cxn modelId="{80CA95E6-1A3A-4575-9426-A500FBD61061}" srcId="{F8253BF9-BCBD-4191-ADC6-DE9CFB77E17E}" destId="{E020F9A4-DD46-4E26-836E-C92FC8E85C60}" srcOrd="6" destOrd="0" parTransId="{791CF56F-D79E-4316-A5A0-3F54BEED0118}" sibTransId="{2CE98C62-94F0-42DC-9B40-EA01280DA78E}"/>
    <dgm:cxn modelId="{03DF76B8-5D2F-438F-B714-76635A420FAA}" type="presOf" srcId="{B650EDCD-41BB-41AB-BD62-21E9C329E8E1}" destId="{DC689EE8-9B9E-4CFE-80F5-D69CF2EB7EE3}" srcOrd="0" destOrd="0" presId="urn:microsoft.com/office/officeart/2005/8/layout/hierarchy4"/>
    <dgm:cxn modelId="{1DF2A4A6-1D9E-4F94-81D9-9D4EF743BD54}" srcId="{D5E688AD-1BF9-48B6-84C9-1AF10153F685}" destId="{5948CCF8-19C2-4926-BFE5-B9A860F67125}" srcOrd="0" destOrd="0" parTransId="{D3E136FE-580B-44C5-9279-350DD3D0E4E1}" sibTransId="{B35D9AE0-3EB0-4EE9-A7CD-B9BBC81A6D1D}"/>
    <dgm:cxn modelId="{DD8CD43A-3AFA-4C44-8F09-5FA76B5E56A3}" srcId="{F8253BF9-BCBD-4191-ADC6-DE9CFB77E17E}" destId="{8D65FB11-7C0B-420F-8AE4-460A05B55130}" srcOrd="4" destOrd="0" parTransId="{92621F59-0124-4D4A-B002-3AF3971EA803}" sibTransId="{DD0CAF46-1C82-4967-B1DB-DBB544F395F5}"/>
    <dgm:cxn modelId="{46A182DE-F2A7-4B3C-B832-5933A97579FD}" type="presOf" srcId="{27C14351-3968-4A8E-90A3-A3E9222F7ECE}" destId="{0B8608CF-88FC-48AC-8DC1-3FB1B53A95E3}" srcOrd="0" destOrd="0" presId="urn:microsoft.com/office/officeart/2005/8/layout/hierarchy4"/>
    <dgm:cxn modelId="{585035D2-E9D2-4DF6-B9C6-EA481B8E7F28}" type="presOf" srcId="{F8253BF9-BCBD-4191-ADC6-DE9CFB77E17E}" destId="{3B303CCE-D7F5-48A7-9F22-873496CB5484}" srcOrd="0" destOrd="0" presId="urn:microsoft.com/office/officeart/2005/8/layout/hierarchy4"/>
    <dgm:cxn modelId="{9E6A881A-AD1A-4EF5-9C52-C21968D8080F}" srcId="{F8253BF9-BCBD-4191-ADC6-DE9CFB77E17E}" destId="{D5E688AD-1BF9-48B6-84C9-1AF10153F685}" srcOrd="7" destOrd="0" parTransId="{F5A80392-1C68-46A2-B662-1D9AD3B0B373}" sibTransId="{E31A5BFE-0D26-416A-B7EC-C7DA4062E419}"/>
    <dgm:cxn modelId="{C8AF5852-1150-4AD4-A551-C46E8524E148}" type="presOf" srcId="{8D65FB11-7C0B-420F-8AE4-460A05B55130}" destId="{6328E8BC-7351-4C96-8873-814D8CFFB19D}" srcOrd="0" destOrd="0" presId="urn:microsoft.com/office/officeart/2005/8/layout/hierarchy4"/>
    <dgm:cxn modelId="{71ECC589-D241-45C7-A16D-048F32240EDC}" srcId="{F8253BF9-BCBD-4191-ADC6-DE9CFB77E17E}" destId="{B650EDCD-41BB-41AB-BD62-21E9C329E8E1}" srcOrd="2" destOrd="0" parTransId="{AAB1CED5-F29F-409B-ADBF-368B6E73E97A}" sibTransId="{88B10338-B820-4FD8-AFE3-4D43F8A0A88B}"/>
    <dgm:cxn modelId="{7F6F0E22-6EF3-4791-B716-4F4951860909}" srcId="{F8253BF9-BCBD-4191-ADC6-DE9CFB77E17E}" destId="{46D93341-17BA-420D-9105-C2C436D7917F}" srcOrd="3" destOrd="0" parTransId="{5ECF4AF5-CA7C-4A7B-81A6-E22F5D785BE2}" sibTransId="{63F60A97-A75B-4C06-8091-3912C85D19B2}"/>
    <dgm:cxn modelId="{019EC65F-D7A3-4C5E-A9EB-88A271BBB288}" srcId="{F8253BF9-BCBD-4191-ADC6-DE9CFB77E17E}" destId="{B7418D58-0605-4C5E-81C5-0B6EA7AC3EDF}" srcOrd="0" destOrd="0" parTransId="{0B922007-4304-4637-A83A-6717C0F05609}" sibTransId="{85B9A24C-86A0-4EFE-A2D4-4BD09B8E8970}"/>
    <dgm:cxn modelId="{B84939A3-E3C9-4B03-BB55-A1A37683625A}" type="presOf" srcId="{B7418D58-0605-4C5E-81C5-0B6EA7AC3EDF}" destId="{9EC5CC98-F777-4C00-AE32-8B3D349059C5}" srcOrd="0" destOrd="0" presId="urn:microsoft.com/office/officeart/2005/8/layout/hierarchy4"/>
    <dgm:cxn modelId="{207F8693-99B3-4A3A-A20E-9EBEA563F173}" type="presOf" srcId="{D5E688AD-1BF9-48B6-84C9-1AF10153F685}" destId="{9D227011-AF58-42AA-8060-CA931E991E5D}" srcOrd="0" destOrd="0" presId="urn:microsoft.com/office/officeart/2005/8/layout/hierarchy4"/>
    <dgm:cxn modelId="{9F443D31-6725-4F8C-82BB-7A9D09DE6E31}" type="presOf" srcId="{BD3FBE08-3198-4232-8388-1703DB60880C}" destId="{B98989C3-4427-4FB0-95B1-49CA49B9A6BC}" srcOrd="0" destOrd="0" presId="urn:microsoft.com/office/officeart/2005/8/layout/hierarchy4"/>
    <dgm:cxn modelId="{50B3B57A-41DC-4265-848A-B5050D93B018}" srcId="{0A39B73A-9C9A-4938-87AB-E84993410306}" destId="{F8253BF9-BCBD-4191-ADC6-DE9CFB77E17E}" srcOrd="0" destOrd="0" parTransId="{DED296A7-DFF9-447D-975E-7D917349E7B9}" sibTransId="{674F4E42-5868-4DF3-A800-0CE7237E05C5}"/>
    <dgm:cxn modelId="{FA2922D7-ABC2-4A8B-AC8F-EDDA4D255A26}" type="presOf" srcId="{E020F9A4-DD46-4E26-836E-C92FC8E85C60}" destId="{D898607E-1ADA-4CAA-A080-CB437672CCC3}" srcOrd="0" destOrd="0" presId="urn:microsoft.com/office/officeart/2005/8/layout/hierarchy4"/>
    <dgm:cxn modelId="{287D7335-DF77-4C36-8826-748E2CFF931D}" type="presParOf" srcId="{75861ACA-23F5-4491-92B4-B3B836CD6FD6}" destId="{20934911-FD18-41A6-98EB-B0F6660D55F1}" srcOrd="0" destOrd="0" presId="urn:microsoft.com/office/officeart/2005/8/layout/hierarchy4"/>
    <dgm:cxn modelId="{B6095C76-9915-47D6-AB1C-507D9B6280E1}" type="presParOf" srcId="{20934911-FD18-41A6-98EB-B0F6660D55F1}" destId="{3B303CCE-D7F5-48A7-9F22-873496CB5484}" srcOrd="0" destOrd="0" presId="urn:microsoft.com/office/officeart/2005/8/layout/hierarchy4"/>
    <dgm:cxn modelId="{2F1FFB60-C073-4F4C-82B7-49BACD7B8CAD}" type="presParOf" srcId="{20934911-FD18-41A6-98EB-B0F6660D55F1}" destId="{82160408-48E1-407C-ADDF-9FE90F017C5D}" srcOrd="1" destOrd="0" presId="urn:microsoft.com/office/officeart/2005/8/layout/hierarchy4"/>
    <dgm:cxn modelId="{D230F11B-B133-4293-8DB9-3240BB5394AE}" type="presParOf" srcId="{20934911-FD18-41A6-98EB-B0F6660D55F1}" destId="{5F205DC0-54B3-4AD0-9B38-8F02A9C9C98B}" srcOrd="2" destOrd="0" presId="urn:microsoft.com/office/officeart/2005/8/layout/hierarchy4"/>
    <dgm:cxn modelId="{51182E78-64E8-437E-82D0-D005F409C949}" type="presParOf" srcId="{5F205DC0-54B3-4AD0-9B38-8F02A9C9C98B}" destId="{CC0F739F-BF28-4AD5-90BC-AB7AF8F9B478}" srcOrd="0" destOrd="0" presId="urn:microsoft.com/office/officeart/2005/8/layout/hierarchy4"/>
    <dgm:cxn modelId="{1763A89A-3B74-4DA1-8EEF-23921AF85BB5}" type="presParOf" srcId="{CC0F739F-BF28-4AD5-90BC-AB7AF8F9B478}" destId="{9EC5CC98-F777-4C00-AE32-8B3D349059C5}" srcOrd="0" destOrd="0" presId="urn:microsoft.com/office/officeart/2005/8/layout/hierarchy4"/>
    <dgm:cxn modelId="{92945DBE-B285-4BBE-94AE-77FC128E2135}" type="presParOf" srcId="{CC0F739F-BF28-4AD5-90BC-AB7AF8F9B478}" destId="{217231E3-83CD-4C02-9609-A4F27540399D}" srcOrd="1" destOrd="0" presId="urn:microsoft.com/office/officeart/2005/8/layout/hierarchy4"/>
    <dgm:cxn modelId="{BFA320F1-C6D0-4FFA-A59E-3BA82A1F567C}" type="presParOf" srcId="{5F205DC0-54B3-4AD0-9B38-8F02A9C9C98B}" destId="{822BEFD9-72E4-47BE-BB6D-D93FF4ABA091}" srcOrd="1" destOrd="0" presId="urn:microsoft.com/office/officeart/2005/8/layout/hierarchy4"/>
    <dgm:cxn modelId="{AA8B666C-FA63-424B-9782-6EDF2D82CDA2}" type="presParOf" srcId="{5F205DC0-54B3-4AD0-9B38-8F02A9C9C98B}" destId="{C0261372-EC7F-4760-B397-74458FCB3ECF}" srcOrd="2" destOrd="0" presId="urn:microsoft.com/office/officeart/2005/8/layout/hierarchy4"/>
    <dgm:cxn modelId="{469D5341-6C83-4610-9E37-55AF18D8F5CC}" type="presParOf" srcId="{C0261372-EC7F-4760-B397-74458FCB3ECF}" destId="{0B8608CF-88FC-48AC-8DC1-3FB1B53A95E3}" srcOrd="0" destOrd="0" presId="urn:microsoft.com/office/officeart/2005/8/layout/hierarchy4"/>
    <dgm:cxn modelId="{AC03B28C-2C05-499E-8846-D3C8854EDBFA}" type="presParOf" srcId="{C0261372-EC7F-4760-B397-74458FCB3ECF}" destId="{004E5FEA-F9F2-4E5F-B1B8-102BF1E807FC}" srcOrd="1" destOrd="0" presId="urn:microsoft.com/office/officeart/2005/8/layout/hierarchy4"/>
    <dgm:cxn modelId="{A003F42E-BEE0-496B-A54E-9F73DC53D111}" type="presParOf" srcId="{5F205DC0-54B3-4AD0-9B38-8F02A9C9C98B}" destId="{53CF902F-A0A6-4589-A516-D19895CC5D28}" srcOrd="3" destOrd="0" presId="urn:microsoft.com/office/officeart/2005/8/layout/hierarchy4"/>
    <dgm:cxn modelId="{EF31143C-32B3-4D82-803C-CC07B651BBC7}" type="presParOf" srcId="{5F205DC0-54B3-4AD0-9B38-8F02A9C9C98B}" destId="{11E5A356-1CC0-4298-96CB-4B10E34FA415}" srcOrd="4" destOrd="0" presId="urn:microsoft.com/office/officeart/2005/8/layout/hierarchy4"/>
    <dgm:cxn modelId="{72A7AD01-EB0A-4BA4-8626-4C517129D259}" type="presParOf" srcId="{11E5A356-1CC0-4298-96CB-4B10E34FA415}" destId="{DC689EE8-9B9E-4CFE-80F5-D69CF2EB7EE3}" srcOrd="0" destOrd="0" presId="urn:microsoft.com/office/officeart/2005/8/layout/hierarchy4"/>
    <dgm:cxn modelId="{B9A32766-6962-483B-A07F-0D45D62EC2E1}" type="presParOf" srcId="{11E5A356-1CC0-4298-96CB-4B10E34FA415}" destId="{B0F50213-2503-4A78-AA5F-1B4954F5230D}" srcOrd="1" destOrd="0" presId="urn:microsoft.com/office/officeart/2005/8/layout/hierarchy4"/>
    <dgm:cxn modelId="{20C1BD82-09DB-4311-87A9-6EDE274E468D}" type="presParOf" srcId="{5F205DC0-54B3-4AD0-9B38-8F02A9C9C98B}" destId="{5C35E079-A9EC-4888-8B89-F1BE0105FC2C}" srcOrd="5" destOrd="0" presId="urn:microsoft.com/office/officeart/2005/8/layout/hierarchy4"/>
    <dgm:cxn modelId="{9C2DF2C2-2719-4F76-9A63-28244D285C43}" type="presParOf" srcId="{5F205DC0-54B3-4AD0-9B38-8F02A9C9C98B}" destId="{8656E094-7DF0-4D64-977B-2D1F473C3A2A}" srcOrd="6" destOrd="0" presId="urn:microsoft.com/office/officeart/2005/8/layout/hierarchy4"/>
    <dgm:cxn modelId="{C496AAE2-5B68-4EAF-A127-F5BE9C77CA7B}" type="presParOf" srcId="{8656E094-7DF0-4D64-977B-2D1F473C3A2A}" destId="{A2960DDD-81BA-4190-BD66-C277939D8562}" srcOrd="0" destOrd="0" presId="urn:microsoft.com/office/officeart/2005/8/layout/hierarchy4"/>
    <dgm:cxn modelId="{8A6561AD-82E5-4041-B35F-A686F174CFB7}" type="presParOf" srcId="{8656E094-7DF0-4D64-977B-2D1F473C3A2A}" destId="{2FF524A9-0980-4758-A511-341F88637D9E}" srcOrd="1" destOrd="0" presId="urn:microsoft.com/office/officeart/2005/8/layout/hierarchy4"/>
    <dgm:cxn modelId="{050164CC-D647-46EC-8BE6-44C7520F5AC1}" type="presParOf" srcId="{5F205DC0-54B3-4AD0-9B38-8F02A9C9C98B}" destId="{F87191A8-C3EC-4794-A475-0D1599E2A56D}" srcOrd="7" destOrd="0" presId="urn:microsoft.com/office/officeart/2005/8/layout/hierarchy4"/>
    <dgm:cxn modelId="{E1DD847A-9C33-40F8-A2C4-19668AB20DBD}" type="presParOf" srcId="{5F205DC0-54B3-4AD0-9B38-8F02A9C9C98B}" destId="{5FBFBDCC-D9B1-4AF9-913C-D9B50EEE1007}" srcOrd="8" destOrd="0" presId="urn:microsoft.com/office/officeart/2005/8/layout/hierarchy4"/>
    <dgm:cxn modelId="{EFAAAC24-ACA1-4A2D-B7EE-45349EDB2B2A}" type="presParOf" srcId="{5FBFBDCC-D9B1-4AF9-913C-D9B50EEE1007}" destId="{6328E8BC-7351-4C96-8873-814D8CFFB19D}" srcOrd="0" destOrd="0" presId="urn:microsoft.com/office/officeart/2005/8/layout/hierarchy4"/>
    <dgm:cxn modelId="{88474C35-A7EE-401D-83F9-72894D963576}" type="presParOf" srcId="{5FBFBDCC-D9B1-4AF9-913C-D9B50EEE1007}" destId="{F9815F8B-17DF-4647-8359-1B43F19357B8}" srcOrd="1" destOrd="0" presId="urn:microsoft.com/office/officeart/2005/8/layout/hierarchy4"/>
    <dgm:cxn modelId="{13F8073F-FB5A-4428-87EB-A267BD6CCF1E}" type="presParOf" srcId="{5F205DC0-54B3-4AD0-9B38-8F02A9C9C98B}" destId="{3BEDA222-1585-434D-89B9-00CF2C176F72}" srcOrd="9" destOrd="0" presId="urn:microsoft.com/office/officeart/2005/8/layout/hierarchy4"/>
    <dgm:cxn modelId="{E69C4138-922F-4D56-8BA6-BF1EE47B5327}" type="presParOf" srcId="{5F205DC0-54B3-4AD0-9B38-8F02A9C9C98B}" destId="{EF4154F9-9735-4D24-978E-A67482A0899A}" srcOrd="10" destOrd="0" presId="urn:microsoft.com/office/officeart/2005/8/layout/hierarchy4"/>
    <dgm:cxn modelId="{3F488F22-EA58-496B-96E7-EA8D806DE1EA}" type="presParOf" srcId="{EF4154F9-9735-4D24-978E-A67482A0899A}" destId="{B98989C3-4427-4FB0-95B1-49CA49B9A6BC}" srcOrd="0" destOrd="0" presId="urn:microsoft.com/office/officeart/2005/8/layout/hierarchy4"/>
    <dgm:cxn modelId="{D35F9C60-5E20-45A4-891D-0428379CB17B}" type="presParOf" srcId="{EF4154F9-9735-4D24-978E-A67482A0899A}" destId="{C59DF312-ED03-4F01-A0A5-6F20BF50645B}" srcOrd="1" destOrd="0" presId="urn:microsoft.com/office/officeart/2005/8/layout/hierarchy4"/>
    <dgm:cxn modelId="{12DE9145-A2B7-4232-8480-847E90A8DE8C}" type="presParOf" srcId="{5F205DC0-54B3-4AD0-9B38-8F02A9C9C98B}" destId="{E381DDE8-CA63-4803-90A1-EACF1FE67E40}" srcOrd="11" destOrd="0" presId="urn:microsoft.com/office/officeart/2005/8/layout/hierarchy4"/>
    <dgm:cxn modelId="{40F70019-3CF4-4FF4-8174-FB007F878726}" type="presParOf" srcId="{5F205DC0-54B3-4AD0-9B38-8F02A9C9C98B}" destId="{00079C94-A35C-49D2-9D88-821D479B640D}" srcOrd="12" destOrd="0" presId="urn:microsoft.com/office/officeart/2005/8/layout/hierarchy4"/>
    <dgm:cxn modelId="{171B298F-A09F-45B0-808B-742FB3EDE3B1}" type="presParOf" srcId="{00079C94-A35C-49D2-9D88-821D479B640D}" destId="{D898607E-1ADA-4CAA-A080-CB437672CCC3}" srcOrd="0" destOrd="0" presId="urn:microsoft.com/office/officeart/2005/8/layout/hierarchy4"/>
    <dgm:cxn modelId="{5828AA10-5847-4FE2-8E05-F9FDBAD384C0}" type="presParOf" srcId="{00079C94-A35C-49D2-9D88-821D479B640D}" destId="{96F5D1DD-ADB9-4B7D-84A2-77F974EBCD3B}" srcOrd="1" destOrd="0" presId="urn:microsoft.com/office/officeart/2005/8/layout/hierarchy4"/>
    <dgm:cxn modelId="{22B9F060-86CB-444E-B8B3-C6ADE9B070A9}" type="presParOf" srcId="{5F205DC0-54B3-4AD0-9B38-8F02A9C9C98B}" destId="{BD5C1CF8-3D62-4B01-B63E-48707E33D501}" srcOrd="13" destOrd="0" presId="urn:microsoft.com/office/officeart/2005/8/layout/hierarchy4"/>
    <dgm:cxn modelId="{3FC70368-389A-4824-8C23-74313C9647C1}" type="presParOf" srcId="{5F205DC0-54B3-4AD0-9B38-8F02A9C9C98B}" destId="{1E734486-B4B9-4D20-B4D0-593C55F8B7E9}" srcOrd="14" destOrd="0" presId="urn:microsoft.com/office/officeart/2005/8/layout/hierarchy4"/>
    <dgm:cxn modelId="{D505ECB3-CC0D-46D1-8139-4F10E7A92220}" type="presParOf" srcId="{1E734486-B4B9-4D20-B4D0-593C55F8B7E9}" destId="{9D227011-AF58-42AA-8060-CA931E991E5D}" srcOrd="0" destOrd="0" presId="urn:microsoft.com/office/officeart/2005/8/layout/hierarchy4"/>
    <dgm:cxn modelId="{371658FA-5708-47C2-8850-D033C645021A}" type="presParOf" srcId="{1E734486-B4B9-4D20-B4D0-593C55F8B7E9}" destId="{91197E4E-4E15-4035-9957-CAC72A739FB4}" srcOrd="1" destOrd="0" presId="urn:microsoft.com/office/officeart/2005/8/layout/hierarchy4"/>
    <dgm:cxn modelId="{1FCEF6F2-2F9E-4378-918A-EF2418E9851E}" type="presParOf" srcId="{1E734486-B4B9-4D20-B4D0-593C55F8B7E9}" destId="{BD3F2F1A-F7CC-40FC-8649-0786AB342AAD}" srcOrd="2" destOrd="0" presId="urn:microsoft.com/office/officeart/2005/8/layout/hierarchy4"/>
    <dgm:cxn modelId="{26783A43-F008-46FD-82AB-1EF7C910DC38}" type="presParOf" srcId="{BD3F2F1A-F7CC-40FC-8649-0786AB342AAD}" destId="{33D66479-E868-40F6-9BA7-AC0ADD6D5F99}" srcOrd="0" destOrd="0" presId="urn:microsoft.com/office/officeart/2005/8/layout/hierarchy4"/>
    <dgm:cxn modelId="{4E7B5F7C-B045-4F85-ACCC-E2414B22EC36}" type="presParOf" srcId="{33D66479-E868-40F6-9BA7-AC0ADD6D5F99}" destId="{6D3FE3B0-8BAC-4BFE-83CF-EA5A808BF106}" srcOrd="0" destOrd="0" presId="urn:microsoft.com/office/officeart/2005/8/layout/hierarchy4"/>
    <dgm:cxn modelId="{367790C7-D938-40AF-9591-AA5F2FBEC421}" type="presParOf" srcId="{33D66479-E868-40F6-9BA7-AC0ADD6D5F99}" destId="{9D4B3C94-91DA-4C34-BEE6-1C43DAA2DA51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D7F738C-62B1-49B1-A9EC-FC384108A9B1}" type="doc">
      <dgm:prSet loTypeId="urn:microsoft.com/office/officeart/2005/8/layout/cycle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4891E478-1D87-4472-BC8E-D58EB1BC9209}">
      <dgm:prSet phldrT="[Texto]" custT="1"/>
      <dgm:spPr/>
      <dgm:t>
        <a:bodyPr/>
        <a:lstStyle/>
        <a:p>
          <a:r>
            <a:rPr lang="es-GT" sz="1200" b="1" i="1" smtClean="0"/>
            <a:t>Arteria renal </a:t>
          </a:r>
          <a:endParaRPr lang="es-ES" sz="1200" b="1" i="1" dirty="0"/>
        </a:p>
      </dgm:t>
    </dgm:pt>
    <dgm:pt modelId="{F81FDEF6-6F24-4CA0-856A-E118260FEBD1}" type="parTrans" cxnId="{5C61B0BB-1653-4D2C-A4C1-BDF83FE48012}">
      <dgm:prSet/>
      <dgm:spPr/>
      <dgm:t>
        <a:bodyPr/>
        <a:lstStyle/>
        <a:p>
          <a:endParaRPr lang="es-ES" sz="1200" b="1" i="1">
            <a:solidFill>
              <a:schemeClr val="tx1"/>
            </a:solidFill>
          </a:endParaRPr>
        </a:p>
      </dgm:t>
    </dgm:pt>
    <dgm:pt modelId="{8893DA79-0AED-435A-86F7-EB66666B43BC}" type="sibTrans" cxnId="{5C61B0BB-1653-4D2C-A4C1-BDF83FE48012}">
      <dgm:prSet custT="1"/>
      <dgm:spPr/>
      <dgm:t>
        <a:bodyPr/>
        <a:lstStyle/>
        <a:p>
          <a:endParaRPr lang="es-ES" sz="1200" b="1" i="1">
            <a:solidFill>
              <a:schemeClr val="tx1"/>
            </a:solidFill>
          </a:endParaRPr>
        </a:p>
      </dgm:t>
    </dgm:pt>
    <dgm:pt modelId="{7BC83072-015E-42FC-8BA4-2437E1AE638E}">
      <dgm:prSet phldrT="[Texto]" custT="1"/>
      <dgm:spPr/>
      <dgm:t>
        <a:bodyPr/>
        <a:lstStyle/>
        <a:p>
          <a:r>
            <a:rPr lang="es-GT" sz="1200" b="1" i="1" smtClean="0"/>
            <a:t>Arteria interlobular </a:t>
          </a:r>
          <a:endParaRPr lang="es-ES" sz="1200" b="1" i="1" dirty="0"/>
        </a:p>
      </dgm:t>
    </dgm:pt>
    <dgm:pt modelId="{D1EEFBBE-BDAB-45AF-A4C0-60A26F66AD47}" type="parTrans" cxnId="{39044B92-A727-40E9-8017-F8F9D1CE30B9}">
      <dgm:prSet/>
      <dgm:spPr/>
      <dgm:t>
        <a:bodyPr/>
        <a:lstStyle/>
        <a:p>
          <a:endParaRPr lang="es-ES" sz="1200" b="1" i="1">
            <a:solidFill>
              <a:schemeClr val="tx1"/>
            </a:solidFill>
          </a:endParaRPr>
        </a:p>
      </dgm:t>
    </dgm:pt>
    <dgm:pt modelId="{B47F5F9D-160A-4A9A-BD27-F27CDC9008A2}" type="sibTrans" cxnId="{39044B92-A727-40E9-8017-F8F9D1CE30B9}">
      <dgm:prSet custT="1"/>
      <dgm:spPr/>
      <dgm:t>
        <a:bodyPr/>
        <a:lstStyle/>
        <a:p>
          <a:endParaRPr lang="es-ES" sz="1200" b="1" i="1">
            <a:solidFill>
              <a:schemeClr val="tx1"/>
            </a:solidFill>
          </a:endParaRPr>
        </a:p>
      </dgm:t>
    </dgm:pt>
    <dgm:pt modelId="{87887B89-AB5C-41F2-8081-89551E15C4E4}">
      <dgm:prSet phldrT="[Texto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GT" sz="1200" b="1" i="1" smtClean="0"/>
            <a:t>Arteria Arciforme</a:t>
          </a:r>
        </a:p>
        <a:p>
          <a:pPr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200" b="1" i="1" dirty="0"/>
        </a:p>
      </dgm:t>
    </dgm:pt>
    <dgm:pt modelId="{E350E6B4-1C67-4571-BCA4-7973E44D4EDB}" type="parTrans" cxnId="{22332C6A-29BC-43C1-8781-EB2E9EF90A0F}">
      <dgm:prSet/>
      <dgm:spPr/>
      <dgm:t>
        <a:bodyPr/>
        <a:lstStyle/>
        <a:p>
          <a:endParaRPr lang="es-ES" sz="1200" b="1" i="1">
            <a:solidFill>
              <a:schemeClr val="tx1"/>
            </a:solidFill>
          </a:endParaRPr>
        </a:p>
      </dgm:t>
    </dgm:pt>
    <dgm:pt modelId="{D10D482F-2B4B-4D42-A2E0-9B55651D6EA3}" type="sibTrans" cxnId="{22332C6A-29BC-43C1-8781-EB2E9EF90A0F}">
      <dgm:prSet custT="1"/>
      <dgm:spPr/>
      <dgm:t>
        <a:bodyPr/>
        <a:lstStyle/>
        <a:p>
          <a:endParaRPr lang="es-ES" sz="1200" b="1" i="1">
            <a:solidFill>
              <a:schemeClr val="tx1"/>
            </a:solidFill>
          </a:endParaRPr>
        </a:p>
      </dgm:t>
    </dgm:pt>
    <dgm:pt modelId="{867E0AB1-3E31-4DBC-9CFE-0A03EA3930F2}">
      <dgm:prSet phldrT="[Texto]" custT="1"/>
      <dgm:spPr/>
      <dgm:t>
        <a:bodyPr/>
        <a:lstStyle/>
        <a:p>
          <a:r>
            <a:rPr lang="es-GT" sz="1200" b="1" i="1" smtClean="0"/>
            <a:t>Arteria Interlobulillar (radiales) </a:t>
          </a:r>
          <a:endParaRPr lang="es-ES" sz="1200" b="1" i="1" dirty="0"/>
        </a:p>
      </dgm:t>
    </dgm:pt>
    <dgm:pt modelId="{B5AE8871-0EAE-4A76-889C-806D6DE0A2B6}" type="parTrans" cxnId="{954665A8-8813-48EA-8837-222DB6BA03C6}">
      <dgm:prSet/>
      <dgm:spPr/>
      <dgm:t>
        <a:bodyPr/>
        <a:lstStyle/>
        <a:p>
          <a:endParaRPr lang="es-ES" sz="1200" b="1" i="1">
            <a:solidFill>
              <a:schemeClr val="tx1"/>
            </a:solidFill>
          </a:endParaRPr>
        </a:p>
      </dgm:t>
    </dgm:pt>
    <dgm:pt modelId="{C4EDFA10-6ED6-4054-90D1-6092F7FE672A}" type="sibTrans" cxnId="{954665A8-8813-48EA-8837-222DB6BA03C6}">
      <dgm:prSet custT="1"/>
      <dgm:spPr/>
      <dgm:t>
        <a:bodyPr/>
        <a:lstStyle/>
        <a:p>
          <a:endParaRPr lang="es-ES" sz="1200" b="1" i="1">
            <a:solidFill>
              <a:schemeClr val="tx1"/>
            </a:solidFill>
          </a:endParaRPr>
        </a:p>
      </dgm:t>
    </dgm:pt>
    <dgm:pt modelId="{F211C8BB-830E-4EBC-B659-FF3F0F1C2CA5}">
      <dgm:prSet phldrT="[Texto]" custT="1"/>
      <dgm:spPr/>
      <dgm:t>
        <a:bodyPr/>
        <a:lstStyle/>
        <a:p>
          <a:r>
            <a:rPr lang="es-GT" sz="1200" b="1" i="1" smtClean="0"/>
            <a:t>Arteriola Aferente </a:t>
          </a:r>
          <a:endParaRPr lang="es-ES" sz="1200" b="1" i="1" dirty="0"/>
        </a:p>
      </dgm:t>
    </dgm:pt>
    <dgm:pt modelId="{F090D45E-9D26-47FD-9C74-8D9C4996DB8B}" type="parTrans" cxnId="{6DEEBB33-DE34-4334-8E2E-8474CBE1225F}">
      <dgm:prSet/>
      <dgm:spPr/>
      <dgm:t>
        <a:bodyPr/>
        <a:lstStyle/>
        <a:p>
          <a:endParaRPr lang="es-ES" sz="1200" b="1" i="1">
            <a:solidFill>
              <a:schemeClr val="tx1"/>
            </a:solidFill>
          </a:endParaRPr>
        </a:p>
      </dgm:t>
    </dgm:pt>
    <dgm:pt modelId="{75DD7945-DB2B-4842-B87C-6FA4CF7E1518}" type="sibTrans" cxnId="{6DEEBB33-DE34-4334-8E2E-8474CBE1225F}">
      <dgm:prSet custT="1"/>
      <dgm:spPr/>
      <dgm:t>
        <a:bodyPr/>
        <a:lstStyle/>
        <a:p>
          <a:endParaRPr lang="es-ES" sz="1200" b="1" i="1">
            <a:solidFill>
              <a:schemeClr val="tx1"/>
            </a:solidFill>
          </a:endParaRPr>
        </a:p>
      </dgm:t>
    </dgm:pt>
    <dgm:pt modelId="{82F8EA14-ACA7-4DD9-8DC4-8AB321FF5560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GT" sz="1200" b="1" i="1" smtClean="0"/>
            <a:t>Glomérulo capilar</a:t>
          </a:r>
          <a:endParaRPr lang="es-ES" sz="1200" b="1" i="1" smtClean="0"/>
        </a:p>
        <a:p>
          <a:pPr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200" b="1" i="1" dirty="0"/>
        </a:p>
      </dgm:t>
    </dgm:pt>
    <dgm:pt modelId="{A0846746-87CA-4C86-A2A4-3E0279320FD5}" type="parTrans" cxnId="{537C3D0F-6F0E-4EBD-B82D-1C973D48BB42}">
      <dgm:prSet/>
      <dgm:spPr/>
      <dgm:t>
        <a:bodyPr/>
        <a:lstStyle/>
        <a:p>
          <a:endParaRPr lang="es-ES" sz="1200" b="1" i="1">
            <a:solidFill>
              <a:schemeClr val="tx1"/>
            </a:solidFill>
          </a:endParaRPr>
        </a:p>
      </dgm:t>
    </dgm:pt>
    <dgm:pt modelId="{D4F73ABC-4AA9-4279-ADBA-EC44B05BC52B}" type="sibTrans" cxnId="{537C3D0F-6F0E-4EBD-B82D-1C973D48BB42}">
      <dgm:prSet custT="1"/>
      <dgm:spPr/>
      <dgm:t>
        <a:bodyPr/>
        <a:lstStyle/>
        <a:p>
          <a:endParaRPr lang="es-ES" sz="1200" b="1" i="1">
            <a:solidFill>
              <a:schemeClr val="tx1"/>
            </a:solidFill>
          </a:endParaRPr>
        </a:p>
      </dgm:t>
    </dgm:pt>
    <dgm:pt modelId="{E5BF442C-53CE-4D3C-9B9F-4CD3D5E740A2}">
      <dgm:prSet custT="1"/>
      <dgm:spPr/>
      <dgm:t>
        <a:bodyPr/>
        <a:lstStyle/>
        <a:p>
          <a:r>
            <a:rPr lang="es-GT" sz="1200" b="1" i="1" smtClean="0"/>
            <a:t>Arteriola Eferente </a:t>
          </a:r>
          <a:endParaRPr lang="es-ES" sz="1200" b="1" i="1" dirty="0"/>
        </a:p>
      </dgm:t>
    </dgm:pt>
    <dgm:pt modelId="{B766CB5E-9444-4F9D-B731-9E77CB28CBDF}" type="parTrans" cxnId="{683906D6-E7C4-4275-B5B9-5ADCBBEB006E}">
      <dgm:prSet/>
      <dgm:spPr/>
      <dgm:t>
        <a:bodyPr/>
        <a:lstStyle/>
        <a:p>
          <a:endParaRPr lang="es-ES" sz="1200" b="1" i="1">
            <a:solidFill>
              <a:schemeClr val="tx1"/>
            </a:solidFill>
          </a:endParaRPr>
        </a:p>
      </dgm:t>
    </dgm:pt>
    <dgm:pt modelId="{35F981F6-0EEB-430C-B74F-FA2D280451A5}" type="sibTrans" cxnId="{683906D6-E7C4-4275-B5B9-5ADCBBEB006E}">
      <dgm:prSet custT="1"/>
      <dgm:spPr/>
      <dgm:t>
        <a:bodyPr/>
        <a:lstStyle/>
        <a:p>
          <a:endParaRPr lang="es-ES" sz="1200" b="1" i="1">
            <a:solidFill>
              <a:schemeClr val="tx1"/>
            </a:solidFill>
          </a:endParaRPr>
        </a:p>
      </dgm:t>
    </dgm:pt>
    <dgm:pt modelId="{17FAF07D-C7F8-498B-B5DF-E2DA01B96F13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GT" sz="1200" b="1" i="1" smtClean="0"/>
            <a:t>Sistema Venoso </a:t>
          </a:r>
        </a:p>
        <a:p>
          <a:pPr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200" b="1" i="1" dirty="0"/>
        </a:p>
      </dgm:t>
    </dgm:pt>
    <dgm:pt modelId="{F059507A-6F2A-4675-975B-DE12805FA50F}" type="parTrans" cxnId="{6A161E07-0DED-4988-80C7-B1F3DD4F2D48}">
      <dgm:prSet/>
      <dgm:spPr/>
      <dgm:t>
        <a:bodyPr/>
        <a:lstStyle/>
        <a:p>
          <a:endParaRPr lang="es-ES" sz="1200" b="1" i="1">
            <a:solidFill>
              <a:schemeClr val="tx1"/>
            </a:solidFill>
          </a:endParaRPr>
        </a:p>
      </dgm:t>
    </dgm:pt>
    <dgm:pt modelId="{34B55877-8AD1-44AB-99E8-8A90AE632C47}" type="sibTrans" cxnId="{6A161E07-0DED-4988-80C7-B1F3DD4F2D48}">
      <dgm:prSet custT="1"/>
      <dgm:spPr/>
      <dgm:t>
        <a:bodyPr/>
        <a:lstStyle/>
        <a:p>
          <a:endParaRPr lang="es-ES" sz="1200" b="1" i="1">
            <a:solidFill>
              <a:schemeClr val="tx1"/>
            </a:solidFill>
          </a:endParaRPr>
        </a:p>
      </dgm:t>
    </dgm:pt>
    <dgm:pt modelId="{701EF123-1A2E-4BC0-9D60-4C9C287F4A86}">
      <dgm:prSet custT="1"/>
      <dgm:spPr/>
      <dgm:t>
        <a:bodyPr/>
        <a:lstStyle/>
        <a:p>
          <a:r>
            <a:rPr lang="es-GT" sz="1200" b="1" i="1" smtClean="0"/>
            <a:t>Capilar Peritubular </a:t>
          </a:r>
          <a:endParaRPr lang="es-ES" sz="1200" b="1" i="1" dirty="0"/>
        </a:p>
      </dgm:t>
    </dgm:pt>
    <dgm:pt modelId="{4C7CDF94-D78C-40EF-9B83-D5F848E20ED9}" type="parTrans" cxnId="{51875249-2981-4B8E-BC20-58FC500DA221}">
      <dgm:prSet/>
      <dgm:spPr/>
      <dgm:t>
        <a:bodyPr/>
        <a:lstStyle/>
        <a:p>
          <a:endParaRPr lang="es-ES" sz="1200" b="1" i="1">
            <a:solidFill>
              <a:schemeClr val="tx1"/>
            </a:solidFill>
          </a:endParaRPr>
        </a:p>
      </dgm:t>
    </dgm:pt>
    <dgm:pt modelId="{D44C08DB-D540-4054-8C99-44E7DA88D8DD}" type="sibTrans" cxnId="{51875249-2981-4B8E-BC20-58FC500DA221}">
      <dgm:prSet custT="1"/>
      <dgm:spPr/>
      <dgm:t>
        <a:bodyPr/>
        <a:lstStyle/>
        <a:p>
          <a:endParaRPr lang="es-ES" sz="1200" b="1" i="1">
            <a:solidFill>
              <a:schemeClr val="tx1"/>
            </a:solidFill>
          </a:endParaRPr>
        </a:p>
      </dgm:t>
    </dgm:pt>
    <dgm:pt modelId="{88994A0E-1BD6-483C-906C-F0032D5B67C9}" type="pres">
      <dgm:prSet presAssocID="{AD7F738C-62B1-49B1-A9EC-FC384108A9B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72F1C425-4672-4DB5-BF61-9B94D91D1B28}" type="pres">
      <dgm:prSet presAssocID="{4891E478-1D87-4472-BC8E-D58EB1BC9209}" presName="dummy" presStyleCnt="0"/>
      <dgm:spPr/>
    </dgm:pt>
    <dgm:pt modelId="{3D95A4AE-275A-4B19-BB94-AC952B64FD32}" type="pres">
      <dgm:prSet presAssocID="{4891E478-1D87-4472-BC8E-D58EB1BC9209}" presName="node" presStyleLbl="revTx" presStyleIdx="0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18B97F4-6E02-48FD-A57E-A4532BE7DF3E}" type="pres">
      <dgm:prSet presAssocID="{8893DA79-0AED-435A-86F7-EB66666B43BC}" presName="sibTrans" presStyleLbl="node1" presStyleIdx="0" presStyleCnt="9"/>
      <dgm:spPr/>
      <dgm:t>
        <a:bodyPr/>
        <a:lstStyle/>
        <a:p>
          <a:endParaRPr lang="es-ES"/>
        </a:p>
      </dgm:t>
    </dgm:pt>
    <dgm:pt modelId="{58E8A9BF-F965-416F-ACEC-381C3D4AC459}" type="pres">
      <dgm:prSet presAssocID="{7BC83072-015E-42FC-8BA4-2437E1AE638E}" presName="dummy" presStyleCnt="0"/>
      <dgm:spPr/>
    </dgm:pt>
    <dgm:pt modelId="{0756A6B3-425D-4779-A91A-7D750C8D7456}" type="pres">
      <dgm:prSet presAssocID="{7BC83072-015E-42FC-8BA4-2437E1AE638E}" presName="node" presStyleLbl="revTx" presStyleIdx="1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436FCE7-A8E9-4D42-9EF7-73ECB6C1A7B0}" type="pres">
      <dgm:prSet presAssocID="{B47F5F9D-160A-4A9A-BD27-F27CDC9008A2}" presName="sibTrans" presStyleLbl="node1" presStyleIdx="1" presStyleCnt="9"/>
      <dgm:spPr/>
      <dgm:t>
        <a:bodyPr/>
        <a:lstStyle/>
        <a:p>
          <a:endParaRPr lang="es-ES"/>
        </a:p>
      </dgm:t>
    </dgm:pt>
    <dgm:pt modelId="{28D19663-AAE9-4313-9ADD-3E154D9C2909}" type="pres">
      <dgm:prSet presAssocID="{87887B89-AB5C-41F2-8081-89551E15C4E4}" presName="dummy" presStyleCnt="0"/>
      <dgm:spPr/>
    </dgm:pt>
    <dgm:pt modelId="{9B7718E9-0919-4F8F-B165-F8753C0941B4}" type="pres">
      <dgm:prSet presAssocID="{87887B89-AB5C-41F2-8081-89551E15C4E4}" presName="node" presStyleLbl="revTx" presStyleIdx="2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4FD2FDF-A22E-49FA-98E1-61216757C0EB}" type="pres">
      <dgm:prSet presAssocID="{D10D482F-2B4B-4D42-A2E0-9B55651D6EA3}" presName="sibTrans" presStyleLbl="node1" presStyleIdx="2" presStyleCnt="9"/>
      <dgm:spPr/>
      <dgm:t>
        <a:bodyPr/>
        <a:lstStyle/>
        <a:p>
          <a:endParaRPr lang="es-ES"/>
        </a:p>
      </dgm:t>
    </dgm:pt>
    <dgm:pt modelId="{6C698C24-1CFF-4607-A2B1-7F2C3E5F00E2}" type="pres">
      <dgm:prSet presAssocID="{867E0AB1-3E31-4DBC-9CFE-0A03EA3930F2}" presName="dummy" presStyleCnt="0"/>
      <dgm:spPr/>
    </dgm:pt>
    <dgm:pt modelId="{8BA83C63-DCC8-460A-A4CA-F6DF270E0C50}" type="pres">
      <dgm:prSet presAssocID="{867E0AB1-3E31-4DBC-9CFE-0A03EA3930F2}" presName="node" presStyleLbl="revTx" presStyleIdx="3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1AFBC16-E725-463E-A486-89CF533CD7CE}" type="pres">
      <dgm:prSet presAssocID="{C4EDFA10-6ED6-4054-90D1-6092F7FE672A}" presName="sibTrans" presStyleLbl="node1" presStyleIdx="3" presStyleCnt="9"/>
      <dgm:spPr/>
      <dgm:t>
        <a:bodyPr/>
        <a:lstStyle/>
        <a:p>
          <a:endParaRPr lang="es-ES"/>
        </a:p>
      </dgm:t>
    </dgm:pt>
    <dgm:pt modelId="{1F449E53-66AE-4F71-B3A0-2DB99121A8AC}" type="pres">
      <dgm:prSet presAssocID="{F211C8BB-830E-4EBC-B659-FF3F0F1C2CA5}" presName="dummy" presStyleCnt="0"/>
      <dgm:spPr/>
    </dgm:pt>
    <dgm:pt modelId="{C6FA82A1-A679-4882-8746-16F188C68F72}" type="pres">
      <dgm:prSet presAssocID="{F211C8BB-830E-4EBC-B659-FF3F0F1C2CA5}" presName="node" presStyleLbl="revTx" presStyleIdx="4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FD4CF28-86F2-486B-933A-1747F2871257}" type="pres">
      <dgm:prSet presAssocID="{75DD7945-DB2B-4842-B87C-6FA4CF7E1518}" presName="sibTrans" presStyleLbl="node1" presStyleIdx="4" presStyleCnt="9"/>
      <dgm:spPr/>
      <dgm:t>
        <a:bodyPr/>
        <a:lstStyle/>
        <a:p>
          <a:endParaRPr lang="es-ES"/>
        </a:p>
      </dgm:t>
    </dgm:pt>
    <dgm:pt modelId="{14C8271F-4A34-4BA9-B62C-CD8939613A23}" type="pres">
      <dgm:prSet presAssocID="{82F8EA14-ACA7-4DD9-8DC4-8AB321FF5560}" presName="dummy" presStyleCnt="0"/>
      <dgm:spPr/>
    </dgm:pt>
    <dgm:pt modelId="{DDCC55A8-83CB-49B9-B76A-C0CA698DFA45}" type="pres">
      <dgm:prSet presAssocID="{82F8EA14-ACA7-4DD9-8DC4-8AB321FF5560}" presName="node" presStyleLbl="revTx" presStyleIdx="5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363DA7E-CA4D-4B3A-BD57-44684F32A9F4}" type="pres">
      <dgm:prSet presAssocID="{D4F73ABC-4AA9-4279-ADBA-EC44B05BC52B}" presName="sibTrans" presStyleLbl="node1" presStyleIdx="5" presStyleCnt="9"/>
      <dgm:spPr/>
      <dgm:t>
        <a:bodyPr/>
        <a:lstStyle/>
        <a:p>
          <a:endParaRPr lang="es-ES"/>
        </a:p>
      </dgm:t>
    </dgm:pt>
    <dgm:pt modelId="{6BE9D949-306B-4448-90BD-268CEA20CD2D}" type="pres">
      <dgm:prSet presAssocID="{E5BF442C-53CE-4D3C-9B9F-4CD3D5E740A2}" presName="dummy" presStyleCnt="0"/>
      <dgm:spPr/>
    </dgm:pt>
    <dgm:pt modelId="{0DBC7890-DA8A-45F8-BB37-4CCFFC772245}" type="pres">
      <dgm:prSet presAssocID="{E5BF442C-53CE-4D3C-9B9F-4CD3D5E740A2}" presName="node" presStyleLbl="revTx" presStyleIdx="6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8C3B4C8-50B1-4F10-959A-C5646889C7DA}" type="pres">
      <dgm:prSet presAssocID="{35F981F6-0EEB-430C-B74F-FA2D280451A5}" presName="sibTrans" presStyleLbl="node1" presStyleIdx="6" presStyleCnt="9"/>
      <dgm:spPr/>
      <dgm:t>
        <a:bodyPr/>
        <a:lstStyle/>
        <a:p>
          <a:endParaRPr lang="es-ES"/>
        </a:p>
      </dgm:t>
    </dgm:pt>
    <dgm:pt modelId="{BF7AAD79-689E-4C6B-B554-D8577174CCC4}" type="pres">
      <dgm:prSet presAssocID="{701EF123-1A2E-4BC0-9D60-4C9C287F4A86}" presName="dummy" presStyleCnt="0"/>
      <dgm:spPr/>
    </dgm:pt>
    <dgm:pt modelId="{8BA5167F-54CB-4166-981E-BBBE6B553E15}" type="pres">
      <dgm:prSet presAssocID="{701EF123-1A2E-4BC0-9D60-4C9C287F4A86}" presName="node" presStyleLbl="revTx" presStyleIdx="7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67A0543-4961-4E8B-963F-1B7EBF748181}" type="pres">
      <dgm:prSet presAssocID="{D44C08DB-D540-4054-8C99-44E7DA88D8DD}" presName="sibTrans" presStyleLbl="node1" presStyleIdx="7" presStyleCnt="9"/>
      <dgm:spPr/>
      <dgm:t>
        <a:bodyPr/>
        <a:lstStyle/>
        <a:p>
          <a:endParaRPr lang="es-ES"/>
        </a:p>
      </dgm:t>
    </dgm:pt>
    <dgm:pt modelId="{69C18AB5-AE23-43EF-BFF2-816E0070726D}" type="pres">
      <dgm:prSet presAssocID="{17FAF07D-C7F8-498B-B5DF-E2DA01B96F13}" presName="dummy" presStyleCnt="0"/>
      <dgm:spPr/>
    </dgm:pt>
    <dgm:pt modelId="{A6310758-8FB4-4B84-B757-44247F392847}" type="pres">
      <dgm:prSet presAssocID="{17FAF07D-C7F8-498B-B5DF-E2DA01B96F13}" presName="node" presStyleLbl="revTx" presStyleIdx="8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0F5E678-30FF-4363-A827-B81E8CAD4CCE}" type="pres">
      <dgm:prSet presAssocID="{34B55877-8AD1-44AB-99E8-8A90AE632C47}" presName="sibTrans" presStyleLbl="node1" presStyleIdx="8" presStyleCnt="9"/>
      <dgm:spPr/>
      <dgm:t>
        <a:bodyPr/>
        <a:lstStyle/>
        <a:p>
          <a:endParaRPr lang="es-ES"/>
        </a:p>
      </dgm:t>
    </dgm:pt>
  </dgm:ptLst>
  <dgm:cxnLst>
    <dgm:cxn modelId="{5C61B0BB-1653-4D2C-A4C1-BDF83FE48012}" srcId="{AD7F738C-62B1-49B1-A9EC-FC384108A9B1}" destId="{4891E478-1D87-4472-BC8E-D58EB1BC9209}" srcOrd="0" destOrd="0" parTransId="{F81FDEF6-6F24-4CA0-856A-E118260FEBD1}" sibTransId="{8893DA79-0AED-435A-86F7-EB66666B43BC}"/>
    <dgm:cxn modelId="{954665A8-8813-48EA-8837-222DB6BA03C6}" srcId="{AD7F738C-62B1-49B1-A9EC-FC384108A9B1}" destId="{867E0AB1-3E31-4DBC-9CFE-0A03EA3930F2}" srcOrd="3" destOrd="0" parTransId="{B5AE8871-0EAE-4A76-889C-806D6DE0A2B6}" sibTransId="{C4EDFA10-6ED6-4054-90D1-6092F7FE672A}"/>
    <dgm:cxn modelId="{F90A756F-334E-4886-865A-88A874CE12E7}" type="presOf" srcId="{F211C8BB-830E-4EBC-B659-FF3F0F1C2CA5}" destId="{C6FA82A1-A679-4882-8746-16F188C68F72}" srcOrd="0" destOrd="0" presId="urn:microsoft.com/office/officeart/2005/8/layout/cycle1"/>
    <dgm:cxn modelId="{3C93E5BF-77F9-491C-8893-C43275595A8A}" type="presOf" srcId="{75DD7945-DB2B-4842-B87C-6FA4CF7E1518}" destId="{DFD4CF28-86F2-486B-933A-1747F2871257}" srcOrd="0" destOrd="0" presId="urn:microsoft.com/office/officeart/2005/8/layout/cycle1"/>
    <dgm:cxn modelId="{6B20A565-B626-49BC-B2C3-6E5C6D327FCC}" type="presOf" srcId="{8893DA79-0AED-435A-86F7-EB66666B43BC}" destId="{B18B97F4-6E02-48FD-A57E-A4532BE7DF3E}" srcOrd="0" destOrd="0" presId="urn:microsoft.com/office/officeart/2005/8/layout/cycle1"/>
    <dgm:cxn modelId="{36978377-EE8D-4D73-9329-1F8861A2DF95}" type="presOf" srcId="{D4F73ABC-4AA9-4279-ADBA-EC44B05BC52B}" destId="{C363DA7E-CA4D-4B3A-BD57-44684F32A9F4}" srcOrd="0" destOrd="0" presId="urn:microsoft.com/office/officeart/2005/8/layout/cycle1"/>
    <dgm:cxn modelId="{399A6D90-299A-49C9-9EB9-7A9E7D79F573}" type="presOf" srcId="{82F8EA14-ACA7-4DD9-8DC4-8AB321FF5560}" destId="{DDCC55A8-83CB-49B9-B76A-C0CA698DFA45}" srcOrd="0" destOrd="0" presId="urn:microsoft.com/office/officeart/2005/8/layout/cycle1"/>
    <dgm:cxn modelId="{6A161E07-0DED-4988-80C7-B1F3DD4F2D48}" srcId="{AD7F738C-62B1-49B1-A9EC-FC384108A9B1}" destId="{17FAF07D-C7F8-498B-B5DF-E2DA01B96F13}" srcOrd="8" destOrd="0" parTransId="{F059507A-6F2A-4675-975B-DE12805FA50F}" sibTransId="{34B55877-8AD1-44AB-99E8-8A90AE632C47}"/>
    <dgm:cxn modelId="{3C683C89-0F54-405F-A38F-39E6126F5084}" type="presOf" srcId="{B47F5F9D-160A-4A9A-BD27-F27CDC9008A2}" destId="{8436FCE7-A8E9-4D42-9EF7-73ECB6C1A7B0}" srcOrd="0" destOrd="0" presId="urn:microsoft.com/office/officeart/2005/8/layout/cycle1"/>
    <dgm:cxn modelId="{51875249-2981-4B8E-BC20-58FC500DA221}" srcId="{AD7F738C-62B1-49B1-A9EC-FC384108A9B1}" destId="{701EF123-1A2E-4BC0-9D60-4C9C287F4A86}" srcOrd="7" destOrd="0" parTransId="{4C7CDF94-D78C-40EF-9B83-D5F848E20ED9}" sibTransId="{D44C08DB-D540-4054-8C99-44E7DA88D8DD}"/>
    <dgm:cxn modelId="{C3F64559-117F-4C42-811E-9EA7E0D67099}" type="presOf" srcId="{34B55877-8AD1-44AB-99E8-8A90AE632C47}" destId="{A0F5E678-30FF-4363-A827-B81E8CAD4CCE}" srcOrd="0" destOrd="0" presId="urn:microsoft.com/office/officeart/2005/8/layout/cycle1"/>
    <dgm:cxn modelId="{2B588FA5-A368-4360-B532-33A307D32BD4}" type="presOf" srcId="{D10D482F-2B4B-4D42-A2E0-9B55651D6EA3}" destId="{94FD2FDF-A22E-49FA-98E1-61216757C0EB}" srcOrd="0" destOrd="0" presId="urn:microsoft.com/office/officeart/2005/8/layout/cycle1"/>
    <dgm:cxn modelId="{0EBA6A0B-AE80-4433-898E-4FCFCFB75562}" type="presOf" srcId="{87887B89-AB5C-41F2-8081-89551E15C4E4}" destId="{9B7718E9-0919-4F8F-B165-F8753C0941B4}" srcOrd="0" destOrd="0" presId="urn:microsoft.com/office/officeart/2005/8/layout/cycle1"/>
    <dgm:cxn modelId="{C19DA311-7D67-40F8-AF24-A27E38E35EB9}" type="presOf" srcId="{35F981F6-0EEB-430C-B74F-FA2D280451A5}" destId="{E8C3B4C8-50B1-4F10-959A-C5646889C7DA}" srcOrd="0" destOrd="0" presId="urn:microsoft.com/office/officeart/2005/8/layout/cycle1"/>
    <dgm:cxn modelId="{6DEEBB33-DE34-4334-8E2E-8474CBE1225F}" srcId="{AD7F738C-62B1-49B1-A9EC-FC384108A9B1}" destId="{F211C8BB-830E-4EBC-B659-FF3F0F1C2CA5}" srcOrd="4" destOrd="0" parTransId="{F090D45E-9D26-47FD-9C74-8D9C4996DB8B}" sibTransId="{75DD7945-DB2B-4842-B87C-6FA4CF7E1518}"/>
    <dgm:cxn modelId="{056EBE16-8EB3-4E9C-BF90-B79A69C8C553}" type="presOf" srcId="{7BC83072-015E-42FC-8BA4-2437E1AE638E}" destId="{0756A6B3-425D-4779-A91A-7D750C8D7456}" srcOrd="0" destOrd="0" presId="urn:microsoft.com/office/officeart/2005/8/layout/cycle1"/>
    <dgm:cxn modelId="{C3CCB42E-7171-4AA7-AB40-C96E387EA5C9}" type="presOf" srcId="{E5BF442C-53CE-4D3C-9B9F-4CD3D5E740A2}" destId="{0DBC7890-DA8A-45F8-BB37-4CCFFC772245}" srcOrd="0" destOrd="0" presId="urn:microsoft.com/office/officeart/2005/8/layout/cycle1"/>
    <dgm:cxn modelId="{FA20F285-DEC3-46D8-892D-FFB581699929}" type="presOf" srcId="{4891E478-1D87-4472-BC8E-D58EB1BC9209}" destId="{3D95A4AE-275A-4B19-BB94-AC952B64FD32}" srcOrd="0" destOrd="0" presId="urn:microsoft.com/office/officeart/2005/8/layout/cycle1"/>
    <dgm:cxn modelId="{4D061245-CFF9-4E95-B7F0-2631E7EB4EEE}" type="presOf" srcId="{701EF123-1A2E-4BC0-9D60-4C9C287F4A86}" destId="{8BA5167F-54CB-4166-981E-BBBE6B553E15}" srcOrd="0" destOrd="0" presId="urn:microsoft.com/office/officeart/2005/8/layout/cycle1"/>
    <dgm:cxn modelId="{22332C6A-29BC-43C1-8781-EB2E9EF90A0F}" srcId="{AD7F738C-62B1-49B1-A9EC-FC384108A9B1}" destId="{87887B89-AB5C-41F2-8081-89551E15C4E4}" srcOrd="2" destOrd="0" parTransId="{E350E6B4-1C67-4571-BCA4-7973E44D4EDB}" sibTransId="{D10D482F-2B4B-4D42-A2E0-9B55651D6EA3}"/>
    <dgm:cxn modelId="{B41BBBCC-EBBF-413A-B600-E4EDFB102F92}" type="presOf" srcId="{C4EDFA10-6ED6-4054-90D1-6092F7FE672A}" destId="{91AFBC16-E725-463E-A486-89CF533CD7CE}" srcOrd="0" destOrd="0" presId="urn:microsoft.com/office/officeart/2005/8/layout/cycle1"/>
    <dgm:cxn modelId="{683906D6-E7C4-4275-B5B9-5ADCBBEB006E}" srcId="{AD7F738C-62B1-49B1-A9EC-FC384108A9B1}" destId="{E5BF442C-53CE-4D3C-9B9F-4CD3D5E740A2}" srcOrd="6" destOrd="0" parTransId="{B766CB5E-9444-4F9D-B731-9E77CB28CBDF}" sibTransId="{35F981F6-0EEB-430C-B74F-FA2D280451A5}"/>
    <dgm:cxn modelId="{DAE4CE34-3EB7-4112-82DE-E5FEF1003E4A}" type="presOf" srcId="{AD7F738C-62B1-49B1-A9EC-FC384108A9B1}" destId="{88994A0E-1BD6-483C-906C-F0032D5B67C9}" srcOrd="0" destOrd="0" presId="urn:microsoft.com/office/officeart/2005/8/layout/cycle1"/>
    <dgm:cxn modelId="{39044B92-A727-40E9-8017-F8F9D1CE30B9}" srcId="{AD7F738C-62B1-49B1-A9EC-FC384108A9B1}" destId="{7BC83072-015E-42FC-8BA4-2437E1AE638E}" srcOrd="1" destOrd="0" parTransId="{D1EEFBBE-BDAB-45AF-A4C0-60A26F66AD47}" sibTransId="{B47F5F9D-160A-4A9A-BD27-F27CDC9008A2}"/>
    <dgm:cxn modelId="{537C3D0F-6F0E-4EBD-B82D-1C973D48BB42}" srcId="{AD7F738C-62B1-49B1-A9EC-FC384108A9B1}" destId="{82F8EA14-ACA7-4DD9-8DC4-8AB321FF5560}" srcOrd="5" destOrd="0" parTransId="{A0846746-87CA-4C86-A2A4-3E0279320FD5}" sibTransId="{D4F73ABC-4AA9-4279-ADBA-EC44B05BC52B}"/>
    <dgm:cxn modelId="{2D6F60BB-79AA-4532-8D11-D994174A02D2}" type="presOf" srcId="{17FAF07D-C7F8-498B-B5DF-E2DA01B96F13}" destId="{A6310758-8FB4-4B84-B757-44247F392847}" srcOrd="0" destOrd="0" presId="urn:microsoft.com/office/officeart/2005/8/layout/cycle1"/>
    <dgm:cxn modelId="{C09854B6-E2CA-4783-9231-D616C4512F88}" type="presOf" srcId="{D44C08DB-D540-4054-8C99-44E7DA88D8DD}" destId="{967A0543-4961-4E8B-963F-1B7EBF748181}" srcOrd="0" destOrd="0" presId="urn:microsoft.com/office/officeart/2005/8/layout/cycle1"/>
    <dgm:cxn modelId="{B501BFB6-4239-4A38-98C2-E6470170419B}" type="presOf" srcId="{867E0AB1-3E31-4DBC-9CFE-0A03EA3930F2}" destId="{8BA83C63-DCC8-460A-A4CA-F6DF270E0C50}" srcOrd="0" destOrd="0" presId="urn:microsoft.com/office/officeart/2005/8/layout/cycle1"/>
    <dgm:cxn modelId="{CFCA01B4-1A40-4BBD-9B2F-31C77B7E9874}" type="presParOf" srcId="{88994A0E-1BD6-483C-906C-F0032D5B67C9}" destId="{72F1C425-4672-4DB5-BF61-9B94D91D1B28}" srcOrd="0" destOrd="0" presId="urn:microsoft.com/office/officeart/2005/8/layout/cycle1"/>
    <dgm:cxn modelId="{CF0AFAA7-5931-476A-95F6-FF6BABB41576}" type="presParOf" srcId="{88994A0E-1BD6-483C-906C-F0032D5B67C9}" destId="{3D95A4AE-275A-4B19-BB94-AC952B64FD32}" srcOrd="1" destOrd="0" presId="urn:microsoft.com/office/officeart/2005/8/layout/cycle1"/>
    <dgm:cxn modelId="{FCDA0E06-9CD2-420D-ADAA-760804F96633}" type="presParOf" srcId="{88994A0E-1BD6-483C-906C-F0032D5B67C9}" destId="{B18B97F4-6E02-48FD-A57E-A4532BE7DF3E}" srcOrd="2" destOrd="0" presId="urn:microsoft.com/office/officeart/2005/8/layout/cycle1"/>
    <dgm:cxn modelId="{895F4572-5918-4F2C-AA51-CEFF3831DD0D}" type="presParOf" srcId="{88994A0E-1BD6-483C-906C-F0032D5B67C9}" destId="{58E8A9BF-F965-416F-ACEC-381C3D4AC459}" srcOrd="3" destOrd="0" presId="urn:microsoft.com/office/officeart/2005/8/layout/cycle1"/>
    <dgm:cxn modelId="{C8A44F1D-F228-4641-847B-72288D5B7884}" type="presParOf" srcId="{88994A0E-1BD6-483C-906C-F0032D5B67C9}" destId="{0756A6B3-425D-4779-A91A-7D750C8D7456}" srcOrd="4" destOrd="0" presId="urn:microsoft.com/office/officeart/2005/8/layout/cycle1"/>
    <dgm:cxn modelId="{F8C5EF7F-A645-4557-AA7D-C562FFCDA149}" type="presParOf" srcId="{88994A0E-1BD6-483C-906C-F0032D5B67C9}" destId="{8436FCE7-A8E9-4D42-9EF7-73ECB6C1A7B0}" srcOrd="5" destOrd="0" presId="urn:microsoft.com/office/officeart/2005/8/layout/cycle1"/>
    <dgm:cxn modelId="{28C463E3-087C-40E0-888D-87D8CFEDFB03}" type="presParOf" srcId="{88994A0E-1BD6-483C-906C-F0032D5B67C9}" destId="{28D19663-AAE9-4313-9ADD-3E154D9C2909}" srcOrd="6" destOrd="0" presId="urn:microsoft.com/office/officeart/2005/8/layout/cycle1"/>
    <dgm:cxn modelId="{38A4C970-8BA7-4F08-A770-644CC3B0C6F4}" type="presParOf" srcId="{88994A0E-1BD6-483C-906C-F0032D5B67C9}" destId="{9B7718E9-0919-4F8F-B165-F8753C0941B4}" srcOrd="7" destOrd="0" presId="urn:microsoft.com/office/officeart/2005/8/layout/cycle1"/>
    <dgm:cxn modelId="{1153B831-6EE5-4538-AE68-22217300B297}" type="presParOf" srcId="{88994A0E-1BD6-483C-906C-F0032D5B67C9}" destId="{94FD2FDF-A22E-49FA-98E1-61216757C0EB}" srcOrd="8" destOrd="0" presId="urn:microsoft.com/office/officeart/2005/8/layout/cycle1"/>
    <dgm:cxn modelId="{4DA3C0CE-97C8-42F2-8085-F1A49E9553C2}" type="presParOf" srcId="{88994A0E-1BD6-483C-906C-F0032D5B67C9}" destId="{6C698C24-1CFF-4607-A2B1-7F2C3E5F00E2}" srcOrd="9" destOrd="0" presId="urn:microsoft.com/office/officeart/2005/8/layout/cycle1"/>
    <dgm:cxn modelId="{DA5780F1-9D1B-4E04-B0B1-1E497780B934}" type="presParOf" srcId="{88994A0E-1BD6-483C-906C-F0032D5B67C9}" destId="{8BA83C63-DCC8-460A-A4CA-F6DF270E0C50}" srcOrd="10" destOrd="0" presId="urn:microsoft.com/office/officeart/2005/8/layout/cycle1"/>
    <dgm:cxn modelId="{B5A7D002-DAC1-4309-B49F-2B9B019D4A03}" type="presParOf" srcId="{88994A0E-1BD6-483C-906C-F0032D5B67C9}" destId="{91AFBC16-E725-463E-A486-89CF533CD7CE}" srcOrd="11" destOrd="0" presId="urn:microsoft.com/office/officeart/2005/8/layout/cycle1"/>
    <dgm:cxn modelId="{46C5B88E-3FD5-4A3B-8437-DAEB6EC9D5F3}" type="presParOf" srcId="{88994A0E-1BD6-483C-906C-F0032D5B67C9}" destId="{1F449E53-66AE-4F71-B3A0-2DB99121A8AC}" srcOrd="12" destOrd="0" presId="urn:microsoft.com/office/officeart/2005/8/layout/cycle1"/>
    <dgm:cxn modelId="{79A92A82-D4A5-41CD-B0A5-55F1AB5039DA}" type="presParOf" srcId="{88994A0E-1BD6-483C-906C-F0032D5B67C9}" destId="{C6FA82A1-A679-4882-8746-16F188C68F72}" srcOrd="13" destOrd="0" presId="urn:microsoft.com/office/officeart/2005/8/layout/cycle1"/>
    <dgm:cxn modelId="{C75F59E8-5B63-4B83-844D-D9663F7E71D2}" type="presParOf" srcId="{88994A0E-1BD6-483C-906C-F0032D5B67C9}" destId="{DFD4CF28-86F2-486B-933A-1747F2871257}" srcOrd="14" destOrd="0" presId="urn:microsoft.com/office/officeart/2005/8/layout/cycle1"/>
    <dgm:cxn modelId="{7728C1BC-50BC-415F-81D9-96AA7A982EFA}" type="presParOf" srcId="{88994A0E-1BD6-483C-906C-F0032D5B67C9}" destId="{14C8271F-4A34-4BA9-B62C-CD8939613A23}" srcOrd="15" destOrd="0" presId="urn:microsoft.com/office/officeart/2005/8/layout/cycle1"/>
    <dgm:cxn modelId="{CF5DC936-BC1C-48D1-B658-F84EA24B3A1B}" type="presParOf" srcId="{88994A0E-1BD6-483C-906C-F0032D5B67C9}" destId="{DDCC55A8-83CB-49B9-B76A-C0CA698DFA45}" srcOrd="16" destOrd="0" presId="urn:microsoft.com/office/officeart/2005/8/layout/cycle1"/>
    <dgm:cxn modelId="{7C697C90-CDD7-4A3D-9DA8-42A68D17610D}" type="presParOf" srcId="{88994A0E-1BD6-483C-906C-F0032D5B67C9}" destId="{C363DA7E-CA4D-4B3A-BD57-44684F32A9F4}" srcOrd="17" destOrd="0" presId="urn:microsoft.com/office/officeart/2005/8/layout/cycle1"/>
    <dgm:cxn modelId="{8874C196-262A-4AA1-8538-9633DA119FB2}" type="presParOf" srcId="{88994A0E-1BD6-483C-906C-F0032D5B67C9}" destId="{6BE9D949-306B-4448-90BD-268CEA20CD2D}" srcOrd="18" destOrd="0" presId="urn:microsoft.com/office/officeart/2005/8/layout/cycle1"/>
    <dgm:cxn modelId="{1551EB4B-D72B-428D-BF7E-D91D43DC47B9}" type="presParOf" srcId="{88994A0E-1BD6-483C-906C-F0032D5B67C9}" destId="{0DBC7890-DA8A-45F8-BB37-4CCFFC772245}" srcOrd="19" destOrd="0" presId="urn:microsoft.com/office/officeart/2005/8/layout/cycle1"/>
    <dgm:cxn modelId="{6783654C-3C28-4488-AFB7-25045DEF80FE}" type="presParOf" srcId="{88994A0E-1BD6-483C-906C-F0032D5B67C9}" destId="{E8C3B4C8-50B1-4F10-959A-C5646889C7DA}" srcOrd="20" destOrd="0" presId="urn:microsoft.com/office/officeart/2005/8/layout/cycle1"/>
    <dgm:cxn modelId="{3648578A-3332-4BBE-8B6A-4A1248B3E367}" type="presParOf" srcId="{88994A0E-1BD6-483C-906C-F0032D5B67C9}" destId="{BF7AAD79-689E-4C6B-B554-D8577174CCC4}" srcOrd="21" destOrd="0" presId="urn:microsoft.com/office/officeart/2005/8/layout/cycle1"/>
    <dgm:cxn modelId="{C7A8391D-36D1-4460-9FA9-993958AB804D}" type="presParOf" srcId="{88994A0E-1BD6-483C-906C-F0032D5B67C9}" destId="{8BA5167F-54CB-4166-981E-BBBE6B553E15}" srcOrd="22" destOrd="0" presId="urn:microsoft.com/office/officeart/2005/8/layout/cycle1"/>
    <dgm:cxn modelId="{72D955C4-187F-44A9-B72A-701001372C24}" type="presParOf" srcId="{88994A0E-1BD6-483C-906C-F0032D5B67C9}" destId="{967A0543-4961-4E8B-963F-1B7EBF748181}" srcOrd="23" destOrd="0" presId="urn:microsoft.com/office/officeart/2005/8/layout/cycle1"/>
    <dgm:cxn modelId="{85458C6C-B54D-4167-97DF-F5AC8FEEA045}" type="presParOf" srcId="{88994A0E-1BD6-483C-906C-F0032D5B67C9}" destId="{69C18AB5-AE23-43EF-BFF2-816E0070726D}" srcOrd="24" destOrd="0" presId="urn:microsoft.com/office/officeart/2005/8/layout/cycle1"/>
    <dgm:cxn modelId="{8722729E-5695-4B3A-9134-79162A113F70}" type="presParOf" srcId="{88994A0E-1BD6-483C-906C-F0032D5B67C9}" destId="{A6310758-8FB4-4B84-B757-44247F392847}" srcOrd="25" destOrd="0" presId="urn:microsoft.com/office/officeart/2005/8/layout/cycle1"/>
    <dgm:cxn modelId="{73DEF156-509E-4B12-8FC5-4EFD2579B904}" type="presParOf" srcId="{88994A0E-1BD6-483C-906C-F0032D5B67C9}" destId="{A0F5E678-30FF-4363-A827-B81E8CAD4CCE}" srcOrd="26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B303CCE-D7F5-48A7-9F22-873496CB5484}">
      <dsp:nvSpPr>
        <dsp:cNvPr id="0" name=""/>
        <dsp:cNvSpPr/>
      </dsp:nvSpPr>
      <dsp:spPr>
        <a:xfrm>
          <a:off x="4261" y="2530"/>
          <a:ext cx="9135476" cy="79551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FUNCIONES DEL RIÑÓN EN LA HOMEOSTASIS</a:t>
          </a:r>
          <a:endParaRPr lang="es-ES" sz="2000" kern="1200" dirty="0"/>
        </a:p>
      </dsp:txBody>
      <dsp:txXfrm>
        <a:off x="4261" y="2530"/>
        <a:ext cx="9135476" cy="795515"/>
      </dsp:txXfrm>
    </dsp:sp>
    <dsp:sp modelId="{9EC5CC98-F777-4C00-AE32-8B3D349059C5}">
      <dsp:nvSpPr>
        <dsp:cNvPr id="0" name=""/>
        <dsp:cNvSpPr/>
      </dsp:nvSpPr>
      <dsp:spPr>
        <a:xfrm>
          <a:off x="53946" y="1006322"/>
          <a:ext cx="1061672" cy="265410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-Filtran plasma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100" kern="1200" dirty="0" smtClean="0"/>
            <a:t>-Regulan </a:t>
          </a:r>
          <a:r>
            <a:rPr lang="es-GT" sz="1100" kern="1200" dirty="0" err="1" smtClean="0"/>
            <a:t>osmolaridad</a:t>
          </a:r>
          <a:endParaRPr lang="es-ES" sz="1100" kern="1200" dirty="0"/>
        </a:p>
      </dsp:txBody>
      <dsp:txXfrm>
        <a:off x="53946" y="1006322"/>
        <a:ext cx="1061672" cy="2654107"/>
      </dsp:txXfrm>
    </dsp:sp>
    <dsp:sp modelId="{0B8608CF-88FC-48AC-8DC1-3FB1B53A95E3}">
      <dsp:nvSpPr>
        <dsp:cNvPr id="0" name=""/>
        <dsp:cNvSpPr/>
      </dsp:nvSpPr>
      <dsp:spPr>
        <a:xfrm>
          <a:off x="1164031" y="1006322"/>
          <a:ext cx="1061672" cy="261073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Excreción de productos de desecho, sustancias químicas</a:t>
          </a:r>
          <a:endParaRPr lang="es-ES" sz="1100" kern="1200" dirty="0"/>
        </a:p>
      </dsp:txBody>
      <dsp:txXfrm>
        <a:off x="1164031" y="1006322"/>
        <a:ext cx="1061672" cy="2610739"/>
      </dsp:txXfrm>
    </dsp:sp>
    <dsp:sp modelId="{DC689EE8-9B9E-4CFE-80F5-D69CF2EB7EE3}">
      <dsp:nvSpPr>
        <dsp:cNvPr id="0" name=""/>
        <dsp:cNvSpPr/>
      </dsp:nvSpPr>
      <dsp:spPr>
        <a:xfrm>
          <a:off x="2314884" y="1006322"/>
          <a:ext cx="1061672" cy="265410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Regulación equilibrio Hídrico y electrolítico</a:t>
          </a:r>
          <a:endParaRPr lang="es-ES" sz="1100" kern="1200" dirty="0"/>
        </a:p>
      </dsp:txBody>
      <dsp:txXfrm>
        <a:off x="2314884" y="1006322"/>
        <a:ext cx="1061672" cy="2654107"/>
      </dsp:txXfrm>
    </dsp:sp>
    <dsp:sp modelId="{A2960DDD-81BA-4190-BD66-C277939D8562}">
      <dsp:nvSpPr>
        <dsp:cNvPr id="0" name=""/>
        <dsp:cNvSpPr/>
      </dsp:nvSpPr>
      <dsp:spPr>
        <a:xfrm>
          <a:off x="3465737" y="1006322"/>
          <a:ext cx="1061672" cy="265410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Regulación de presión arterial</a:t>
          </a:r>
          <a:endParaRPr lang="es-ES" sz="1100" kern="1200" dirty="0"/>
        </a:p>
      </dsp:txBody>
      <dsp:txXfrm>
        <a:off x="3465737" y="1006322"/>
        <a:ext cx="1061672" cy="2654107"/>
      </dsp:txXfrm>
    </dsp:sp>
    <dsp:sp modelId="{6328E8BC-7351-4C96-8873-814D8CFFB19D}">
      <dsp:nvSpPr>
        <dsp:cNvPr id="0" name=""/>
        <dsp:cNvSpPr/>
      </dsp:nvSpPr>
      <dsp:spPr>
        <a:xfrm>
          <a:off x="4616590" y="1006322"/>
          <a:ext cx="1061672" cy="265410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Regulación equilibrio ácido-básico</a:t>
          </a:r>
          <a:endParaRPr lang="es-ES" sz="1100" kern="1200" dirty="0"/>
        </a:p>
      </dsp:txBody>
      <dsp:txXfrm>
        <a:off x="4616590" y="1006322"/>
        <a:ext cx="1061672" cy="2654107"/>
      </dsp:txXfrm>
    </dsp:sp>
    <dsp:sp modelId="{B98989C3-4427-4FB0-95B1-49CA49B9A6BC}">
      <dsp:nvSpPr>
        <dsp:cNvPr id="0" name=""/>
        <dsp:cNvSpPr/>
      </dsp:nvSpPr>
      <dsp:spPr>
        <a:xfrm>
          <a:off x="5767443" y="1006322"/>
          <a:ext cx="1061672" cy="265410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Regulación de producción de eritrocitos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100" i="1" kern="1200" dirty="0" smtClean="0"/>
            <a:t>eritropoyetina</a:t>
          </a:r>
          <a:endParaRPr lang="es-ES" sz="1100" i="1" kern="1200" dirty="0"/>
        </a:p>
      </dsp:txBody>
      <dsp:txXfrm>
        <a:off x="5767443" y="1006322"/>
        <a:ext cx="1061672" cy="2654107"/>
      </dsp:txXfrm>
    </dsp:sp>
    <dsp:sp modelId="{D898607E-1ADA-4CAA-A080-CB437672CCC3}">
      <dsp:nvSpPr>
        <dsp:cNvPr id="0" name=""/>
        <dsp:cNvSpPr/>
      </dsp:nvSpPr>
      <dsp:spPr>
        <a:xfrm>
          <a:off x="6918296" y="1006322"/>
          <a:ext cx="1061672" cy="265410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Regulación de producción de </a:t>
          </a:r>
          <a:r>
            <a:rPr lang="es-ES" sz="1100" kern="1200" dirty="0" err="1" smtClean="0"/>
            <a:t>calcitriol</a:t>
          </a:r>
          <a:endParaRPr lang="es-ES" sz="1100" kern="1200" dirty="0"/>
        </a:p>
      </dsp:txBody>
      <dsp:txXfrm>
        <a:off x="6918296" y="1006322"/>
        <a:ext cx="1061672" cy="2654107"/>
      </dsp:txXfrm>
    </dsp:sp>
    <dsp:sp modelId="{9D227011-AF58-42AA-8060-CA931E991E5D}">
      <dsp:nvSpPr>
        <dsp:cNvPr id="0" name=""/>
        <dsp:cNvSpPr/>
      </dsp:nvSpPr>
      <dsp:spPr>
        <a:xfrm>
          <a:off x="8069148" y="1006322"/>
          <a:ext cx="1061672" cy="265410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Síntesis de glucosa</a:t>
          </a:r>
          <a:endParaRPr lang="es-ES" sz="1100" kern="1200" dirty="0"/>
        </a:p>
      </dsp:txBody>
      <dsp:txXfrm>
        <a:off x="8069148" y="1006322"/>
        <a:ext cx="1061672" cy="2654107"/>
      </dsp:txXfrm>
    </dsp:sp>
    <dsp:sp modelId="{6D3FE3B0-8BAC-4BFE-83CF-EA5A808BF106}">
      <dsp:nvSpPr>
        <dsp:cNvPr id="0" name=""/>
        <dsp:cNvSpPr/>
      </dsp:nvSpPr>
      <dsp:spPr>
        <a:xfrm>
          <a:off x="8028380" y="965802"/>
          <a:ext cx="1061672" cy="265410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En ayuno prolongado sintetizan glucosa de aminoácidos y otros precursores. (gluconeogénesis).</a:t>
          </a:r>
          <a:r>
            <a:rPr lang="es-ES" sz="700" kern="1200" dirty="0" smtClean="0"/>
            <a:t> </a:t>
          </a:r>
          <a:endParaRPr lang="es-ES" sz="700" kern="1200" dirty="0"/>
        </a:p>
      </dsp:txBody>
      <dsp:txXfrm>
        <a:off x="8028380" y="965802"/>
        <a:ext cx="1061672" cy="265410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D95A4AE-275A-4B19-BB94-AC952B64FD32}">
      <dsp:nvSpPr>
        <dsp:cNvPr id="0" name=""/>
        <dsp:cNvSpPr/>
      </dsp:nvSpPr>
      <dsp:spPr>
        <a:xfrm>
          <a:off x="5409030" y="2148"/>
          <a:ext cx="847781" cy="8477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200" b="1" i="1" kern="1200" smtClean="0"/>
            <a:t>Arteria renal </a:t>
          </a:r>
          <a:endParaRPr lang="es-ES" sz="1200" b="1" i="1" kern="1200" dirty="0"/>
        </a:p>
      </dsp:txBody>
      <dsp:txXfrm>
        <a:off x="5409030" y="2148"/>
        <a:ext cx="847781" cy="847781"/>
      </dsp:txXfrm>
    </dsp:sp>
    <dsp:sp modelId="{B18B97F4-6E02-48FD-A57E-A4532BE7DF3E}">
      <dsp:nvSpPr>
        <dsp:cNvPr id="0" name=""/>
        <dsp:cNvSpPr/>
      </dsp:nvSpPr>
      <dsp:spPr>
        <a:xfrm>
          <a:off x="2120939" y="88185"/>
          <a:ext cx="5623217" cy="5623217"/>
        </a:xfrm>
        <a:prstGeom prst="circularArrow">
          <a:avLst>
            <a:gd name="adj1" fmla="val 2940"/>
            <a:gd name="adj2" fmla="val 179924"/>
            <a:gd name="adj3" fmla="val 18937407"/>
            <a:gd name="adj4" fmla="val 18012085"/>
            <a:gd name="adj5" fmla="val 343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56A6B3-425D-4779-A91A-7D750C8D7456}">
      <dsp:nvSpPr>
        <dsp:cNvPr id="0" name=""/>
        <dsp:cNvSpPr/>
      </dsp:nvSpPr>
      <dsp:spPr>
        <a:xfrm>
          <a:off x="6788481" y="1159646"/>
          <a:ext cx="847781" cy="8477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200" b="1" i="1" kern="1200" smtClean="0"/>
            <a:t>Arteria interlobular </a:t>
          </a:r>
          <a:endParaRPr lang="es-ES" sz="1200" b="1" i="1" kern="1200" dirty="0"/>
        </a:p>
      </dsp:txBody>
      <dsp:txXfrm>
        <a:off x="6788481" y="1159646"/>
        <a:ext cx="847781" cy="847781"/>
      </dsp:txXfrm>
    </dsp:sp>
    <dsp:sp modelId="{8436FCE7-A8E9-4D42-9EF7-73ECB6C1A7B0}">
      <dsp:nvSpPr>
        <dsp:cNvPr id="0" name=""/>
        <dsp:cNvSpPr/>
      </dsp:nvSpPr>
      <dsp:spPr>
        <a:xfrm>
          <a:off x="2120939" y="88185"/>
          <a:ext cx="5623217" cy="5623217"/>
        </a:xfrm>
        <a:prstGeom prst="circularArrow">
          <a:avLst>
            <a:gd name="adj1" fmla="val 2940"/>
            <a:gd name="adj2" fmla="val 179924"/>
            <a:gd name="adj3" fmla="val 21463485"/>
            <a:gd name="adj4" fmla="val 20411120"/>
            <a:gd name="adj5" fmla="val 3430"/>
          </a:avLst>
        </a:prstGeom>
        <a:solidFill>
          <a:schemeClr val="accent5">
            <a:hueOff val="407128"/>
            <a:satOff val="1399"/>
            <a:lumOff val="-671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7718E9-0919-4F8F-B165-F8753C0941B4}">
      <dsp:nvSpPr>
        <dsp:cNvPr id="0" name=""/>
        <dsp:cNvSpPr/>
      </dsp:nvSpPr>
      <dsp:spPr>
        <a:xfrm>
          <a:off x="7101178" y="2933035"/>
          <a:ext cx="847781" cy="8477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GT" sz="1200" b="1" i="1" kern="1200" smtClean="0"/>
            <a:t>Arteria Arciforme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200" b="1" i="1" kern="1200" dirty="0"/>
        </a:p>
      </dsp:txBody>
      <dsp:txXfrm>
        <a:off x="7101178" y="2933035"/>
        <a:ext cx="847781" cy="847781"/>
      </dsp:txXfrm>
    </dsp:sp>
    <dsp:sp modelId="{94FD2FDF-A22E-49FA-98E1-61216757C0EB}">
      <dsp:nvSpPr>
        <dsp:cNvPr id="0" name=""/>
        <dsp:cNvSpPr/>
      </dsp:nvSpPr>
      <dsp:spPr>
        <a:xfrm>
          <a:off x="2120939" y="88185"/>
          <a:ext cx="5623217" cy="5623217"/>
        </a:xfrm>
        <a:prstGeom prst="circularArrow">
          <a:avLst>
            <a:gd name="adj1" fmla="val 2940"/>
            <a:gd name="adj2" fmla="val 179924"/>
            <a:gd name="adj3" fmla="val 2053906"/>
            <a:gd name="adj4" fmla="val 1173146"/>
            <a:gd name="adj5" fmla="val 3430"/>
          </a:avLst>
        </a:prstGeom>
        <a:solidFill>
          <a:schemeClr val="accent5">
            <a:hueOff val="814256"/>
            <a:satOff val="2799"/>
            <a:lumOff val="-1343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A83C63-DCC8-460A-A4CA-F6DF270E0C50}">
      <dsp:nvSpPr>
        <dsp:cNvPr id="0" name=""/>
        <dsp:cNvSpPr/>
      </dsp:nvSpPr>
      <dsp:spPr>
        <a:xfrm>
          <a:off x="6200805" y="4492526"/>
          <a:ext cx="847781" cy="8477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200" b="1" i="1" kern="1200" smtClean="0"/>
            <a:t>Arteria Interlobulillar (radiales) </a:t>
          </a:r>
          <a:endParaRPr lang="es-ES" sz="1200" b="1" i="1" kern="1200" dirty="0"/>
        </a:p>
      </dsp:txBody>
      <dsp:txXfrm>
        <a:off x="6200805" y="4492526"/>
        <a:ext cx="847781" cy="847781"/>
      </dsp:txXfrm>
    </dsp:sp>
    <dsp:sp modelId="{91AFBC16-E725-463E-A486-89CF533CD7CE}">
      <dsp:nvSpPr>
        <dsp:cNvPr id="0" name=""/>
        <dsp:cNvSpPr/>
      </dsp:nvSpPr>
      <dsp:spPr>
        <a:xfrm>
          <a:off x="2120939" y="88185"/>
          <a:ext cx="5623217" cy="5623217"/>
        </a:xfrm>
        <a:prstGeom prst="circularArrow">
          <a:avLst>
            <a:gd name="adj1" fmla="val 2940"/>
            <a:gd name="adj2" fmla="val 179924"/>
            <a:gd name="adj3" fmla="val 4664105"/>
            <a:gd name="adj4" fmla="val 3671950"/>
            <a:gd name="adj5" fmla="val 3430"/>
          </a:avLst>
        </a:prstGeom>
        <a:solidFill>
          <a:schemeClr val="accent5">
            <a:hueOff val="1221384"/>
            <a:satOff val="4198"/>
            <a:lumOff val="-2014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FA82A1-A679-4882-8746-16F188C68F72}">
      <dsp:nvSpPr>
        <dsp:cNvPr id="0" name=""/>
        <dsp:cNvSpPr/>
      </dsp:nvSpPr>
      <dsp:spPr>
        <a:xfrm>
          <a:off x="4508657" y="5108418"/>
          <a:ext cx="847781" cy="8477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200" b="1" i="1" kern="1200" smtClean="0"/>
            <a:t>Arteriola Aferente </a:t>
          </a:r>
          <a:endParaRPr lang="es-ES" sz="1200" b="1" i="1" kern="1200" dirty="0"/>
        </a:p>
      </dsp:txBody>
      <dsp:txXfrm>
        <a:off x="4508657" y="5108418"/>
        <a:ext cx="847781" cy="847781"/>
      </dsp:txXfrm>
    </dsp:sp>
    <dsp:sp modelId="{DFD4CF28-86F2-486B-933A-1747F2871257}">
      <dsp:nvSpPr>
        <dsp:cNvPr id="0" name=""/>
        <dsp:cNvSpPr/>
      </dsp:nvSpPr>
      <dsp:spPr>
        <a:xfrm>
          <a:off x="2120939" y="88185"/>
          <a:ext cx="5623217" cy="5623217"/>
        </a:xfrm>
        <a:prstGeom prst="circularArrow">
          <a:avLst>
            <a:gd name="adj1" fmla="val 2940"/>
            <a:gd name="adj2" fmla="val 179924"/>
            <a:gd name="adj3" fmla="val 6948125"/>
            <a:gd name="adj4" fmla="val 5955971"/>
            <a:gd name="adj5" fmla="val 3430"/>
          </a:avLst>
        </a:prstGeom>
        <a:solidFill>
          <a:schemeClr val="accent5">
            <a:hueOff val="1628512"/>
            <a:satOff val="5598"/>
            <a:lumOff val="-2686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CC55A8-83CB-49B9-B76A-C0CA698DFA45}">
      <dsp:nvSpPr>
        <dsp:cNvPr id="0" name=""/>
        <dsp:cNvSpPr/>
      </dsp:nvSpPr>
      <dsp:spPr>
        <a:xfrm>
          <a:off x="2816509" y="4492526"/>
          <a:ext cx="847781" cy="8477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GT" sz="1200" b="1" i="1" kern="1200" smtClean="0"/>
            <a:t>Glomérulo capilar</a:t>
          </a:r>
          <a:endParaRPr lang="es-ES" sz="1200" b="1" i="1" kern="1200" smtClean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200" b="1" i="1" kern="1200" dirty="0"/>
        </a:p>
      </dsp:txBody>
      <dsp:txXfrm>
        <a:off x="2816509" y="4492526"/>
        <a:ext cx="847781" cy="847781"/>
      </dsp:txXfrm>
    </dsp:sp>
    <dsp:sp modelId="{C363DA7E-CA4D-4B3A-BD57-44684F32A9F4}">
      <dsp:nvSpPr>
        <dsp:cNvPr id="0" name=""/>
        <dsp:cNvSpPr/>
      </dsp:nvSpPr>
      <dsp:spPr>
        <a:xfrm>
          <a:off x="2120939" y="88185"/>
          <a:ext cx="5623217" cy="5623217"/>
        </a:xfrm>
        <a:prstGeom prst="circularArrow">
          <a:avLst>
            <a:gd name="adj1" fmla="val 2940"/>
            <a:gd name="adj2" fmla="val 179924"/>
            <a:gd name="adj3" fmla="val 9446929"/>
            <a:gd name="adj4" fmla="val 8566169"/>
            <a:gd name="adj5" fmla="val 3430"/>
          </a:avLst>
        </a:prstGeom>
        <a:solidFill>
          <a:schemeClr val="accent5">
            <a:hueOff val="2035640"/>
            <a:satOff val="6997"/>
            <a:lumOff val="-335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BC7890-DA8A-45F8-BB37-4CCFFC772245}">
      <dsp:nvSpPr>
        <dsp:cNvPr id="0" name=""/>
        <dsp:cNvSpPr/>
      </dsp:nvSpPr>
      <dsp:spPr>
        <a:xfrm>
          <a:off x="1916136" y="2933035"/>
          <a:ext cx="847781" cy="8477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200" b="1" i="1" kern="1200" smtClean="0"/>
            <a:t>Arteriola Eferente </a:t>
          </a:r>
          <a:endParaRPr lang="es-ES" sz="1200" b="1" i="1" kern="1200" dirty="0"/>
        </a:p>
      </dsp:txBody>
      <dsp:txXfrm>
        <a:off x="1916136" y="2933035"/>
        <a:ext cx="847781" cy="847781"/>
      </dsp:txXfrm>
    </dsp:sp>
    <dsp:sp modelId="{E8C3B4C8-50B1-4F10-959A-C5646889C7DA}">
      <dsp:nvSpPr>
        <dsp:cNvPr id="0" name=""/>
        <dsp:cNvSpPr/>
      </dsp:nvSpPr>
      <dsp:spPr>
        <a:xfrm>
          <a:off x="2120939" y="88185"/>
          <a:ext cx="5623217" cy="5623217"/>
        </a:xfrm>
        <a:prstGeom prst="circularArrow">
          <a:avLst>
            <a:gd name="adj1" fmla="val 2940"/>
            <a:gd name="adj2" fmla="val 179924"/>
            <a:gd name="adj3" fmla="val 11808956"/>
            <a:gd name="adj4" fmla="val 10756591"/>
            <a:gd name="adj5" fmla="val 3430"/>
          </a:avLst>
        </a:prstGeom>
        <a:solidFill>
          <a:schemeClr val="accent5">
            <a:hueOff val="2442768"/>
            <a:satOff val="8397"/>
            <a:lumOff val="-4029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A5167F-54CB-4166-981E-BBBE6B553E15}">
      <dsp:nvSpPr>
        <dsp:cNvPr id="0" name=""/>
        <dsp:cNvSpPr/>
      </dsp:nvSpPr>
      <dsp:spPr>
        <a:xfrm>
          <a:off x="2228832" y="1159646"/>
          <a:ext cx="847781" cy="8477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200" b="1" i="1" kern="1200" smtClean="0"/>
            <a:t>Capilar Peritubular </a:t>
          </a:r>
          <a:endParaRPr lang="es-ES" sz="1200" b="1" i="1" kern="1200" dirty="0"/>
        </a:p>
      </dsp:txBody>
      <dsp:txXfrm>
        <a:off x="2228832" y="1159646"/>
        <a:ext cx="847781" cy="847781"/>
      </dsp:txXfrm>
    </dsp:sp>
    <dsp:sp modelId="{967A0543-4961-4E8B-963F-1B7EBF748181}">
      <dsp:nvSpPr>
        <dsp:cNvPr id="0" name=""/>
        <dsp:cNvSpPr/>
      </dsp:nvSpPr>
      <dsp:spPr>
        <a:xfrm>
          <a:off x="2120939" y="88185"/>
          <a:ext cx="5623217" cy="5623217"/>
        </a:xfrm>
        <a:prstGeom prst="circularArrow">
          <a:avLst>
            <a:gd name="adj1" fmla="val 2940"/>
            <a:gd name="adj2" fmla="val 179924"/>
            <a:gd name="adj3" fmla="val 14207990"/>
            <a:gd name="adj4" fmla="val 13282668"/>
            <a:gd name="adj5" fmla="val 3430"/>
          </a:avLst>
        </a:prstGeom>
        <a:solidFill>
          <a:schemeClr val="accent5">
            <a:hueOff val="2849896"/>
            <a:satOff val="9796"/>
            <a:lumOff val="-4701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310758-8FB4-4B84-B757-44247F392847}">
      <dsp:nvSpPr>
        <dsp:cNvPr id="0" name=""/>
        <dsp:cNvSpPr/>
      </dsp:nvSpPr>
      <dsp:spPr>
        <a:xfrm>
          <a:off x="3608284" y="2148"/>
          <a:ext cx="847781" cy="8477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GT" sz="1200" b="1" i="1" kern="1200" smtClean="0"/>
            <a:t>Sistema Venoso 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200" b="1" i="1" kern="1200" dirty="0"/>
        </a:p>
      </dsp:txBody>
      <dsp:txXfrm>
        <a:off x="3608284" y="2148"/>
        <a:ext cx="847781" cy="847781"/>
      </dsp:txXfrm>
    </dsp:sp>
    <dsp:sp modelId="{A0F5E678-30FF-4363-A827-B81E8CAD4CCE}">
      <dsp:nvSpPr>
        <dsp:cNvPr id="0" name=""/>
        <dsp:cNvSpPr/>
      </dsp:nvSpPr>
      <dsp:spPr>
        <a:xfrm>
          <a:off x="2120939" y="88185"/>
          <a:ext cx="5623217" cy="5623217"/>
        </a:xfrm>
        <a:prstGeom prst="circularArrow">
          <a:avLst>
            <a:gd name="adj1" fmla="val 2940"/>
            <a:gd name="adj2" fmla="val 179924"/>
            <a:gd name="adj3" fmla="val 16645752"/>
            <a:gd name="adj4" fmla="val 15574323"/>
            <a:gd name="adj5" fmla="val 3430"/>
          </a:avLst>
        </a:prstGeom>
        <a:solidFill>
          <a:schemeClr val="accent5">
            <a:hueOff val="3257024"/>
            <a:satOff val="11196"/>
            <a:lumOff val="-5372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D16796-90B3-48CC-88D4-B73CDF2C44BC}" type="datetimeFigureOut">
              <a:rPr lang="es-ES" smtClean="0"/>
              <a:pPr/>
              <a:t>10/08/2014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AF709D-FBE8-40DE-9DDA-BAF51DEF872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D360DE-103B-4459-B22B-0D9F7B46B0B4}" type="datetimeFigureOut">
              <a:rPr lang="es-ES" smtClean="0"/>
              <a:pPr/>
              <a:t>10/08/2014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C404B0-D6C6-42F5-BE9C-1DB50354A30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C5C423-88EF-481B-9FCE-6859824A141D}" type="slidenum">
              <a:rPr lang="es-ES" smtClean="0"/>
              <a:pPr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8831532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F3A75D-36FB-42F7-9950-01947F452890}" type="slidenum">
              <a:rPr lang="es-E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113</a:t>
            </a:fld>
            <a:endParaRPr lang="es-ES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G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GT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2BC32D-87E1-4245-9DAB-BF3FCA13BD34}" type="slidenum">
              <a:rPr lang="es-GT" smtClean="0"/>
              <a:pPr>
                <a:defRPr/>
              </a:pPr>
              <a:t>50</a:t>
            </a:fld>
            <a:endParaRPr lang="es-G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GT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969A57E-B86D-4B5F-898D-460C57EFD2C9}" type="slidenum">
              <a:rPr lang="es-GT" smtClean="0"/>
              <a:pPr>
                <a:defRPr/>
              </a:pPr>
              <a:t>51</a:t>
            </a:fld>
            <a:endParaRPr lang="es-G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5955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GT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764715-79BB-476B-AA0B-7F1B563D03FB}" type="slidenum">
              <a:rPr lang="es-GT" smtClean="0"/>
              <a:pPr>
                <a:defRPr/>
              </a:pPr>
              <a:t>52</a:t>
            </a:fld>
            <a:endParaRPr lang="es-G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7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GT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8EB358A-0F83-4028-9EC8-8635EAEDD797}" type="slidenum">
              <a:rPr lang="es-GT" smtClean="0"/>
              <a:pPr>
                <a:defRPr/>
              </a:pPr>
              <a:t>54</a:t>
            </a:fld>
            <a:endParaRPr lang="es-G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800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GT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9F445A-0CBD-431B-A6D9-84B69FC26F42}" type="slidenum">
              <a:rPr lang="es-GT" smtClean="0"/>
              <a:pPr>
                <a:defRPr/>
              </a:pPr>
              <a:t>55</a:t>
            </a:fld>
            <a:endParaRPr lang="es-G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B25075-9B4C-4191-A74D-7AE0A88D1FA9}" type="slidenum">
              <a:rPr lang="es-E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112</a:t>
            </a:fld>
            <a:endParaRPr lang="es-ES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G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7" name="Rectangle 23"/>
          <p:cNvSpPr>
            <a:spLocks noChangeArrowheads="1"/>
          </p:cNvSpPr>
          <p:nvPr userDrawn="1"/>
        </p:nvSpPr>
        <p:spPr bwMode="auto">
          <a:xfrm>
            <a:off x="0" y="0"/>
            <a:ext cx="560388" cy="6858000"/>
          </a:xfrm>
          <a:prstGeom prst="rect">
            <a:avLst/>
          </a:prstGeom>
          <a:gradFill rotWithShape="0">
            <a:gsLst>
              <a:gs pos="0">
                <a:srgbClr val="FFCC66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s-ES_tradnl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9975" y="2941638"/>
            <a:ext cx="7570788" cy="685800"/>
          </a:xfrm>
          <a:effectLst/>
        </p:spPr>
        <p:txBody>
          <a:bodyPr/>
          <a:lstStyle>
            <a:lvl1pPr algn="ctr">
              <a:defRPr sz="5200" b="0">
                <a:solidFill>
                  <a:srgbClr val="CC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6163" y="3776663"/>
            <a:ext cx="7588250" cy="1608137"/>
          </a:xfrm>
        </p:spPr>
        <p:txBody>
          <a:bodyPr anchor="t"/>
          <a:lstStyle>
            <a:lvl1pPr marL="0" indent="0" algn="ctr">
              <a:lnSpc>
                <a:spcPct val="100000"/>
              </a:lnSpc>
              <a:buFont typeface="Times New Roman" pitchFamily="18" charset="0"/>
              <a:buNone/>
              <a:defRPr sz="3400">
                <a:solidFill>
                  <a:srgbClr val="FFCC66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6409" name="Text Box 25"/>
          <p:cNvSpPr txBox="1">
            <a:spLocks noChangeArrowheads="1"/>
          </p:cNvSpPr>
          <p:nvPr userDrawn="1"/>
        </p:nvSpPr>
        <p:spPr bwMode="auto">
          <a:xfrm>
            <a:off x="1957388" y="549275"/>
            <a:ext cx="58277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3333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000" i="0">
                <a:solidFill>
                  <a:schemeClr val="bg1"/>
                </a:solidFill>
              </a:rPr>
              <a:t>Universidad Privada Antenor Orrego</a:t>
            </a:r>
          </a:p>
        </p:txBody>
      </p:sp>
      <p:sp>
        <p:nvSpPr>
          <p:cNvPr id="16414" name="Text Box 30"/>
          <p:cNvSpPr txBox="1">
            <a:spLocks noChangeArrowheads="1"/>
          </p:cNvSpPr>
          <p:nvPr userDrawn="1"/>
        </p:nvSpPr>
        <p:spPr bwMode="auto">
          <a:xfrm>
            <a:off x="2649538" y="1087438"/>
            <a:ext cx="4438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i="0">
                <a:solidFill>
                  <a:srgbClr val="FFFFCC"/>
                </a:solidFill>
                <a:latin typeface="Arial" charset="0"/>
              </a:rPr>
              <a:t>FACULTAD DE MEDICINA HUMANA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7" grpId="0" animBg="1" autoUpdateAnimBg="0"/>
      <p:bldP spid="16386" grpId="0" autoUpdateAnimBg="0"/>
      <p:bldP spid="16387" grpId="0" build="p" autoUpdateAnimBg="0" advAuto="0">
        <p:tmplLst>
          <p:tmpl lvl="1">
            <p:tnLst>
              <p:par>
                <p:cTn presetID="9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638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CD1FA6-2BB0-40C1-BCE4-015889EC2A87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72275" y="436563"/>
            <a:ext cx="2190750" cy="4697412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98438" y="436563"/>
            <a:ext cx="6421437" cy="4697412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DE0AA5-A341-40FD-9993-95CACE628890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0025" y="436563"/>
            <a:ext cx="8763000" cy="50323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198438" y="2352675"/>
            <a:ext cx="4267200" cy="27813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18038" y="2352675"/>
            <a:ext cx="4267200" cy="27813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ED3F410-E355-4FC8-A1A9-B0D0C58942C2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061636-E013-4565-8FC3-9DC58D755F81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5C0A14-546B-4B49-8E68-7F4560FDC019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98438" y="2352675"/>
            <a:ext cx="4267200" cy="278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18038" y="2352675"/>
            <a:ext cx="4267200" cy="278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273D6-2B0D-4D60-B0D5-944C90AC8FE2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4CC58-A51C-4515-B6B7-1ACD5158ED6F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16BE0D-E63C-46FE-815A-0C67F4D7F6CB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434681-8255-4E48-9BCF-14C56B5ACDB3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25E149-21AC-49B0-BBDD-BEE60CE038EB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39E6F-3F7B-4FD9-8461-2DD214C5578C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 userDrawn="1"/>
        </p:nvSpPr>
        <p:spPr bwMode="auto">
          <a:xfrm>
            <a:off x="0" y="0"/>
            <a:ext cx="9144000" cy="939800"/>
          </a:xfrm>
          <a:prstGeom prst="rect">
            <a:avLst/>
          </a:prstGeom>
          <a:solidFill>
            <a:srgbClr val="3366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00025" y="436563"/>
            <a:ext cx="87630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rgbClr val="006666"/>
            </a:outerShdw>
          </a:effec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438" y="2352675"/>
            <a:ext cx="86868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fld id="{B2725CE4-E843-4E44-A1A1-076BC8CA3842}" type="slidenum">
              <a:rPr lang="en-US"/>
              <a:pPr/>
              <a:t>‹Nº›</a:t>
            </a:fld>
            <a:endParaRPr lang="en-US"/>
          </a:p>
        </p:txBody>
      </p:sp>
      <p:sp>
        <p:nvSpPr>
          <p:cNvPr id="1035" name="Text Box 11"/>
          <p:cNvSpPr txBox="1">
            <a:spLocks noChangeArrowheads="1"/>
          </p:cNvSpPr>
          <p:nvPr userDrawn="1"/>
        </p:nvSpPr>
        <p:spPr bwMode="auto">
          <a:xfrm>
            <a:off x="214313" y="6586538"/>
            <a:ext cx="7239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900" i="0">
                <a:solidFill>
                  <a:srgbClr val="336666"/>
                </a:solidFill>
              </a:rPr>
              <a:t>Dr. Edgar Yan Quiroz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utoUpdateAnimBg="0"/>
    </p:bld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tabLst>
          <a:tab pos="4686300" algn="l"/>
        </a:tabLst>
        <a:defRPr sz="3000" b="1">
          <a:solidFill>
            <a:srgbClr val="FFFFCC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tabLst>
          <a:tab pos="4686300" algn="l"/>
        </a:tabLst>
        <a:defRPr sz="3000" b="1">
          <a:solidFill>
            <a:srgbClr val="FFFFCC"/>
          </a:solidFill>
          <a:latin typeface="Times New Roman" pitchFamily="18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tabLst>
          <a:tab pos="4686300" algn="l"/>
        </a:tabLst>
        <a:defRPr sz="3000" b="1">
          <a:solidFill>
            <a:srgbClr val="FFFFCC"/>
          </a:solidFill>
          <a:latin typeface="Times New Roman" pitchFamily="18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tabLst>
          <a:tab pos="4686300" algn="l"/>
        </a:tabLst>
        <a:defRPr sz="3000" b="1">
          <a:solidFill>
            <a:srgbClr val="FFFFCC"/>
          </a:solidFill>
          <a:latin typeface="Times New Roman" pitchFamily="18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tabLst>
          <a:tab pos="4686300" algn="l"/>
        </a:tabLst>
        <a:defRPr sz="3000" b="1">
          <a:solidFill>
            <a:srgbClr val="FFFFCC"/>
          </a:solidFill>
          <a:latin typeface="Times New Roman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tabLst>
          <a:tab pos="4686300" algn="l"/>
        </a:tabLst>
        <a:defRPr sz="3000" b="1">
          <a:solidFill>
            <a:srgbClr val="FFFFCC"/>
          </a:solidFill>
          <a:latin typeface="Times New Roman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tabLst>
          <a:tab pos="4686300" algn="l"/>
        </a:tabLst>
        <a:defRPr sz="3000" b="1">
          <a:solidFill>
            <a:srgbClr val="FFFFCC"/>
          </a:solidFill>
          <a:latin typeface="Times New Roman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tabLst>
          <a:tab pos="4686300" algn="l"/>
        </a:tabLst>
        <a:defRPr sz="3000" b="1">
          <a:solidFill>
            <a:srgbClr val="FFFFCC"/>
          </a:solidFill>
          <a:latin typeface="Times New Roman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tabLst>
          <a:tab pos="4686300" algn="l"/>
        </a:tabLst>
        <a:defRPr sz="3000" b="1">
          <a:solidFill>
            <a:srgbClr val="FFFFCC"/>
          </a:solidFill>
          <a:latin typeface="Times New Roman" pitchFamily="18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40000"/>
        </a:spcBef>
        <a:spcAft>
          <a:spcPct val="0"/>
        </a:spcAft>
        <a:buClr>
          <a:schemeClr val="accent2"/>
        </a:buClr>
        <a:buFont typeface="Times New Roman" pitchFamily="18" charset="0"/>
        <a:buChar char="•"/>
        <a:defRPr sz="2900">
          <a:solidFill>
            <a:srgbClr val="003333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40000"/>
        </a:spcBef>
        <a:spcAft>
          <a:spcPct val="0"/>
        </a:spcAft>
        <a:buClr>
          <a:schemeClr val="accent2"/>
        </a:buClr>
        <a:buFont typeface="Times New Roman" pitchFamily="18" charset="0"/>
        <a:buChar char="•"/>
        <a:defRPr sz="2900">
          <a:solidFill>
            <a:srgbClr val="003333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40000"/>
        </a:spcBef>
        <a:spcAft>
          <a:spcPct val="0"/>
        </a:spcAft>
        <a:buClr>
          <a:schemeClr val="accent2"/>
        </a:buClr>
        <a:buFont typeface="Times New Roman" pitchFamily="18" charset="0"/>
        <a:buChar char="•"/>
        <a:defRPr sz="2900">
          <a:solidFill>
            <a:srgbClr val="003333"/>
          </a:solidFill>
          <a:latin typeface="+mn-lt"/>
        </a:defRPr>
      </a:lvl3pPr>
      <a:lvl4pPr marL="1600200" indent="-228600" algn="l" rtl="0" fontAlgn="base">
        <a:lnSpc>
          <a:spcPct val="90000"/>
        </a:lnSpc>
        <a:spcBef>
          <a:spcPct val="40000"/>
        </a:spcBef>
        <a:spcAft>
          <a:spcPct val="0"/>
        </a:spcAft>
        <a:buClr>
          <a:schemeClr val="accent2"/>
        </a:buClr>
        <a:buFont typeface="Times New Roman" pitchFamily="18" charset="0"/>
        <a:buChar char="•"/>
        <a:defRPr sz="2900">
          <a:solidFill>
            <a:srgbClr val="003333"/>
          </a:solidFill>
          <a:latin typeface="+mn-lt"/>
        </a:defRPr>
      </a:lvl4pPr>
      <a:lvl5pPr marL="2057400" indent="-228600" algn="l" rtl="0" fontAlgn="base">
        <a:lnSpc>
          <a:spcPct val="90000"/>
        </a:lnSpc>
        <a:spcBef>
          <a:spcPct val="40000"/>
        </a:spcBef>
        <a:spcAft>
          <a:spcPct val="0"/>
        </a:spcAft>
        <a:buClr>
          <a:schemeClr val="accent2"/>
        </a:buClr>
        <a:buFont typeface="Times New Roman" pitchFamily="18" charset="0"/>
        <a:buChar char="•"/>
        <a:defRPr sz="2900">
          <a:solidFill>
            <a:srgbClr val="003333"/>
          </a:solidFill>
          <a:latin typeface="+mn-lt"/>
        </a:defRPr>
      </a:lvl5pPr>
      <a:lvl6pPr marL="2514600" indent="-228600" algn="l" rtl="0" fontAlgn="base">
        <a:lnSpc>
          <a:spcPct val="90000"/>
        </a:lnSpc>
        <a:spcBef>
          <a:spcPct val="40000"/>
        </a:spcBef>
        <a:spcAft>
          <a:spcPct val="0"/>
        </a:spcAft>
        <a:buClr>
          <a:schemeClr val="accent2"/>
        </a:buClr>
        <a:buFont typeface="Times New Roman" pitchFamily="18" charset="0"/>
        <a:buChar char="•"/>
        <a:defRPr sz="2900">
          <a:solidFill>
            <a:srgbClr val="003333"/>
          </a:solidFill>
          <a:latin typeface="+mn-lt"/>
        </a:defRPr>
      </a:lvl6pPr>
      <a:lvl7pPr marL="2971800" indent="-228600" algn="l" rtl="0" fontAlgn="base">
        <a:lnSpc>
          <a:spcPct val="90000"/>
        </a:lnSpc>
        <a:spcBef>
          <a:spcPct val="40000"/>
        </a:spcBef>
        <a:spcAft>
          <a:spcPct val="0"/>
        </a:spcAft>
        <a:buClr>
          <a:schemeClr val="accent2"/>
        </a:buClr>
        <a:buFont typeface="Times New Roman" pitchFamily="18" charset="0"/>
        <a:buChar char="•"/>
        <a:defRPr sz="2900">
          <a:solidFill>
            <a:srgbClr val="003333"/>
          </a:solidFill>
          <a:latin typeface="+mn-lt"/>
        </a:defRPr>
      </a:lvl7pPr>
      <a:lvl8pPr marL="3429000" indent="-228600" algn="l" rtl="0" fontAlgn="base">
        <a:lnSpc>
          <a:spcPct val="90000"/>
        </a:lnSpc>
        <a:spcBef>
          <a:spcPct val="40000"/>
        </a:spcBef>
        <a:spcAft>
          <a:spcPct val="0"/>
        </a:spcAft>
        <a:buClr>
          <a:schemeClr val="accent2"/>
        </a:buClr>
        <a:buFont typeface="Times New Roman" pitchFamily="18" charset="0"/>
        <a:buChar char="•"/>
        <a:defRPr sz="2900">
          <a:solidFill>
            <a:srgbClr val="003333"/>
          </a:solidFill>
          <a:latin typeface="+mn-lt"/>
        </a:defRPr>
      </a:lvl8pPr>
      <a:lvl9pPr marL="3886200" indent="-228600" algn="l" rtl="0" fontAlgn="base">
        <a:lnSpc>
          <a:spcPct val="90000"/>
        </a:lnSpc>
        <a:spcBef>
          <a:spcPct val="40000"/>
        </a:spcBef>
        <a:spcAft>
          <a:spcPct val="0"/>
        </a:spcAft>
        <a:buClr>
          <a:schemeClr val="accent2"/>
        </a:buClr>
        <a:buFont typeface="Times New Roman" pitchFamily="18" charset="0"/>
        <a:buChar char="•"/>
        <a:defRPr sz="2900">
          <a:solidFill>
            <a:srgbClr val="003333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5.png"/><Relationship Id="rId4" Type="http://schemas.openxmlformats.org/officeDocument/2006/relationships/image" Target="../media/image152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7.png"/><Relationship Id="rId5" Type="http://schemas.openxmlformats.org/officeDocument/2006/relationships/image" Target="../media/image156.png"/><Relationship Id="rId4" Type="http://schemas.openxmlformats.org/officeDocument/2006/relationships/image" Target="../media/image155.pn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2.png"/><Relationship Id="rId4" Type="http://schemas.openxmlformats.org/officeDocument/2006/relationships/image" Target="../media/image152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png"/><Relationship Id="rId13" Type="http://schemas.openxmlformats.org/officeDocument/2006/relationships/image" Target="../media/image174.png"/><Relationship Id="rId3" Type="http://schemas.openxmlformats.org/officeDocument/2006/relationships/image" Target="../media/image164.png"/><Relationship Id="rId7" Type="http://schemas.openxmlformats.org/officeDocument/2006/relationships/image" Target="../media/image168.png"/><Relationship Id="rId12" Type="http://schemas.openxmlformats.org/officeDocument/2006/relationships/image" Target="../media/image173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7.png"/><Relationship Id="rId11" Type="http://schemas.openxmlformats.org/officeDocument/2006/relationships/image" Target="../media/image172.png"/><Relationship Id="rId5" Type="http://schemas.openxmlformats.org/officeDocument/2006/relationships/image" Target="../media/image166.png"/><Relationship Id="rId10" Type="http://schemas.openxmlformats.org/officeDocument/2006/relationships/image" Target="../media/image171.png"/><Relationship Id="rId4" Type="http://schemas.openxmlformats.org/officeDocument/2006/relationships/image" Target="../media/image165.png"/><Relationship Id="rId9" Type="http://schemas.openxmlformats.org/officeDocument/2006/relationships/image" Target="../media/image170.png"/><Relationship Id="rId14" Type="http://schemas.openxmlformats.org/officeDocument/2006/relationships/image" Target="../media/image17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package" Target="../embeddings/Documento_de_Word_20072.docx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0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9.gif"/><Relationship Id="rId4" Type="http://schemas.openxmlformats.org/officeDocument/2006/relationships/diagramLayout" Target="../diagrams/layout1.xml"/><Relationship Id="rId9" Type="http://schemas.openxmlformats.org/officeDocument/2006/relationships/image" Target="../media/image8.gi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e_Word_2007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86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png"/><Relationship Id="rId4" Type="http://schemas.openxmlformats.org/officeDocument/2006/relationships/image" Target="../media/image83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05.png"/><Relationship Id="rId7" Type="http://schemas.openxmlformats.org/officeDocument/2006/relationships/image" Target="../media/image109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4" Type="http://schemas.openxmlformats.org/officeDocument/2006/relationships/image" Target="../media/image106.png"/><Relationship Id="rId9" Type="http://schemas.openxmlformats.org/officeDocument/2006/relationships/image" Target="../media/image111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13" Type="http://schemas.openxmlformats.org/officeDocument/2006/relationships/image" Target="../media/image124.png"/><Relationship Id="rId3" Type="http://schemas.openxmlformats.org/officeDocument/2006/relationships/image" Target="../media/image114.png"/><Relationship Id="rId7" Type="http://schemas.openxmlformats.org/officeDocument/2006/relationships/image" Target="../media/image118.png"/><Relationship Id="rId12" Type="http://schemas.openxmlformats.org/officeDocument/2006/relationships/image" Target="../media/image123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7.png"/><Relationship Id="rId11" Type="http://schemas.openxmlformats.org/officeDocument/2006/relationships/image" Target="../media/image122.png"/><Relationship Id="rId5" Type="http://schemas.openxmlformats.org/officeDocument/2006/relationships/image" Target="../media/image116.png"/><Relationship Id="rId15" Type="http://schemas.openxmlformats.org/officeDocument/2006/relationships/image" Target="../media/image126.png"/><Relationship Id="rId10" Type="http://schemas.openxmlformats.org/officeDocument/2006/relationships/image" Target="../media/image121.png"/><Relationship Id="rId4" Type="http://schemas.openxmlformats.org/officeDocument/2006/relationships/image" Target="../media/image115.png"/><Relationship Id="rId9" Type="http://schemas.openxmlformats.org/officeDocument/2006/relationships/image" Target="../media/image120.png"/><Relationship Id="rId14" Type="http://schemas.openxmlformats.org/officeDocument/2006/relationships/image" Target="../media/image125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13" Type="http://schemas.openxmlformats.org/officeDocument/2006/relationships/image" Target="../media/image124.png"/><Relationship Id="rId3" Type="http://schemas.openxmlformats.org/officeDocument/2006/relationships/image" Target="../media/image114.png"/><Relationship Id="rId7" Type="http://schemas.openxmlformats.org/officeDocument/2006/relationships/image" Target="../media/image118.png"/><Relationship Id="rId12" Type="http://schemas.openxmlformats.org/officeDocument/2006/relationships/image" Target="../media/image123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7.png"/><Relationship Id="rId11" Type="http://schemas.openxmlformats.org/officeDocument/2006/relationships/image" Target="../media/image122.png"/><Relationship Id="rId5" Type="http://schemas.openxmlformats.org/officeDocument/2006/relationships/image" Target="../media/image116.png"/><Relationship Id="rId15" Type="http://schemas.openxmlformats.org/officeDocument/2006/relationships/image" Target="../media/image126.png"/><Relationship Id="rId10" Type="http://schemas.openxmlformats.org/officeDocument/2006/relationships/image" Target="../media/image121.png"/><Relationship Id="rId4" Type="http://schemas.openxmlformats.org/officeDocument/2006/relationships/image" Target="../media/image115.png"/><Relationship Id="rId9" Type="http://schemas.openxmlformats.org/officeDocument/2006/relationships/image" Target="../media/image120.png"/><Relationship Id="rId14" Type="http://schemas.openxmlformats.org/officeDocument/2006/relationships/image" Target="../media/image125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4.bin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6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3" Type="http://schemas.openxmlformats.org/officeDocument/2006/relationships/image" Target="../media/image138.png"/><Relationship Id="rId7" Type="http://schemas.openxmlformats.org/officeDocument/2006/relationships/image" Target="../media/image142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1.png"/><Relationship Id="rId11" Type="http://schemas.openxmlformats.org/officeDocument/2006/relationships/image" Target="../media/image146.png"/><Relationship Id="rId5" Type="http://schemas.openxmlformats.org/officeDocument/2006/relationships/image" Target="../media/image140.png"/><Relationship Id="rId10" Type="http://schemas.openxmlformats.org/officeDocument/2006/relationships/image" Target="../media/image145.png"/><Relationship Id="rId4" Type="http://schemas.openxmlformats.org/officeDocument/2006/relationships/image" Target="../media/image139.png"/><Relationship Id="rId9" Type="http://schemas.openxmlformats.org/officeDocument/2006/relationships/image" Target="../media/image144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1187624" y="1484784"/>
            <a:ext cx="68262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200" dirty="0" smtClean="0">
                <a:latin typeface="Calisto MT" pitchFamily="18" charset="0"/>
              </a:rPr>
              <a:t>FISIOLOGÍA </a:t>
            </a:r>
            <a:r>
              <a:rPr lang="es-ES" sz="3200" dirty="0">
                <a:latin typeface="Calisto MT" pitchFamily="18" charset="0"/>
              </a:rPr>
              <a:t>RENAL</a:t>
            </a:r>
          </a:p>
        </p:txBody>
      </p:sp>
      <p:sp>
        <p:nvSpPr>
          <p:cNvPr id="3075" name="Text Box 6"/>
          <p:cNvSpPr txBox="1">
            <a:spLocks noChangeArrowheads="1"/>
          </p:cNvSpPr>
          <p:nvPr/>
        </p:nvSpPr>
        <p:spPr bwMode="auto">
          <a:xfrm>
            <a:off x="1547664" y="3861048"/>
            <a:ext cx="7072313" cy="2446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s-ES" sz="1800" dirty="0" smtClean="0">
                <a:solidFill>
                  <a:schemeClr val="hlink"/>
                </a:solidFill>
                <a:latin typeface="Calisto MT" pitchFamily="18" charset="0"/>
              </a:rPr>
              <a:t>FORMACIÓN </a:t>
            </a:r>
            <a:r>
              <a:rPr lang="es-ES" sz="1800" dirty="0">
                <a:solidFill>
                  <a:schemeClr val="hlink"/>
                </a:solidFill>
                <a:latin typeface="Calisto MT" pitchFamily="18" charset="0"/>
              </a:rPr>
              <a:t>DE ORINA  </a:t>
            </a:r>
          </a:p>
          <a:p>
            <a:pPr algn="r">
              <a:spcBef>
                <a:spcPct val="50000"/>
              </a:spcBef>
              <a:defRPr/>
            </a:pPr>
            <a:r>
              <a:rPr lang="es-ES" sz="1800" dirty="0">
                <a:solidFill>
                  <a:schemeClr val="hlink"/>
                </a:solidFill>
                <a:latin typeface="Calisto MT" pitchFamily="18" charset="0"/>
              </a:rPr>
              <a:t>PARTE  </a:t>
            </a:r>
            <a:r>
              <a:rPr lang="es-ES" sz="1800" dirty="0" smtClean="0">
                <a:solidFill>
                  <a:schemeClr val="hlink"/>
                </a:solidFill>
                <a:latin typeface="Calisto MT" pitchFamily="18" charset="0"/>
              </a:rPr>
              <a:t>I y II</a:t>
            </a:r>
            <a:endParaRPr lang="es-ES" sz="1800" dirty="0">
              <a:solidFill>
                <a:schemeClr val="hlink"/>
              </a:solidFill>
              <a:latin typeface="Calisto MT" pitchFamily="18" charset="0"/>
            </a:endParaRPr>
          </a:p>
          <a:p>
            <a:pPr algn="r">
              <a:spcBef>
                <a:spcPct val="50000"/>
              </a:spcBef>
              <a:defRPr/>
            </a:pPr>
            <a:endParaRPr lang="es-MX" sz="1800" dirty="0">
              <a:latin typeface="Calisto MT" pitchFamily="18" charset="0"/>
            </a:endParaRPr>
          </a:p>
          <a:p>
            <a:pPr algn="r">
              <a:spcBef>
                <a:spcPct val="50000"/>
              </a:spcBef>
              <a:defRPr/>
            </a:pPr>
            <a:r>
              <a:rPr lang="es-MX" sz="1800" dirty="0">
                <a:latin typeface="Calisto MT" pitchFamily="18" charset="0"/>
              </a:rPr>
              <a:t>Dr. </a:t>
            </a:r>
            <a:r>
              <a:rPr lang="es-MX" sz="1800" dirty="0" smtClean="0">
                <a:latin typeface="Calisto MT" pitchFamily="18" charset="0"/>
              </a:rPr>
              <a:t>Johnnathan Emanuel Molina</a:t>
            </a:r>
          </a:p>
          <a:p>
            <a:pPr algn="r">
              <a:spcBef>
                <a:spcPct val="50000"/>
              </a:spcBef>
              <a:defRPr/>
            </a:pPr>
            <a:r>
              <a:rPr lang="es-MX" sz="1800" dirty="0" smtClean="0">
                <a:latin typeface="Calisto MT" pitchFamily="18" charset="0"/>
              </a:rPr>
              <a:t>Médico y Cirujano</a:t>
            </a:r>
          </a:p>
          <a:p>
            <a:pPr algn="r">
              <a:spcBef>
                <a:spcPct val="50000"/>
              </a:spcBef>
              <a:defRPr/>
            </a:pPr>
            <a:r>
              <a:rPr lang="es-MX" sz="1800" dirty="0" smtClean="0">
                <a:latin typeface="Calisto MT" pitchFamily="18" charset="0"/>
              </a:rPr>
              <a:t>Fisiología Humana </a:t>
            </a:r>
            <a:endParaRPr lang="es-ES" sz="1800" dirty="0">
              <a:latin typeface="Calisto MT" pitchFamily="18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pic>
        <p:nvPicPr>
          <p:cNvPr id="430082" name="Picture 2" descr="http://1.bp.blogspot.com/-wS1vLwAQLAQ/UTpiKTvXiyI/AAAAAAAABr8/tTZXeKQIm8Q/s1600/piedras-rin%CC%83on-ureter-Vias-Urinarias-Guadalajara-Mexico+cop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9933" y="2507224"/>
            <a:ext cx="2787446" cy="37165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80" name="Rectangle 4"/>
          <p:cNvSpPr>
            <a:spLocks noChangeArrowheads="1"/>
          </p:cNvSpPr>
          <p:nvPr/>
        </p:nvSpPr>
        <p:spPr bwMode="auto">
          <a:xfrm>
            <a:off x="200025" y="207963"/>
            <a:ext cx="87630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rgbClr val="006666"/>
            </a:outerShdw>
          </a:effectLst>
        </p:spPr>
        <p:txBody>
          <a:bodyPr anchor="b">
            <a:spAutoFit/>
          </a:bodyPr>
          <a:lstStyle/>
          <a:p>
            <a:pPr eaLnBrk="1" hangingPunct="1">
              <a:lnSpc>
                <a:spcPct val="90000"/>
              </a:lnSpc>
              <a:tabLst>
                <a:tab pos="4686300" algn="l"/>
              </a:tabLst>
            </a:pPr>
            <a:r>
              <a:rPr lang="es-ES_tradnl" sz="3000" b="1" i="0">
                <a:solidFill>
                  <a:srgbClr val="FFFFCC"/>
                </a:solidFill>
              </a:rPr>
              <a:t>La nefrona: Unidad funcional renal</a:t>
            </a:r>
            <a:endParaRPr lang="en-US" sz="3000" b="1" i="0">
              <a:solidFill>
                <a:srgbClr val="FFFFCC"/>
              </a:solidFill>
            </a:endParaRPr>
          </a:p>
        </p:txBody>
      </p:sp>
      <p:pic>
        <p:nvPicPr>
          <p:cNvPr id="306181" name="Picture 5" descr="nephron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413" y="1060450"/>
            <a:ext cx="3543300" cy="4762500"/>
          </a:xfrm>
          <a:prstGeom prst="rect">
            <a:avLst/>
          </a:prstGeom>
          <a:noFill/>
        </p:spPr>
      </p:pic>
      <p:pic>
        <p:nvPicPr>
          <p:cNvPr id="306182" name="Picture 6" descr="nephron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9350" y="1054100"/>
            <a:ext cx="3198813" cy="4570413"/>
          </a:xfrm>
          <a:prstGeom prst="rect">
            <a:avLst/>
          </a:prstGeom>
          <a:noFill/>
        </p:spPr>
      </p:pic>
      <p:sp>
        <p:nvSpPr>
          <p:cNvPr id="306183" name="Rectangle 7"/>
          <p:cNvSpPr>
            <a:spLocks noChangeArrowheads="1"/>
          </p:cNvSpPr>
          <p:nvPr/>
        </p:nvSpPr>
        <p:spPr bwMode="auto">
          <a:xfrm>
            <a:off x="198438" y="5783752"/>
            <a:ext cx="8686800" cy="634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eaLnBrk="1" hangingPunct="1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s-ES_tradnl" sz="1600" i="0" dirty="0">
                <a:solidFill>
                  <a:srgbClr val="003333"/>
                </a:solidFill>
                <a:latin typeface="Georgia" pitchFamily="18" charset="0"/>
              </a:rPr>
              <a:t>Aproximadamente 2 millones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s-ES_tradnl" sz="1600" i="0" dirty="0">
                <a:solidFill>
                  <a:srgbClr val="003333"/>
                </a:solidFill>
                <a:latin typeface="Georgia" pitchFamily="18" charset="0"/>
              </a:rPr>
              <a:t>Función depende del tipo de epitelio en cada segmento</a:t>
            </a:r>
            <a:endParaRPr lang="en-US" sz="1600" i="0" dirty="0">
              <a:solidFill>
                <a:srgbClr val="003333"/>
              </a:solidFill>
              <a:latin typeface="Georgia" pitchFamily="18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6850" y="25400"/>
            <a:ext cx="8763000" cy="914400"/>
          </a:xfrm>
        </p:spPr>
        <p:txBody>
          <a:bodyPr/>
          <a:lstStyle/>
          <a:p>
            <a:r>
              <a:rPr lang="en-US"/>
              <a:t>Mecanismo de Acción de la Vasopresina Formación de los Poros de Agua: </a:t>
            </a:r>
          </a:p>
        </p:txBody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3863" y="1497013"/>
            <a:ext cx="3043237" cy="2208212"/>
          </a:xfrm>
          <a:noFill/>
          <a:ln/>
        </p:spPr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Vasopressina</a:t>
            </a:r>
          </a:p>
          <a:p>
            <a:r>
              <a:rPr lang="en-US">
                <a:solidFill>
                  <a:schemeClr val="tx1"/>
                </a:solidFill>
              </a:rPr>
              <a:t>2</a:t>
            </a:r>
            <a:r>
              <a:rPr lang="en-US" baseline="30000">
                <a:solidFill>
                  <a:schemeClr val="tx1"/>
                </a:solidFill>
              </a:rPr>
              <a:t>0</a:t>
            </a:r>
            <a:r>
              <a:rPr lang="en-US">
                <a:solidFill>
                  <a:schemeClr val="tx1"/>
                </a:solidFill>
              </a:rPr>
              <a:t> mensajero</a:t>
            </a:r>
          </a:p>
          <a:p>
            <a:r>
              <a:rPr lang="en-US">
                <a:solidFill>
                  <a:schemeClr val="tx1"/>
                </a:solidFill>
              </a:rPr>
              <a:t>Acuaporinas</a:t>
            </a:r>
          </a:p>
          <a:p>
            <a:r>
              <a:rPr lang="en-US">
                <a:solidFill>
                  <a:schemeClr val="tx1"/>
                </a:solidFill>
              </a:rPr>
              <a:t>Nuevos poros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23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pic>
        <p:nvPicPr>
          <p:cNvPr id="291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6975" y="1236663"/>
            <a:ext cx="5307013" cy="4273550"/>
          </a:xfrm>
          <a:prstGeom prst="rect">
            <a:avLst/>
          </a:prstGeom>
          <a:noFill/>
        </p:spPr>
      </p:pic>
      <p:pic>
        <p:nvPicPr>
          <p:cNvPr id="2918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488950"/>
            <a:ext cx="2881313" cy="979488"/>
          </a:xfrm>
          <a:prstGeom prst="rect">
            <a:avLst/>
          </a:prstGeom>
          <a:noFill/>
        </p:spPr>
      </p:pic>
      <p:grpSp>
        <p:nvGrpSpPr>
          <p:cNvPr id="291844" name="Group 4"/>
          <p:cNvGrpSpPr>
            <a:grpSpLocks/>
          </p:cNvGrpSpPr>
          <p:nvPr/>
        </p:nvGrpSpPr>
        <p:grpSpPr bwMode="auto">
          <a:xfrm>
            <a:off x="323850" y="633413"/>
            <a:ext cx="1512888" cy="863600"/>
            <a:chOff x="2064" y="2613"/>
            <a:chExt cx="1043" cy="590"/>
          </a:xfrm>
        </p:grpSpPr>
        <p:sp>
          <p:nvSpPr>
            <p:cNvPr id="291845" name="Oval 5"/>
            <p:cNvSpPr>
              <a:spLocks noChangeArrowheads="1"/>
            </p:cNvSpPr>
            <p:nvPr/>
          </p:nvSpPr>
          <p:spPr bwMode="auto">
            <a:xfrm>
              <a:off x="2064" y="2613"/>
              <a:ext cx="1043" cy="590"/>
            </a:xfrm>
            <a:prstGeom prst="ellipse">
              <a:avLst/>
            </a:prstGeom>
            <a:gradFill rotWithShape="0">
              <a:gsLst>
                <a:gs pos="0">
                  <a:srgbClr val="CC3300"/>
                </a:gs>
                <a:gs pos="100000">
                  <a:srgbClr val="CC33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s-ES" sz="2000" b="1" i="0">
                <a:solidFill>
                  <a:srgbClr val="FFCC00"/>
                </a:solidFill>
                <a:latin typeface="Arial Unicode MS" pitchFamily="34" charset="-128"/>
              </a:endParaRPr>
            </a:p>
          </p:txBody>
        </p:sp>
        <p:sp>
          <p:nvSpPr>
            <p:cNvPr id="291846" name="Text Box 6"/>
            <p:cNvSpPr txBox="1">
              <a:spLocks noChangeArrowheads="1"/>
            </p:cNvSpPr>
            <p:nvPr/>
          </p:nvSpPr>
          <p:spPr bwMode="auto">
            <a:xfrm>
              <a:off x="2109" y="2704"/>
              <a:ext cx="885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buFont typeface="Symbol" pitchFamily="18" charset="2"/>
                <a:buChar char="¯"/>
              </a:pPr>
              <a:r>
                <a:rPr lang="en-US" sz="1400" b="1" i="0">
                  <a:solidFill>
                    <a:srgbClr val="FFFF66"/>
                  </a:solidFill>
                  <a:latin typeface="Arial" charset="0"/>
                  <a:sym typeface="Symbol" pitchFamily="18" charset="2"/>
                </a:rPr>
                <a:t> Flujo </a:t>
              </a:r>
            </a:p>
            <a:p>
              <a:pPr algn="ctr" eaLnBrk="1" hangingPunct="1">
                <a:buFont typeface="Symbol" pitchFamily="18" charset="2"/>
                <a:buNone/>
              </a:pPr>
              <a:r>
                <a:rPr lang="en-US" sz="1400" b="1" i="0">
                  <a:solidFill>
                    <a:srgbClr val="FFFF66"/>
                  </a:solidFill>
                  <a:latin typeface="Arial" charset="0"/>
                  <a:sym typeface="Symbol" pitchFamily="18" charset="2"/>
                </a:rPr>
                <a:t>sanguíneo</a:t>
              </a:r>
            </a:p>
            <a:p>
              <a:pPr algn="ctr" eaLnBrk="1" hangingPunct="1">
                <a:buFont typeface="Symbol" pitchFamily="18" charset="2"/>
                <a:buNone/>
              </a:pPr>
              <a:r>
                <a:rPr lang="es-ES_tradnl" sz="1400" b="1" i="0">
                  <a:solidFill>
                    <a:srgbClr val="FFFF66"/>
                  </a:solidFill>
                  <a:latin typeface="Arial Unicode MS" pitchFamily="34" charset="-128"/>
                  <a:sym typeface="Symbol" pitchFamily="18" charset="2"/>
                </a:rPr>
                <a:t> </a:t>
              </a:r>
              <a:endParaRPr lang="es-ES" sz="1400" b="1" i="0">
                <a:solidFill>
                  <a:srgbClr val="FFFF66"/>
                </a:solidFill>
                <a:latin typeface="Arial Unicode MS" pitchFamily="34" charset="-128"/>
                <a:sym typeface="Symbol" pitchFamily="18" charset="2"/>
              </a:endParaRPr>
            </a:p>
          </p:txBody>
        </p:sp>
      </p:grpSp>
      <p:grpSp>
        <p:nvGrpSpPr>
          <p:cNvPr id="291847" name="Group 7"/>
          <p:cNvGrpSpPr>
            <a:grpSpLocks/>
          </p:cNvGrpSpPr>
          <p:nvPr/>
        </p:nvGrpSpPr>
        <p:grpSpPr bwMode="auto">
          <a:xfrm>
            <a:off x="468313" y="2505075"/>
            <a:ext cx="2165350" cy="1147763"/>
            <a:chOff x="3061" y="2750"/>
            <a:chExt cx="1364" cy="723"/>
          </a:xfrm>
        </p:grpSpPr>
        <p:pic>
          <p:nvPicPr>
            <p:cNvPr id="291848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61" y="2750"/>
              <a:ext cx="1062" cy="702"/>
            </a:xfrm>
            <a:prstGeom prst="rect">
              <a:avLst/>
            </a:prstGeom>
            <a:noFill/>
          </p:spPr>
        </p:pic>
        <p:sp>
          <p:nvSpPr>
            <p:cNvPr id="291849" name="Rectangle 9"/>
            <p:cNvSpPr>
              <a:spLocks noChangeArrowheads="1"/>
            </p:cNvSpPr>
            <p:nvPr/>
          </p:nvSpPr>
          <p:spPr bwMode="auto">
            <a:xfrm>
              <a:off x="3379" y="3281"/>
              <a:ext cx="104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_tradnl" sz="1400" b="1" i="0">
                  <a:latin typeface="Arial" charset="0"/>
                </a:rPr>
                <a:t>Vasoconstricción</a:t>
              </a:r>
              <a:endParaRPr lang="es-ES" sz="1400" b="1" i="0">
                <a:latin typeface="Arial" charset="0"/>
              </a:endParaRPr>
            </a:p>
          </p:txBody>
        </p:sp>
      </p:grpSp>
      <p:sp>
        <p:nvSpPr>
          <p:cNvPr id="291850" name="Oval 10"/>
          <p:cNvSpPr>
            <a:spLocks noChangeArrowheads="1"/>
          </p:cNvSpPr>
          <p:nvPr/>
        </p:nvSpPr>
        <p:spPr bwMode="auto">
          <a:xfrm rot="-5400000">
            <a:off x="5868194" y="1135857"/>
            <a:ext cx="647700" cy="792162"/>
          </a:xfrm>
          <a:prstGeom prst="ellipse">
            <a:avLst/>
          </a:prstGeom>
          <a:noFill/>
          <a:ln w="38100">
            <a:solidFill>
              <a:srgbClr val="A5002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91851" name="Line 11"/>
          <p:cNvSpPr>
            <a:spLocks noChangeShapeType="1"/>
          </p:cNvSpPr>
          <p:nvPr/>
        </p:nvSpPr>
        <p:spPr bwMode="auto">
          <a:xfrm flipV="1">
            <a:off x="6372225" y="849313"/>
            <a:ext cx="360363" cy="358775"/>
          </a:xfrm>
          <a:prstGeom prst="line">
            <a:avLst/>
          </a:prstGeom>
          <a:noFill/>
          <a:ln w="38100">
            <a:solidFill>
              <a:srgbClr val="A5002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91852" name="Rectangle 12"/>
          <p:cNvSpPr>
            <a:spLocks noChangeArrowheads="1"/>
          </p:cNvSpPr>
          <p:nvPr/>
        </p:nvSpPr>
        <p:spPr bwMode="auto">
          <a:xfrm>
            <a:off x="6659563" y="633413"/>
            <a:ext cx="22129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s-ES_tradnl" sz="1400" b="1" i="0">
                <a:latin typeface="Arial" charset="0"/>
              </a:rPr>
              <a:t>Núcleo supraventricular</a:t>
            </a:r>
          </a:p>
          <a:p>
            <a:pPr algn="ctr" eaLnBrk="1" hangingPunct="1"/>
            <a:r>
              <a:rPr lang="es-ES_tradnl" sz="1400" b="1" i="0">
                <a:latin typeface="Arial" charset="0"/>
              </a:rPr>
              <a:t>del Hipotálamo</a:t>
            </a:r>
            <a:endParaRPr lang="es-ES" sz="1400" b="1" i="0">
              <a:latin typeface="Arial" charset="0"/>
            </a:endParaRPr>
          </a:p>
        </p:txBody>
      </p:sp>
      <p:sp>
        <p:nvSpPr>
          <p:cNvPr id="291853" name="Rectangle 13"/>
          <p:cNvSpPr>
            <a:spLocks noChangeArrowheads="1"/>
          </p:cNvSpPr>
          <p:nvPr/>
        </p:nvSpPr>
        <p:spPr bwMode="auto">
          <a:xfrm>
            <a:off x="3635375" y="5816600"/>
            <a:ext cx="20732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s-ES_tradnl" sz="1400" b="1" i="0">
                <a:solidFill>
                  <a:schemeClr val="accent2"/>
                </a:solidFill>
                <a:latin typeface="Arial" charset="0"/>
              </a:rPr>
              <a:t>ADH o VASOPRESINA</a:t>
            </a:r>
            <a:endParaRPr lang="es-ES" sz="1400" b="1" i="0">
              <a:solidFill>
                <a:schemeClr val="accent2"/>
              </a:solidFill>
              <a:latin typeface="Arial" charset="0"/>
            </a:endParaRPr>
          </a:p>
        </p:txBody>
      </p:sp>
      <p:pic>
        <p:nvPicPr>
          <p:cNvPr id="291854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4376738"/>
            <a:ext cx="1495425" cy="1676400"/>
          </a:xfrm>
          <a:prstGeom prst="rect">
            <a:avLst/>
          </a:prstGeom>
          <a:noFill/>
        </p:spPr>
      </p:pic>
      <p:sp>
        <p:nvSpPr>
          <p:cNvPr id="291855" name="Freeform 15"/>
          <p:cNvSpPr>
            <a:spLocks/>
          </p:cNvSpPr>
          <p:nvPr/>
        </p:nvSpPr>
        <p:spPr bwMode="auto">
          <a:xfrm rot="4450848">
            <a:off x="4535487" y="5060951"/>
            <a:ext cx="360363" cy="1008062"/>
          </a:xfrm>
          <a:custGeom>
            <a:avLst/>
            <a:gdLst/>
            <a:ahLst/>
            <a:cxnLst>
              <a:cxn ang="0">
                <a:pos x="30" y="0"/>
              </a:cxn>
              <a:cxn ang="0">
                <a:pos x="30" y="136"/>
              </a:cxn>
              <a:cxn ang="0">
                <a:pos x="211" y="317"/>
              </a:cxn>
            </a:cxnLst>
            <a:rect l="0" t="0" r="r" b="b"/>
            <a:pathLst>
              <a:path w="211" h="317">
                <a:moveTo>
                  <a:pt x="30" y="0"/>
                </a:moveTo>
                <a:cubicBezTo>
                  <a:pt x="15" y="41"/>
                  <a:pt x="0" y="83"/>
                  <a:pt x="30" y="136"/>
                </a:cubicBezTo>
                <a:cubicBezTo>
                  <a:pt x="60" y="189"/>
                  <a:pt x="135" y="253"/>
                  <a:pt x="211" y="317"/>
                </a:cubicBezTo>
              </a:path>
            </a:pathLst>
          </a:custGeom>
          <a:noFill/>
          <a:ln w="38100" cap="rnd" cmpd="sng">
            <a:solidFill>
              <a:srgbClr val="A50021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91856" name="Line 16"/>
          <p:cNvSpPr>
            <a:spLocks noChangeShapeType="1"/>
          </p:cNvSpPr>
          <p:nvPr/>
        </p:nvSpPr>
        <p:spPr bwMode="auto">
          <a:xfrm flipH="1">
            <a:off x="3132138" y="5889625"/>
            <a:ext cx="5032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91857" name="Line 17"/>
          <p:cNvSpPr>
            <a:spLocks noChangeShapeType="1"/>
          </p:cNvSpPr>
          <p:nvPr/>
        </p:nvSpPr>
        <p:spPr bwMode="auto">
          <a:xfrm flipV="1">
            <a:off x="3132138" y="5024438"/>
            <a:ext cx="0" cy="8651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91858" name="Line 18"/>
          <p:cNvSpPr>
            <a:spLocks noChangeShapeType="1"/>
          </p:cNvSpPr>
          <p:nvPr/>
        </p:nvSpPr>
        <p:spPr bwMode="auto">
          <a:xfrm flipH="1">
            <a:off x="2124075" y="5024438"/>
            <a:ext cx="10080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91859" name="Rectangle 19"/>
          <p:cNvSpPr>
            <a:spLocks noChangeArrowheads="1"/>
          </p:cNvSpPr>
          <p:nvPr/>
        </p:nvSpPr>
        <p:spPr bwMode="auto">
          <a:xfrm>
            <a:off x="180975" y="6019800"/>
            <a:ext cx="347027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77800" indent="-177800" eaLnBrk="1" hangingPunct="1">
              <a:buFontTx/>
              <a:buChar char="•"/>
            </a:pPr>
            <a:r>
              <a:rPr lang="es-ES_tradnl" sz="1400" b="1" i="0">
                <a:latin typeface="Arial" charset="0"/>
              </a:rPr>
              <a:t>Incrementa la Reabsorción  de H</a:t>
            </a:r>
            <a:r>
              <a:rPr lang="es-ES_tradnl" sz="1200" b="1" i="0">
                <a:latin typeface="Arial" charset="0"/>
              </a:rPr>
              <a:t>2</a:t>
            </a:r>
            <a:r>
              <a:rPr lang="es-ES_tradnl" sz="1400" b="1" i="0">
                <a:latin typeface="Arial" charset="0"/>
              </a:rPr>
              <a:t>0 en el </a:t>
            </a:r>
            <a:r>
              <a:rPr lang="es-ES_tradnl" sz="1400" b="1" i="0">
                <a:solidFill>
                  <a:srgbClr val="0000FF"/>
                </a:solidFill>
                <a:latin typeface="Arial" charset="0"/>
              </a:rPr>
              <a:t>túbulo distal y túbulo colector</a:t>
            </a:r>
          </a:p>
          <a:p>
            <a:pPr marL="177800" indent="-177800" eaLnBrk="1" hangingPunct="1">
              <a:buFontTx/>
              <a:buChar char="•"/>
            </a:pPr>
            <a:r>
              <a:rPr lang="es-ES_tradnl" sz="1400" b="1" i="0">
                <a:latin typeface="Arial" charset="0"/>
              </a:rPr>
              <a:t>Reduce el volumen urinario</a:t>
            </a:r>
            <a:endParaRPr lang="es-ES" sz="1400" b="1" i="0">
              <a:latin typeface="Arial" charset="0"/>
            </a:endParaRPr>
          </a:p>
        </p:txBody>
      </p:sp>
      <p:sp>
        <p:nvSpPr>
          <p:cNvPr id="291860" name="Line 20"/>
          <p:cNvSpPr>
            <a:spLocks noChangeShapeType="1"/>
          </p:cNvSpPr>
          <p:nvPr/>
        </p:nvSpPr>
        <p:spPr bwMode="auto">
          <a:xfrm flipV="1">
            <a:off x="3132138" y="2792413"/>
            <a:ext cx="0" cy="22320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91861" name="Line 21"/>
          <p:cNvSpPr>
            <a:spLocks noChangeShapeType="1"/>
          </p:cNvSpPr>
          <p:nvPr/>
        </p:nvSpPr>
        <p:spPr bwMode="auto">
          <a:xfrm flipH="1">
            <a:off x="2195513" y="2792413"/>
            <a:ext cx="9366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91862" name="AutoShape 22"/>
          <p:cNvSpPr>
            <a:spLocks noChangeArrowheads="1"/>
          </p:cNvSpPr>
          <p:nvPr/>
        </p:nvSpPr>
        <p:spPr bwMode="auto">
          <a:xfrm>
            <a:off x="2051050" y="920750"/>
            <a:ext cx="792163" cy="4857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91863" name="Text Box 23"/>
          <p:cNvSpPr txBox="1">
            <a:spLocks noChangeArrowheads="1"/>
          </p:cNvSpPr>
          <p:nvPr/>
        </p:nvSpPr>
        <p:spPr bwMode="auto">
          <a:xfrm>
            <a:off x="6811963" y="177800"/>
            <a:ext cx="2065337" cy="314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s-ES_tradnl" sz="1400" b="1" i="0">
                <a:solidFill>
                  <a:srgbClr val="000000"/>
                </a:solidFill>
                <a:latin typeface="Arial" charset="0"/>
              </a:rPr>
              <a:t>Sistema Magnocelular</a:t>
            </a:r>
            <a:endParaRPr lang="es-ES" sz="1400" b="1" i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638" y="1431925"/>
            <a:ext cx="7051675" cy="4902200"/>
          </a:xfrm>
          <a:prstGeom prst="rect">
            <a:avLst/>
          </a:prstGeom>
          <a:noFill/>
        </p:spPr>
      </p:pic>
      <p:pic>
        <p:nvPicPr>
          <p:cNvPr id="292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6096000"/>
            <a:ext cx="152400" cy="142875"/>
          </a:xfrm>
          <a:prstGeom prst="rect">
            <a:avLst/>
          </a:prstGeom>
          <a:noFill/>
        </p:spPr>
      </p:pic>
      <p:sp>
        <p:nvSpPr>
          <p:cNvPr id="292868" name="Rectangle 4"/>
          <p:cNvSpPr>
            <a:spLocks noChangeArrowheads="1"/>
          </p:cNvSpPr>
          <p:nvPr/>
        </p:nvSpPr>
        <p:spPr bwMode="auto">
          <a:xfrm>
            <a:off x="196850" y="25400"/>
            <a:ext cx="8763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rgbClr val="006666"/>
            </a:outerShdw>
          </a:effectLst>
        </p:spPr>
        <p:txBody>
          <a:bodyPr anchor="b">
            <a:spAutoFit/>
          </a:bodyPr>
          <a:lstStyle/>
          <a:p>
            <a:pPr eaLnBrk="1" hangingPunct="1">
              <a:lnSpc>
                <a:spcPct val="90000"/>
              </a:lnSpc>
              <a:tabLst>
                <a:tab pos="4686300" algn="l"/>
              </a:tabLst>
            </a:pPr>
            <a:r>
              <a:rPr lang="en-US" sz="3000" b="1" i="0">
                <a:solidFill>
                  <a:srgbClr val="FFFFCC"/>
                </a:solidFill>
              </a:rPr>
              <a:t>Formación de poros para agua: </a:t>
            </a:r>
            <a:br>
              <a:rPr lang="en-US" sz="3000" b="1" i="0">
                <a:solidFill>
                  <a:srgbClr val="FFFFCC"/>
                </a:solidFill>
              </a:rPr>
            </a:br>
            <a:r>
              <a:rPr lang="en-US" sz="3000" b="1" i="0">
                <a:solidFill>
                  <a:srgbClr val="FFFFCC"/>
                </a:solidFill>
              </a:rPr>
              <a:t>Mecanismo de acción de la vasopresina (ADH)</a:t>
            </a:r>
          </a:p>
        </p:txBody>
      </p:sp>
      <p:pic>
        <p:nvPicPr>
          <p:cNvPr id="29286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4613" y="6094413"/>
            <a:ext cx="152400" cy="142875"/>
          </a:xfrm>
          <a:prstGeom prst="rect">
            <a:avLst/>
          </a:prstGeom>
          <a:noFill/>
        </p:spPr>
      </p:pic>
      <p:pic>
        <p:nvPicPr>
          <p:cNvPr id="29287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8950" y="6088063"/>
            <a:ext cx="152400" cy="142875"/>
          </a:xfrm>
          <a:prstGeom prst="rect">
            <a:avLst/>
          </a:prstGeom>
          <a:noFill/>
        </p:spPr>
      </p:pic>
      <p:pic>
        <p:nvPicPr>
          <p:cNvPr id="29287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9613" y="6086475"/>
            <a:ext cx="152400" cy="142875"/>
          </a:xfrm>
          <a:prstGeom prst="rect">
            <a:avLst/>
          </a:prstGeom>
          <a:noFill/>
        </p:spPr>
      </p:pic>
      <p:sp>
        <p:nvSpPr>
          <p:cNvPr id="292872" name="Text Box 8"/>
          <p:cNvSpPr txBox="1">
            <a:spLocks noChangeArrowheads="1"/>
          </p:cNvSpPr>
          <p:nvPr/>
        </p:nvSpPr>
        <p:spPr bwMode="auto">
          <a:xfrm>
            <a:off x="7434263" y="6027738"/>
            <a:ext cx="11239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>
                <a:solidFill>
                  <a:srgbClr val="0000CC"/>
                </a:solidFill>
              </a:rPr>
              <a:t>Vasopresina</a:t>
            </a:r>
            <a:endParaRPr lang="es-ES" sz="1400" b="1" i="0">
              <a:solidFill>
                <a:srgbClr val="0000CC"/>
              </a:solidFill>
            </a:endParaRPr>
          </a:p>
        </p:txBody>
      </p:sp>
      <p:sp>
        <p:nvSpPr>
          <p:cNvPr id="292873" name="Text Box 9"/>
          <p:cNvSpPr txBox="1">
            <a:spLocks noChangeArrowheads="1"/>
          </p:cNvSpPr>
          <p:nvPr/>
        </p:nvSpPr>
        <p:spPr bwMode="auto">
          <a:xfrm>
            <a:off x="100013" y="1541463"/>
            <a:ext cx="187960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Luz del túbulo colector</a:t>
            </a:r>
            <a:endParaRPr lang="es-ES" b="1"/>
          </a:p>
        </p:txBody>
      </p:sp>
      <p:sp>
        <p:nvSpPr>
          <p:cNvPr id="292874" name="Text Box 10"/>
          <p:cNvSpPr txBox="1">
            <a:spLocks noChangeArrowheads="1"/>
          </p:cNvSpPr>
          <p:nvPr/>
        </p:nvSpPr>
        <p:spPr bwMode="auto">
          <a:xfrm>
            <a:off x="2217738" y="1636713"/>
            <a:ext cx="2760662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Célula del túbulo colector</a:t>
            </a:r>
          </a:p>
          <a:p>
            <a:pPr algn="ctr">
              <a:lnSpc>
                <a:spcPct val="8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(Células intercaladas)</a:t>
            </a:r>
            <a:endParaRPr lang="es-ES" b="1"/>
          </a:p>
        </p:txBody>
      </p:sp>
      <p:sp>
        <p:nvSpPr>
          <p:cNvPr id="292875" name="Text Box 11"/>
          <p:cNvSpPr txBox="1">
            <a:spLocks noChangeArrowheads="1"/>
          </p:cNvSpPr>
          <p:nvPr/>
        </p:nvSpPr>
        <p:spPr bwMode="auto">
          <a:xfrm>
            <a:off x="5208588" y="1522413"/>
            <a:ext cx="99377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s-ES_tradnl" sz="1400" b="1" i="0">
                <a:solidFill>
                  <a:srgbClr val="0000FF"/>
                </a:solidFill>
                <a:cs typeface="Times New Roman" pitchFamily="18" charset="0"/>
              </a:rPr>
              <a:t>Líquido</a:t>
            </a:r>
          </a:p>
          <a:p>
            <a:pPr algn="ctr">
              <a:lnSpc>
                <a:spcPct val="70000"/>
              </a:lnSpc>
            </a:pPr>
            <a:r>
              <a:rPr lang="es-ES_tradnl" sz="1400" b="1" i="0">
                <a:solidFill>
                  <a:srgbClr val="0000FF"/>
                </a:solidFill>
                <a:cs typeface="Times New Roman" pitchFamily="18" charset="0"/>
              </a:rPr>
              <a:t>intersticial</a:t>
            </a:r>
          </a:p>
          <a:p>
            <a:pPr algn="ctr">
              <a:lnSpc>
                <a:spcPct val="70000"/>
              </a:lnSpc>
            </a:pPr>
            <a:r>
              <a:rPr lang="es-ES_tradnl" sz="1400" b="1" i="0">
                <a:solidFill>
                  <a:srgbClr val="0000FF"/>
                </a:solidFill>
                <a:cs typeface="Times New Roman" pitchFamily="18" charset="0"/>
              </a:rPr>
              <a:t> medular</a:t>
            </a:r>
          </a:p>
        </p:txBody>
      </p:sp>
      <p:sp>
        <p:nvSpPr>
          <p:cNvPr id="292876" name="Text Box 12"/>
          <p:cNvSpPr txBox="1">
            <a:spLocks noChangeArrowheads="1"/>
          </p:cNvSpPr>
          <p:nvPr/>
        </p:nvSpPr>
        <p:spPr bwMode="auto">
          <a:xfrm>
            <a:off x="6499225" y="1512888"/>
            <a:ext cx="63976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s-ES_tradnl" sz="1400" b="1" i="0">
                <a:solidFill>
                  <a:srgbClr val="0000FF"/>
                </a:solidFill>
                <a:cs typeface="Times New Roman" pitchFamily="18" charset="0"/>
              </a:rPr>
              <a:t>Vasa</a:t>
            </a:r>
          </a:p>
          <a:p>
            <a:pPr algn="ctr">
              <a:lnSpc>
                <a:spcPct val="70000"/>
              </a:lnSpc>
            </a:pPr>
            <a:r>
              <a:rPr lang="es-ES_tradnl" sz="1400" b="1" i="0">
                <a:solidFill>
                  <a:srgbClr val="0000FF"/>
                </a:solidFill>
                <a:cs typeface="Times New Roman" pitchFamily="18" charset="0"/>
              </a:rPr>
              <a:t>recta</a:t>
            </a:r>
            <a:r>
              <a:rPr lang="es-ES_tradnl" b="1"/>
              <a:t> </a:t>
            </a:r>
            <a:endParaRPr lang="es-ES" b="1"/>
          </a:p>
        </p:txBody>
      </p:sp>
      <p:sp>
        <p:nvSpPr>
          <p:cNvPr id="292877" name="Text Box 13"/>
          <p:cNvSpPr txBox="1">
            <a:spLocks noChangeArrowheads="1"/>
          </p:cNvSpPr>
          <p:nvPr/>
        </p:nvSpPr>
        <p:spPr bwMode="auto">
          <a:xfrm>
            <a:off x="5030788" y="5486400"/>
            <a:ext cx="11922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s-ES_tradnl" sz="1200" b="1" i="0">
                <a:cs typeface="Times New Roman" pitchFamily="18" charset="0"/>
              </a:rPr>
              <a:t>Receptor V2 de</a:t>
            </a:r>
          </a:p>
          <a:p>
            <a:pPr algn="ctr">
              <a:lnSpc>
                <a:spcPct val="70000"/>
              </a:lnSpc>
            </a:pPr>
            <a:r>
              <a:rPr lang="es-ES_tradnl" sz="1200" b="1" i="0">
                <a:cs typeface="Times New Roman" pitchFamily="18" charset="0"/>
              </a:rPr>
              <a:t> Vasopresina</a:t>
            </a:r>
            <a:r>
              <a:rPr lang="es-ES_tradnl" b="1"/>
              <a:t> </a:t>
            </a:r>
            <a:endParaRPr lang="es-ES" b="1"/>
          </a:p>
        </p:txBody>
      </p:sp>
      <p:sp>
        <p:nvSpPr>
          <p:cNvPr id="292878" name="Freeform 14"/>
          <p:cNvSpPr>
            <a:spLocks/>
          </p:cNvSpPr>
          <p:nvPr/>
        </p:nvSpPr>
        <p:spPr bwMode="auto">
          <a:xfrm>
            <a:off x="5329238" y="5357813"/>
            <a:ext cx="104775" cy="1666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6" y="105"/>
              </a:cxn>
            </a:cxnLst>
            <a:rect l="0" t="0" r="r" b="b"/>
            <a:pathLst>
              <a:path w="66" h="105">
                <a:moveTo>
                  <a:pt x="0" y="0"/>
                </a:moveTo>
                <a:lnTo>
                  <a:pt x="66" y="105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92879" name="Text Box 15"/>
          <p:cNvSpPr txBox="1">
            <a:spLocks noChangeArrowheads="1"/>
          </p:cNvSpPr>
          <p:nvPr/>
        </p:nvSpPr>
        <p:spPr bwMode="auto">
          <a:xfrm>
            <a:off x="4367213" y="4927600"/>
            <a:ext cx="56356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s-ES_tradnl" sz="1000" b="1" i="0">
                <a:cs typeface="Times New Roman" pitchFamily="18" charset="0"/>
              </a:rPr>
              <a:t>AMPc</a:t>
            </a:r>
            <a:r>
              <a:rPr lang="es-ES_tradnl" sz="1000" b="1"/>
              <a:t> </a:t>
            </a:r>
            <a:endParaRPr lang="es-ES" sz="1000" b="1"/>
          </a:p>
        </p:txBody>
      </p:sp>
      <p:sp>
        <p:nvSpPr>
          <p:cNvPr id="292880" name="Freeform 16"/>
          <p:cNvSpPr>
            <a:spLocks/>
          </p:cNvSpPr>
          <p:nvPr/>
        </p:nvSpPr>
        <p:spPr bwMode="auto">
          <a:xfrm>
            <a:off x="4852988" y="5016500"/>
            <a:ext cx="304800" cy="304800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126" y="14"/>
              </a:cxn>
              <a:cxn ang="0">
                <a:pos x="189" y="88"/>
              </a:cxn>
              <a:cxn ang="0">
                <a:pos x="108" y="176"/>
              </a:cxn>
              <a:cxn ang="0">
                <a:pos x="23" y="185"/>
              </a:cxn>
            </a:cxnLst>
            <a:rect l="0" t="0" r="r" b="b"/>
            <a:pathLst>
              <a:path w="192" h="192">
                <a:moveTo>
                  <a:pt x="0" y="5"/>
                </a:moveTo>
                <a:cubicBezTo>
                  <a:pt x="21" y="6"/>
                  <a:pt x="95" y="0"/>
                  <a:pt x="126" y="14"/>
                </a:cubicBezTo>
                <a:cubicBezTo>
                  <a:pt x="157" y="28"/>
                  <a:pt x="192" y="61"/>
                  <a:pt x="189" y="88"/>
                </a:cubicBezTo>
                <a:cubicBezTo>
                  <a:pt x="186" y="115"/>
                  <a:pt x="136" y="160"/>
                  <a:pt x="108" y="176"/>
                </a:cubicBezTo>
                <a:cubicBezTo>
                  <a:pt x="80" y="192"/>
                  <a:pt x="41" y="183"/>
                  <a:pt x="23" y="185"/>
                </a:cubicBezTo>
              </a:path>
            </a:pathLst>
          </a:custGeom>
          <a:noFill/>
          <a:ln w="1270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92881" name="Text Box 17"/>
          <p:cNvSpPr txBox="1">
            <a:spLocks noChangeArrowheads="1"/>
          </p:cNvSpPr>
          <p:nvPr/>
        </p:nvSpPr>
        <p:spPr bwMode="auto">
          <a:xfrm>
            <a:off x="4206875" y="4294188"/>
            <a:ext cx="901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000" b="1" i="0">
                <a:cs typeface="Times New Roman" pitchFamily="18" charset="0"/>
              </a:rPr>
              <a:t>Señal del 2do</a:t>
            </a:r>
          </a:p>
          <a:p>
            <a:pPr algn="ctr"/>
            <a:r>
              <a:rPr lang="es-ES_tradnl" sz="1000" b="1" i="0">
                <a:cs typeface="Times New Roman" pitchFamily="18" charset="0"/>
              </a:rPr>
              <a:t> mensajero</a:t>
            </a:r>
            <a:r>
              <a:rPr lang="es-ES_tradnl" sz="1000" b="1"/>
              <a:t> </a:t>
            </a:r>
            <a:endParaRPr lang="es-ES" sz="1000" b="1"/>
          </a:p>
        </p:txBody>
      </p:sp>
      <p:pic>
        <p:nvPicPr>
          <p:cNvPr id="292882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76625" y="4078288"/>
            <a:ext cx="352425" cy="381000"/>
          </a:xfrm>
          <a:prstGeom prst="rect">
            <a:avLst/>
          </a:prstGeom>
          <a:noFill/>
        </p:spPr>
      </p:pic>
      <p:pic>
        <p:nvPicPr>
          <p:cNvPr id="292883" name="Picture 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25775" y="4117975"/>
            <a:ext cx="352425" cy="381000"/>
          </a:xfrm>
          <a:prstGeom prst="rect">
            <a:avLst/>
          </a:prstGeom>
          <a:noFill/>
        </p:spPr>
      </p:pic>
      <p:pic>
        <p:nvPicPr>
          <p:cNvPr id="292884" name="Picture 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6425" y="4505325"/>
            <a:ext cx="352425" cy="381000"/>
          </a:xfrm>
          <a:prstGeom prst="rect">
            <a:avLst/>
          </a:prstGeom>
          <a:noFill/>
        </p:spPr>
      </p:pic>
      <p:pic>
        <p:nvPicPr>
          <p:cNvPr id="292885" name="Picture 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24150" y="4506913"/>
            <a:ext cx="352425" cy="381000"/>
          </a:xfrm>
          <a:prstGeom prst="rect">
            <a:avLst/>
          </a:prstGeom>
          <a:noFill/>
        </p:spPr>
      </p:pic>
      <p:sp>
        <p:nvSpPr>
          <p:cNvPr id="292886" name="Line 22"/>
          <p:cNvSpPr>
            <a:spLocks noChangeShapeType="1"/>
          </p:cNvSpPr>
          <p:nvPr/>
        </p:nvSpPr>
        <p:spPr bwMode="auto">
          <a:xfrm rot="10800000" flipV="1">
            <a:off x="4597400" y="4648200"/>
            <a:ext cx="0" cy="2857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s-ES"/>
          </a:p>
        </p:txBody>
      </p:sp>
      <p:pic>
        <p:nvPicPr>
          <p:cNvPr id="292887" name="Picture 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222917">
            <a:off x="1792288" y="4176713"/>
            <a:ext cx="492125" cy="488950"/>
          </a:xfrm>
          <a:prstGeom prst="rect">
            <a:avLst/>
          </a:prstGeom>
          <a:noFill/>
        </p:spPr>
      </p:pic>
      <p:sp>
        <p:nvSpPr>
          <p:cNvPr id="292888" name="Freeform 24"/>
          <p:cNvSpPr>
            <a:spLocks/>
          </p:cNvSpPr>
          <p:nvPr/>
        </p:nvSpPr>
        <p:spPr bwMode="auto">
          <a:xfrm>
            <a:off x="3883025" y="4333875"/>
            <a:ext cx="328613" cy="128588"/>
          </a:xfrm>
          <a:custGeom>
            <a:avLst/>
            <a:gdLst/>
            <a:ahLst/>
            <a:cxnLst>
              <a:cxn ang="0">
                <a:pos x="195" y="102"/>
              </a:cxn>
              <a:cxn ang="0">
                <a:pos x="122" y="21"/>
              </a:cxn>
              <a:cxn ang="0">
                <a:pos x="0" y="0"/>
              </a:cxn>
            </a:cxnLst>
            <a:rect l="0" t="0" r="r" b="b"/>
            <a:pathLst>
              <a:path w="195" h="102">
                <a:moveTo>
                  <a:pt x="195" y="102"/>
                </a:moveTo>
                <a:cubicBezTo>
                  <a:pt x="183" y="89"/>
                  <a:pt x="154" y="38"/>
                  <a:pt x="122" y="21"/>
                </a:cubicBezTo>
                <a:cubicBezTo>
                  <a:pt x="90" y="4"/>
                  <a:pt x="25" y="4"/>
                  <a:pt x="0" y="0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92889" name="Text Box 25"/>
          <p:cNvSpPr txBox="1">
            <a:spLocks noChangeArrowheads="1"/>
          </p:cNvSpPr>
          <p:nvPr/>
        </p:nvSpPr>
        <p:spPr bwMode="auto">
          <a:xfrm>
            <a:off x="2773363" y="3629025"/>
            <a:ext cx="11382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000" b="1" i="0">
                <a:cs typeface="Times New Roman" pitchFamily="18" charset="0"/>
              </a:rPr>
              <a:t>Vesículas de</a:t>
            </a:r>
          </a:p>
          <a:p>
            <a:pPr algn="ctr"/>
            <a:r>
              <a:rPr lang="es-ES_tradnl" sz="1000" b="1" i="0">
                <a:cs typeface="Times New Roman" pitchFamily="18" charset="0"/>
              </a:rPr>
              <a:t> almacenamiento</a:t>
            </a:r>
            <a:r>
              <a:rPr lang="es-ES_tradnl" sz="1000" b="1"/>
              <a:t> </a:t>
            </a:r>
            <a:endParaRPr lang="es-ES" sz="1000" b="1"/>
          </a:p>
        </p:txBody>
      </p:sp>
      <p:sp>
        <p:nvSpPr>
          <p:cNvPr id="292890" name="Text Box 26"/>
          <p:cNvSpPr txBox="1">
            <a:spLocks noChangeArrowheads="1"/>
          </p:cNvSpPr>
          <p:nvPr/>
        </p:nvSpPr>
        <p:spPr bwMode="auto">
          <a:xfrm>
            <a:off x="3106738" y="5010150"/>
            <a:ext cx="914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900" b="1" i="0">
                <a:cs typeface="Times New Roman" pitchFamily="18" charset="0"/>
              </a:rPr>
              <a:t>Poros de agua</a:t>
            </a:r>
          </a:p>
          <a:p>
            <a:pPr algn="ctr"/>
            <a:r>
              <a:rPr lang="es-ES_tradnl" sz="900" b="1" i="0">
                <a:cs typeface="Times New Roman" pitchFamily="18" charset="0"/>
              </a:rPr>
              <a:t>Acuaporina - 2</a:t>
            </a:r>
            <a:endParaRPr lang="es-ES" sz="900" b="1"/>
          </a:p>
        </p:txBody>
      </p:sp>
      <p:grpSp>
        <p:nvGrpSpPr>
          <p:cNvPr id="292891" name="Group 27"/>
          <p:cNvGrpSpPr>
            <a:grpSpLocks/>
          </p:cNvGrpSpPr>
          <p:nvPr/>
        </p:nvGrpSpPr>
        <p:grpSpPr bwMode="auto">
          <a:xfrm>
            <a:off x="3260725" y="4881563"/>
            <a:ext cx="155575" cy="200025"/>
            <a:chOff x="2054" y="3075"/>
            <a:chExt cx="98" cy="126"/>
          </a:xfrm>
        </p:grpSpPr>
        <p:sp>
          <p:nvSpPr>
            <p:cNvPr id="292892" name="Line 28"/>
            <p:cNvSpPr>
              <a:spLocks noChangeShapeType="1"/>
            </p:cNvSpPr>
            <p:nvPr/>
          </p:nvSpPr>
          <p:spPr bwMode="auto">
            <a:xfrm>
              <a:off x="2109" y="3102"/>
              <a:ext cx="30" cy="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292893" name="AutoShape 29"/>
            <p:cNvSpPr>
              <a:spLocks/>
            </p:cNvSpPr>
            <p:nvPr/>
          </p:nvSpPr>
          <p:spPr bwMode="auto">
            <a:xfrm rot="-5400000">
              <a:off x="2089" y="3040"/>
              <a:ext cx="27" cy="98"/>
            </a:xfrm>
            <a:prstGeom prst="leftBracket">
              <a:avLst>
                <a:gd name="adj" fmla="val 3024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292894" name="Group 30"/>
          <p:cNvGrpSpPr>
            <a:grpSpLocks/>
          </p:cNvGrpSpPr>
          <p:nvPr/>
        </p:nvGrpSpPr>
        <p:grpSpPr bwMode="auto">
          <a:xfrm>
            <a:off x="3595688" y="4451350"/>
            <a:ext cx="155575" cy="601663"/>
            <a:chOff x="2265" y="2804"/>
            <a:chExt cx="98" cy="379"/>
          </a:xfrm>
        </p:grpSpPr>
        <p:sp>
          <p:nvSpPr>
            <p:cNvPr id="292895" name="Line 31"/>
            <p:cNvSpPr>
              <a:spLocks noChangeShapeType="1"/>
            </p:cNvSpPr>
            <p:nvPr/>
          </p:nvSpPr>
          <p:spPr bwMode="auto">
            <a:xfrm flipH="1">
              <a:off x="2313" y="2831"/>
              <a:ext cx="3" cy="3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292896" name="AutoShape 32"/>
            <p:cNvSpPr>
              <a:spLocks/>
            </p:cNvSpPr>
            <p:nvPr/>
          </p:nvSpPr>
          <p:spPr bwMode="auto">
            <a:xfrm rot="-5400000">
              <a:off x="2300" y="2769"/>
              <a:ext cx="27" cy="98"/>
            </a:xfrm>
            <a:prstGeom prst="leftBracket">
              <a:avLst>
                <a:gd name="adj" fmla="val 3024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</p:grpSp>
      <p:pic>
        <p:nvPicPr>
          <p:cNvPr id="292897" name="Picture 3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00994">
            <a:off x="1866900" y="3248025"/>
            <a:ext cx="290513" cy="361950"/>
          </a:xfrm>
          <a:prstGeom prst="rect">
            <a:avLst/>
          </a:prstGeom>
          <a:noFill/>
        </p:spPr>
      </p:pic>
      <p:sp>
        <p:nvSpPr>
          <p:cNvPr id="292898" name="Freeform 34"/>
          <p:cNvSpPr>
            <a:spLocks/>
          </p:cNvSpPr>
          <p:nvPr/>
        </p:nvSpPr>
        <p:spPr bwMode="auto">
          <a:xfrm>
            <a:off x="2108200" y="3678238"/>
            <a:ext cx="39688" cy="490537"/>
          </a:xfrm>
          <a:custGeom>
            <a:avLst/>
            <a:gdLst/>
            <a:ahLst/>
            <a:cxnLst>
              <a:cxn ang="0">
                <a:pos x="25" y="309"/>
              </a:cxn>
              <a:cxn ang="0">
                <a:pos x="1" y="149"/>
              </a:cxn>
              <a:cxn ang="0">
                <a:pos x="19" y="0"/>
              </a:cxn>
            </a:cxnLst>
            <a:rect l="0" t="0" r="r" b="b"/>
            <a:pathLst>
              <a:path w="25" h="309">
                <a:moveTo>
                  <a:pt x="25" y="309"/>
                </a:moveTo>
                <a:cubicBezTo>
                  <a:pt x="21" y="282"/>
                  <a:pt x="2" y="200"/>
                  <a:pt x="1" y="149"/>
                </a:cubicBezTo>
                <a:cubicBezTo>
                  <a:pt x="0" y="98"/>
                  <a:pt x="15" y="31"/>
                  <a:pt x="19" y="0"/>
                </a:cubicBezTo>
              </a:path>
            </a:pathLst>
          </a:custGeom>
          <a:noFill/>
          <a:ln w="12700" cmpd="sng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grpSp>
        <p:nvGrpSpPr>
          <p:cNvPr id="292899" name="Group 35"/>
          <p:cNvGrpSpPr>
            <a:grpSpLocks/>
          </p:cNvGrpSpPr>
          <p:nvPr/>
        </p:nvGrpSpPr>
        <p:grpSpPr bwMode="auto">
          <a:xfrm>
            <a:off x="1058863" y="3184525"/>
            <a:ext cx="544512" cy="327025"/>
            <a:chOff x="667" y="1994"/>
            <a:chExt cx="343" cy="206"/>
          </a:xfrm>
        </p:grpSpPr>
        <p:sp>
          <p:nvSpPr>
            <p:cNvPr id="292900" name="Oval 36"/>
            <p:cNvSpPr>
              <a:spLocks noChangeArrowheads="1"/>
            </p:cNvSpPr>
            <p:nvPr/>
          </p:nvSpPr>
          <p:spPr bwMode="auto">
            <a:xfrm>
              <a:off x="667" y="2058"/>
              <a:ext cx="324" cy="126"/>
            </a:xfrm>
            <a:prstGeom prst="ellipse">
              <a:avLst/>
            </a:prstGeom>
            <a:solidFill>
              <a:srgbClr val="99CCFF">
                <a:alpha val="59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92901" name="Text Box 37"/>
            <p:cNvSpPr txBox="1">
              <a:spLocks noChangeArrowheads="1"/>
            </p:cNvSpPr>
            <p:nvPr/>
          </p:nvSpPr>
          <p:spPr bwMode="auto">
            <a:xfrm>
              <a:off x="694" y="1994"/>
              <a:ext cx="316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s-ES_tradnl" sz="1000" b="1" i="0">
                  <a:cs typeface="Times New Roman" pitchFamily="18" charset="0"/>
                </a:rPr>
                <a:t>H</a:t>
              </a:r>
              <a:r>
                <a:rPr lang="es-ES_tradnl" sz="1200" b="1" i="0" baseline="-25000">
                  <a:cs typeface="Times New Roman" pitchFamily="18" charset="0"/>
                </a:rPr>
                <a:t>2</a:t>
              </a:r>
              <a:r>
                <a:rPr lang="es-ES_tradnl" sz="1000" b="1" i="0">
                  <a:cs typeface="Times New Roman" pitchFamily="18" charset="0"/>
                </a:rPr>
                <a:t>O</a:t>
              </a:r>
              <a:r>
                <a:rPr lang="es-ES_tradnl" b="1"/>
                <a:t> </a:t>
              </a:r>
              <a:endParaRPr lang="es-ES" b="1"/>
            </a:p>
          </p:txBody>
        </p:sp>
      </p:grpSp>
      <p:sp>
        <p:nvSpPr>
          <p:cNvPr id="40" name="39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92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292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92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292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92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1296 C 0.00034 -0.02754 0.00208 -0.04189 0.00225 -0.05648 C 0.00191 -0.07407 0.00069 -0.09791 0.00087 -0.11851 C 0.00104 -0.13912 0.00278 -0.16921 0.00364 -0.18055 C 0.00642 -0.18773 0.00399 -0.17916 0.00573 -0.18611 C 0.00625 -0.19166 0.0059 -0.19444 0.00989 -0.19629 C 0.0118 -0.19884 0.01215 -0.20254 0.01406 -0.20463 C 0.01597 -0.20671 0.01892 -0.2074 0.021 -0.20926 C 0.02274 -0.21273 0.0243 -0.2125 0.02725 -0.21388 C 0.02882 -0.21689 0.02864 -0.22476 0.02864 -0.22685 " pathEditMode="relative" rAng="0" ptsTypes="ffafffffff">
                                      <p:cBhvr>
                                        <p:cTn id="23" dur="2000" fill="hold"/>
                                        <p:tgtEl>
                                          <p:spTgt spid="2928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" y="-107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86 -0.01227 C -0.0026 -0.01482 0.00191 -0.03287 0.0007 -0.0419 C 0.00035 -0.04468 -0.00139 -0.05024 -0.00139 -0.05024 C -0.00156 -0.07431 -0.00104 -0.09838 -0.00208 -0.12246 C -0.00225 -0.1257 -0.00503 -0.12778 -0.00555 -0.13079 C -0.00607 -0.13334 -0.00538 -0.13658 -0.00694 -0.1382 C -0.00746 -0.13866 -0.00833 -0.1382 -0.00902 -0.1382 " pathEditMode="relative" ptsTypes="ffffffA">
                                      <p:cBhvr>
                                        <p:cTn id="25" dur="2000" fill="hold"/>
                                        <p:tgtEl>
                                          <p:spTgt spid="2928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0.01111 C -0.00087 -0.01783 -0.00122 -0.02014 -0.00417 -0.02593 C -0.00503 -0.02778 -0.00694 -0.03148 -0.00694 -0.03148 C -0.00694 -0.03264 -0.0033 -0.08843 -0.00903 -0.11111 C -0.00885 -0.11852 -0.00868 -0.12593 -0.00833 -0.13334 C -0.00816 -0.1375 -0.00521 -0.1382 -0.00347 -0.14167 C -0.00139 -0.14584 0.00017 -0.14931 0.00278 -0.15278 C 0.00365 -0.15602 0.00417 -0.16111 0.00625 -0.16389 C 0.00868 -0.16713 0.00833 -0.16412 0.00833 -0.16759 " pathEditMode="relative" ptsTypes="ffffffffA">
                                      <p:cBhvr>
                                        <p:cTn id="27" dur="2000" fill="hold"/>
                                        <p:tgtEl>
                                          <p:spTgt spid="2928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33333E-6 C -0.00069 -0.01852 0.00174 -0.04005 -0.00208 -0.05741 C -0.00364 -0.06436 -0.00746 -0.07014 -0.00972 -0.07686 C -0.01094 -0.08033 -0.01094 -0.10556 -0.01094 -0.10533 " pathEditMode="relative" rAng="0" ptsTypes="ffff">
                                      <p:cBhvr>
                                        <p:cTn id="29" dur="2000" fill="hold"/>
                                        <p:tgtEl>
                                          <p:spTgt spid="2928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-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64 -0.22685 C 0.025 -0.22523 0.02135 -0.22453 0.01771 -0.22314 C 0.01562 -0.22245 0.0118 -0.22129 0.0118 -0.22106 C 0.0033 -0.21041 0.00034 -0.20046 -0.01146 -0.19907 C -0.01406 -0.19791 -0.02188 -0.18773 -0.02448 -0.18657 C -0.029 -0.18078 -0.03316 -0.18564 -0.03906 -0.1831 C -0.04184 -0.17939 -0.04722 -0.17731 -0.05104 -0.17615 C -0.05677 -0.17106 -0.05938 -0.17106 -0.06615 -0.16921 C -0.06875 -0.16713 -0.07205 -0.17037 -0.07448 -0.16851 C -0.08125 -0.16365 -0.09288 -0.1625 -0.09983 -0.16203 C -0.10625 -0.15995 -0.11285 -0.15138 -0.11927 -0.14976 C -0.12309 -0.14652 -0.12361 -0.14699 -0.12865 -0.14699 " pathEditMode="relative" rAng="0" ptsTypes="ffffffffffff">
                                      <p:cBhvr>
                                        <p:cTn id="33" dur="2000" fill="hold"/>
                                        <p:tgtEl>
                                          <p:spTgt spid="2928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" y="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292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2000"/>
                                        <p:tgtEl>
                                          <p:spTgt spid="292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292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292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29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292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292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0"/>
                                        <p:tgtEl>
                                          <p:spTgt spid="292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6 C -0.00504 0.0051 -0.00972 0.01065 -0.01563 0.01482 C -0.01615 0.01505 -0.01927 0.01736 -0.01962 0.0176 C -0.0217 0.01829 -0.0257 0.01968 -0.0257 0.01991 C -0.03004 0.02338 -0.03507 0.02408 -0.03959 0.02662 C -0.04167 0.02778 -0.04323 0.02917 -0.04531 0.0294 C -0.0474 0.03079 -0.04948 0.03149 -0.05174 0.03218 C -0.05417 0.03473 -0.06163 0.03426 -0.06354 0.03426 C -0.06459 0.03496 -0.06597 0.03542 -0.06719 0.03565 C -0.06997 0.0375 -0.06667 0.03588 -0.07361 0.03588 " pathEditMode="relative" rAng="0" ptsTypes="ffffffffff">
                                      <p:cBhvr>
                                        <p:cTn id="69" dur="2000" fill="hold"/>
                                        <p:tgtEl>
                                          <p:spTgt spid="2928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" y="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000"/>
                                        <p:tgtEl>
                                          <p:spTgt spid="292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292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1000"/>
                                        <p:tgtEl>
                                          <p:spTgt spid="292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2928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2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8.88889E-6 C 0.01772 0.00186 0.03577 -0.00254 0.05313 0.00209 C 0.08438 0.00186 0.12483 0.0301 0.14688 0.0007 " pathEditMode="relative" ptsTypes="ffA">
                                      <p:cBhvr>
                                        <p:cTn id="91" dur="2000" fill="hold"/>
                                        <p:tgtEl>
                                          <p:spTgt spid="2928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687 0.0007 C 0.31701 0.00487 0.25728 -0.003 0.32707 0.00672 C 0.34339 0.0132 0.34982 0.01506 0.36805 0.01668 C 0.37204 0.022 0.37065 0.02269 0.37256 0.01668 " pathEditMode="relative" ptsTypes="fffA">
                                      <p:cBhvr>
                                        <p:cTn id="95" dur="2000" fill="hold"/>
                                        <p:tgtEl>
                                          <p:spTgt spid="2928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257 0.01667 C 0.375 0.01783 0.37743 0.01829 0.37986 0.01945 C 0.38767 0.02246 0.40208 0.02431 0.42014 0.025 C 0.43819 0.0257 0.46909 0.02292 0.48819 0.02292 C 0.55468 0.02408 0.51632 0.01737 0.53507 0.0257 C 0.5375 0.03056 0.55902 0.02917 0.56111 0.02917 C 0.59878 0.02825 0.60764 -0.01458 0.60764 -0.05763 " pathEditMode="relative" rAng="0" ptsTypes="ffaffff">
                                      <p:cBhvr>
                                        <p:cTn id="99" dur="2000" fill="hold"/>
                                        <p:tgtEl>
                                          <p:spTgt spid="2928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" y="-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2872" grpId="0"/>
      <p:bldP spid="292879" grpId="0"/>
      <p:bldP spid="292880" grpId="0" animBg="1"/>
      <p:bldP spid="292881" grpId="0"/>
      <p:bldP spid="292886" grpId="0" animBg="1"/>
      <p:bldP spid="292888" grpId="0" animBg="1"/>
      <p:bldP spid="292890" grpId="0"/>
      <p:bldP spid="292898" grpId="0" animBg="1"/>
      <p:bldP spid="292898" grpId="1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96850" y="25400"/>
            <a:ext cx="8763000" cy="914400"/>
          </a:xfrm>
        </p:spPr>
        <p:txBody>
          <a:bodyPr/>
          <a:lstStyle/>
          <a:p>
            <a:r>
              <a:rPr lang="en-US"/>
              <a:t>Formation of Water Pores: </a:t>
            </a:r>
            <a:br>
              <a:rPr lang="en-US"/>
            </a:br>
            <a:r>
              <a:rPr lang="en-US"/>
              <a:t>Mechanism of Vasopressin Action</a:t>
            </a:r>
          </a:p>
        </p:txBody>
      </p:sp>
      <p:sp>
        <p:nvSpPr>
          <p:cNvPr id="293891" name="Text Box 3"/>
          <p:cNvSpPr txBox="1">
            <a:spLocks noChangeArrowheads="1"/>
          </p:cNvSpPr>
          <p:nvPr/>
        </p:nvSpPr>
        <p:spPr bwMode="auto">
          <a:xfrm>
            <a:off x="4475163" y="6561138"/>
            <a:ext cx="4635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/>
            <a:r>
              <a:rPr lang="en-US" sz="1200" i="0"/>
              <a:t>Figure 20-6: The mechanism of action of vasopressin</a:t>
            </a:r>
          </a:p>
        </p:txBody>
      </p:sp>
      <p:pic>
        <p:nvPicPr>
          <p:cNvPr id="293892" name="Picture 4"/>
          <p:cNvPicPr>
            <a:picLocks noChangeAspect="1" noChangeArrowheads="1"/>
          </p:cNvPicPr>
          <p:nvPr/>
        </p:nvPicPr>
        <p:blipFill>
          <a:blip r:embed="rId2" cstate="print"/>
          <a:srcRect t="7951" b="10878"/>
          <a:stretch>
            <a:fillRect/>
          </a:stretch>
        </p:blipFill>
        <p:spPr bwMode="auto">
          <a:xfrm>
            <a:off x="111125" y="1050925"/>
            <a:ext cx="8920163" cy="5427663"/>
          </a:xfrm>
          <a:prstGeom prst="rect">
            <a:avLst/>
          </a:prstGeom>
          <a:noFill/>
        </p:spPr>
      </p:pic>
      <p:sp>
        <p:nvSpPr>
          <p:cNvPr id="7" name="6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5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5525" y="995363"/>
            <a:ext cx="7094538" cy="4867275"/>
          </a:xfrm>
          <a:prstGeom prst="rect">
            <a:avLst/>
          </a:prstGeom>
          <a:noFill/>
        </p:spPr>
      </p:pic>
      <p:pic>
        <p:nvPicPr>
          <p:cNvPr id="3645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5588" y="5976938"/>
            <a:ext cx="5967412" cy="652462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938" name="Picture 2"/>
          <p:cNvPicPr>
            <a:picLocks noChangeAspect="1" noChangeArrowheads="1"/>
          </p:cNvPicPr>
          <p:nvPr/>
        </p:nvPicPr>
        <p:blipFill>
          <a:blip r:embed="rId2" cstate="print"/>
          <a:srcRect b="1045"/>
          <a:stretch>
            <a:fillRect/>
          </a:stretch>
        </p:blipFill>
        <p:spPr bwMode="auto">
          <a:xfrm>
            <a:off x="5867400" y="549275"/>
            <a:ext cx="3097213" cy="2706688"/>
          </a:xfrm>
          <a:prstGeom prst="rect">
            <a:avLst/>
          </a:prstGeom>
          <a:noFill/>
        </p:spPr>
      </p:pic>
      <p:sp>
        <p:nvSpPr>
          <p:cNvPr id="295939" name="Text Box 3"/>
          <p:cNvSpPr txBox="1">
            <a:spLocks noChangeArrowheads="1"/>
          </p:cNvSpPr>
          <p:nvPr/>
        </p:nvSpPr>
        <p:spPr bwMode="auto">
          <a:xfrm>
            <a:off x="3851275" y="1341438"/>
            <a:ext cx="1185863" cy="6397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b="1" i="0">
                <a:latin typeface="Bookman Old Style" pitchFamily="18" charset="0"/>
              </a:rPr>
              <a:t>Hormona</a:t>
            </a:r>
          </a:p>
          <a:p>
            <a:pPr algn="ctr"/>
            <a:r>
              <a:rPr lang="es-ES_tradnl" sz="1200" b="1" i="0">
                <a:latin typeface="Bookman Old Style" pitchFamily="18" charset="0"/>
              </a:rPr>
              <a:t> natriurética</a:t>
            </a:r>
          </a:p>
          <a:p>
            <a:pPr algn="ctr"/>
            <a:r>
              <a:rPr lang="es-ES_tradnl" sz="1200" b="1" i="0">
                <a:latin typeface="Bookman Old Style" pitchFamily="18" charset="0"/>
              </a:rPr>
              <a:t> auricular</a:t>
            </a:r>
            <a:endParaRPr lang="es-ES" sz="1200" b="1" i="0">
              <a:latin typeface="Bookman Old Style" pitchFamily="18" charset="0"/>
            </a:endParaRPr>
          </a:p>
        </p:txBody>
      </p:sp>
      <p:sp>
        <p:nvSpPr>
          <p:cNvPr id="295940" name="Oval 4"/>
          <p:cNvSpPr>
            <a:spLocks noChangeArrowheads="1"/>
          </p:cNvSpPr>
          <p:nvPr/>
        </p:nvSpPr>
        <p:spPr bwMode="auto">
          <a:xfrm rot="-5400000">
            <a:off x="7573963" y="-220662"/>
            <a:ext cx="620712" cy="1439862"/>
          </a:xfrm>
          <a:prstGeom prst="ellipse">
            <a:avLst/>
          </a:prstGeom>
          <a:noFill/>
          <a:ln w="38100">
            <a:solidFill>
              <a:srgbClr val="A5002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95941" name="Line 5"/>
          <p:cNvSpPr>
            <a:spLocks noChangeShapeType="1"/>
          </p:cNvSpPr>
          <p:nvPr/>
        </p:nvSpPr>
        <p:spPr bwMode="auto">
          <a:xfrm flipV="1">
            <a:off x="6443663" y="620713"/>
            <a:ext cx="865187" cy="863600"/>
          </a:xfrm>
          <a:prstGeom prst="line">
            <a:avLst/>
          </a:prstGeom>
          <a:noFill/>
          <a:ln w="38100">
            <a:solidFill>
              <a:srgbClr val="A5002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95942" name="Text Box 6"/>
          <p:cNvSpPr txBox="1">
            <a:spLocks noChangeArrowheads="1"/>
          </p:cNvSpPr>
          <p:nvPr/>
        </p:nvSpPr>
        <p:spPr bwMode="auto">
          <a:xfrm>
            <a:off x="7164388" y="188913"/>
            <a:ext cx="1252537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b="1" i="0">
                <a:latin typeface="Bookman Old Style" pitchFamily="18" charset="0"/>
              </a:rPr>
              <a:t>Nodo</a:t>
            </a:r>
          </a:p>
          <a:p>
            <a:pPr algn="ctr"/>
            <a:r>
              <a:rPr lang="es-ES_tradnl" sz="1200" b="1" i="0">
                <a:latin typeface="Bookman Old Style" pitchFamily="18" charset="0"/>
              </a:rPr>
              <a:t>Sinoauricular</a:t>
            </a:r>
            <a:endParaRPr lang="es-ES" sz="1200" b="1" i="0">
              <a:latin typeface="Bookman Old Style" pitchFamily="18" charset="0"/>
            </a:endParaRPr>
          </a:p>
        </p:txBody>
      </p:sp>
      <p:sp>
        <p:nvSpPr>
          <p:cNvPr id="295943" name="AutoShape 7"/>
          <p:cNvSpPr>
            <a:spLocks noChangeArrowheads="1"/>
          </p:cNvSpPr>
          <p:nvPr/>
        </p:nvSpPr>
        <p:spPr bwMode="auto">
          <a:xfrm rot="-10800000">
            <a:off x="5076825" y="1341438"/>
            <a:ext cx="687388" cy="4857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pic>
        <p:nvPicPr>
          <p:cNvPr id="29594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9363"/>
            <a:ext cx="1871663" cy="2376487"/>
          </a:xfrm>
          <a:prstGeom prst="rect">
            <a:avLst/>
          </a:prstGeom>
          <a:noFill/>
        </p:spPr>
      </p:pic>
      <p:sp>
        <p:nvSpPr>
          <p:cNvPr id="295945" name="Text Box 9"/>
          <p:cNvSpPr txBox="1">
            <a:spLocks noChangeArrowheads="1"/>
          </p:cNvSpPr>
          <p:nvPr/>
        </p:nvSpPr>
        <p:spPr bwMode="auto">
          <a:xfrm>
            <a:off x="0" y="3551238"/>
            <a:ext cx="1584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buFont typeface="Symbol" pitchFamily="18" charset="2"/>
              <a:buChar char="¯"/>
            </a:pPr>
            <a:r>
              <a:rPr lang="en-US" sz="1400" b="1" i="0">
                <a:latin typeface="Arial Unicode MS" pitchFamily="34" charset="-128"/>
                <a:sym typeface="Symbol" pitchFamily="18" charset="2"/>
              </a:rPr>
              <a:t> Aldosterona</a:t>
            </a:r>
            <a:endParaRPr lang="es-ES" sz="1400" b="1" i="0">
              <a:solidFill>
                <a:srgbClr val="FFFF66"/>
              </a:solidFill>
              <a:latin typeface="Arial Unicode MS" pitchFamily="34" charset="-128"/>
              <a:sym typeface="Symbol" pitchFamily="18" charset="2"/>
            </a:endParaRPr>
          </a:p>
        </p:txBody>
      </p:sp>
      <p:sp>
        <p:nvSpPr>
          <p:cNvPr id="295946" name="AutoShape 10"/>
          <p:cNvSpPr>
            <a:spLocks/>
          </p:cNvSpPr>
          <p:nvPr/>
        </p:nvSpPr>
        <p:spPr bwMode="auto">
          <a:xfrm>
            <a:off x="1944688" y="3943350"/>
            <a:ext cx="358775" cy="2476500"/>
          </a:xfrm>
          <a:prstGeom prst="leftBrace">
            <a:avLst>
              <a:gd name="adj1" fmla="val 57522"/>
              <a:gd name="adj2" fmla="val 50000"/>
            </a:avLst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pic>
        <p:nvPicPr>
          <p:cNvPr id="295947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1370013"/>
            <a:ext cx="1685925" cy="1114425"/>
          </a:xfrm>
          <a:prstGeom prst="rect">
            <a:avLst/>
          </a:prstGeom>
          <a:noFill/>
        </p:spPr>
      </p:pic>
      <p:sp>
        <p:nvSpPr>
          <p:cNvPr id="295948" name="Rectangle 12"/>
          <p:cNvSpPr>
            <a:spLocks noChangeArrowheads="1"/>
          </p:cNvSpPr>
          <p:nvPr/>
        </p:nvSpPr>
        <p:spPr bwMode="auto">
          <a:xfrm>
            <a:off x="900113" y="2239963"/>
            <a:ext cx="14335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s-ES_tradnl" sz="1400" b="1" i="0">
                <a:latin typeface="Arial" charset="0"/>
              </a:rPr>
              <a:t>Vasodilatación</a:t>
            </a:r>
            <a:endParaRPr lang="es-ES" sz="1400" b="1" i="0">
              <a:latin typeface="Arial" charset="0"/>
            </a:endParaRPr>
          </a:p>
        </p:txBody>
      </p:sp>
      <p:sp>
        <p:nvSpPr>
          <p:cNvPr id="295949" name="AutoShape 13"/>
          <p:cNvSpPr>
            <a:spLocks noChangeArrowheads="1"/>
          </p:cNvSpPr>
          <p:nvPr/>
        </p:nvSpPr>
        <p:spPr bwMode="auto">
          <a:xfrm rot="9478143">
            <a:off x="2268538" y="1916113"/>
            <a:ext cx="1624012" cy="2159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95950" name="AutoShape 14"/>
          <p:cNvSpPr>
            <a:spLocks noChangeArrowheads="1"/>
          </p:cNvSpPr>
          <p:nvPr/>
        </p:nvSpPr>
        <p:spPr bwMode="auto">
          <a:xfrm rot="8549845">
            <a:off x="1116013" y="2852738"/>
            <a:ext cx="3313112" cy="23336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95951" name="AutoShape 15"/>
          <p:cNvSpPr>
            <a:spLocks noChangeArrowheads="1"/>
          </p:cNvSpPr>
          <p:nvPr/>
        </p:nvSpPr>
        <p:spPr bwMode="auto">
          <a:xfrm rot="5020024">
            <a:off x="3777456" y="2790032"/>
            <a:ext cx="1922463" cy="3175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95952" name="Freeform 16"/>
          <p:cNvSpPr>
            <a:spLocks/>
          </p:cNvSpPr>
          <p:nvPr/>
        </p:nvSpPr>
        <p:spPr bwMode="auto">
          <a:xfrm rot="15643414" flipH="1">
            <a:off x="4499768" y="-172243"/>
            <a:ext cx="1223963" cy="2089150"/>
          </a:xfrm>
          <a:custGeom>
            <a:avLst/>
            <a:gdLst/>
            <a:ahLst/>
            <a:cxnLst>
              <a:cxn ang="0">
                <a:pos x="30" y="0"/>
              </a:cxn>
              <a:cxn ang="0">
                <a:pos x="30" y="136"/>
              </a:cxn>
              <a:cxn ang="0">
                <a:pos x="211" y="317"/>
              </a:cxn>
            </a:cxnLst>
            <a:rect l="0" t="0" r="r" b="b"/>
            <a:pathLst>
              <a:path w="211" h="317">
                <a:moveTo>
                  <a:pt x="30" y="0"/>
                </a:moveTo>
                <a:cubicBezTo>
                  <a:pt x="15" y="41"/>
                  <a:pt x="0" y="83"/>
                  <a:pt x="30" y="136"/>
                </a:cubicBezTo>
                <a:cubicBezTo>
                  <a:pt x="60" y="189"/>
                  <a:pt x="135" y="253"/>
                  <a:pt x="211" y="317"/>
                </a:cubicBezTo>
              </a:path>
            </a:pathLst>
          </a:custGeom>
          <a:noFill/>
          <a:ln w="38100" cap="rnd" cmpd="sng">
            <a:solidFill>
              <a:srgbClr val="0000FF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95953" name="Rectangle 17"/>
          <p:cNvSpPr>
            <a:spLocks noChangeArrowheads="1"/>
          </p:cNvSpPr>
          <p:nvPr/>
        </p:nvSpPr>
        <p:spPr bwMode="auto">
          <a:xfrm>
            <a:off x="5137150" y="257175"/>
            <a:ext cx="317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s-ES_tradnl" sz="1800" b="1" i="0">
                <a:solidFill>
                  <a:srgbClr val="FF3300"/>
                </a:solidFill>
                <a:latin typeface="Arial" charset="0"/>
              </a:rPr>
              <a:t>+</a:t>
            </a:r>
            <a:endParaRPr lang="es-ES" sz="1800" b="1" i="0">
              <a:solidFill>
                <a:srgbClr val="FF3300"/>
              </a:solidFill>
              <a:latin typeface="Arial" charset="0"/>
            </a:endParaRPr>
          </a:p>
        </p:txBody>
      </p:sp>
      <p:grpSp>
        <p:nvGrpSpPr>
          <p:cNvPr id="295954" name="Group 18"/>
          <p:cNvGrpSpPr>
            <a:grpSpLocks/>
          </p:cNvGrpSpPr>
          <p:nvPr/>
        </p:nvGrpSpPr>
        <p:grpSpPr bwMode="auto">
          <a:xfrm>
            <a:off x="2227263" y="274638"/>
            <a:ext cx="1728787" cy="863600"/>
            <a:chOff x="3690" y="2227"/>
            <a:chExt cx="1089" cy="544"/>
          </a:xfrm>
        </p:grpSpPr>
        <p:sp>
          <p:nvSpPr>
            <p:cNvPr id="295955" name="Oval 19"/>
            <p:cNvSpPr>
              <a:spLocks noChangeArrowheads="1"/>
            </p:cNvSpPr>
            <p:nvPr/>
          </p:nvSpPr>
          <p:spPr bwMode="auto">
            <a:xfrm>
              <a:off x="3690" y="2227"/>
              <a:ext cx="1089" cy="544"/>
            </a:xfrm>
            <a:prstGeom prst="ellipse">
              <a:avLst/>
            </a:prstGeom>
            <a:gradFill rotWithShape="0">
              <a:gsLst>
                <a:gs pos="0">
                  <a:srgbClr val="CC3300"/>
                </a:gs>
                <a:gs pos="100000">
                  <a:srgbClr val="CC33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s-ES" sz="2000" b="1" i="0">
                <a:solidFill>
                  <a:srgbClr val="FFCC00"/>
                </a:solidFill>
                <a:latin typeface="Arial Unicode MS" pitchFamily="34" charset="-128"/>
              </a:endParaRPr>
            </a:p>
          </p:txBody>
        </p:sp>
        <p:sp>
          <p:nvSpPr>
            <p:cNvPr id="295956" name="Text Box 20"/>
            <p:cNvSpPr txBox="1">
              <a:spLocks noChangeArrowheads="1"/>
            </p:cNvSpPr>
            <p:nvPr/>
          </p:nvSpPr>
          <p:spPr bwMode="auto">
            <a:xfrm>
              <a:off x="3765" y="2271"/>
              <a:ext cx="841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95250" algn="ctr" eaLnBrk="1" hangingPunct="1">
                <a:lnSpc>
                  <a:spcPct val="150000"/>
                </a:lnSpc>
                <a:buFont typeface="Symbol" pitchFamily="18" charset="2"/>
                <a:buChar char="­"/>
              </a:pPr>
              <a:r>
                <a:rPr lang="en-US" sz="1400" b="1" i="0">
                  <a:solidFill>
                    <a:srgbClr val="FFFF66"/>
                  </a:solidFill>
                  <a:latin typeface="Arial" charset="0"/>
                  <a:sym typeface="Symbol" pitchFamily="18" charset="2"/>
                </a:rPr>
                <a:t> Volumen</a:t>
              </a:r>
            </a:p>
            <a:p>
              <a:pPr marL="95250" algn="ctr" eaLnBrk="1" hangingPunct="1">
                <a:lnSpc>
                  <a:spcPct val="150000"/>
                </a:lnSpc>
                <a:buFont typeface="Symbol" pitchFamily="18" charset="2"/>
                <a:buNone/>
              </a:pPr>
              <a:r>
                <a:rPr lang="en-US" sz="1400" b="1" i="0">
                  <a:solidFill>
                    <a:srgbClr val="FFFF66"/>
                  </a:solidFill>
                  <a:latin typeface="Arial" charset="0"/>
                  <a:sym typeface="Symbol" pitchFamily="18" charset="2"/>
                </a:rPr>
                <a:t> plasma</a:t>
              </a:r>
              <a:r>
                <a:rPr lang="en-US" sz="1400" b="1" i="0">
                  <a:latin typeface="Arial Unicode MS" pitchFamily="34" charset="-128"/>
                  <a:sym typeface="Symbol" pitchFamily="18" charset="2"/>
                </a:rPr>
                <a:t> </a:t>
              </a:r>
              <a:endParaRPr lang="es-ES" sz="1400" b="1" i="0">
                <a:latin typeface="Arial Unicode MS" pitchFamily="34" charset="-128"/>
                <a:sym typeface="Symbol" pitchFamily="18" charset="2"/>
              </a:endParaRPr>
            </a:p>
          </p:txBody>
        </p:sp>
      </p:grpSp>
      <p:pic>
        <p:nvPicPr>
          <p:cNvPr id="295957" name="Picture 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76488" y="3892550"/>
            <a:ext cx="4008437" cy="2706688"/>
          </a:xfrm>
          <a:prstGeom prst="rect">
            <a:avLst/>
          </a:prstGeom>
          <a:noFill/>
        </p:spPr>
      </p:pic>
      <p:sp>
        <p:nvSpPr>
          <p:cNvPr id="295958" name="Oval 22"/>
          <p:cNvSpPr>
            <a:spLocks noChangeArrowheads="1"/>
          </p:cNvSpPr>
          <p:nvPr/>
        </p:nvSpPr>
        <p:spPr bwMode="auto">
          <a:xfrm>
            <a:off x="4981575" y="4241800"/>
            <a:ext cx="655638" cy="36988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95959" name="Oval 23"/>
          <p:cNvSpPr>
            <a:spLocks noChangeArrowheads="1"/>
          </p:cNvSpPr>
          <p:nvPr/>
        </p:nvSpPr>
        <p:spPr bwMode="auto">
          <a:xfrm>
            <a:off x="5183188" y="6149975"/>
            <a:ext cx="655637" cy="36988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95960" name="Text Box 24"/>
          <p:cNvSpPr txBox="1">
            <a:spLocks noChangeArrowheads="1"/>
          </p:cNvSpPr>
          <p:nvPr/>
        </p:nvSpPr>
        <p:spPr bwMode="auto">
          <a:xfrm>
            <a:off x="6275388" y="5048250"/>
            <a:ext cx="2432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buFont typeface="Symbol" pitchFamily="18" charset="2"/>
              <a:buChar char="¯"/>
            </a:pPr>
            <a:r>
              <a:rPr lang="en-US" sz="1400" b="1" i="0">
                <a:solidFill>
                  <a:srgbClr val="0000FF"/>
                </a:solidFill>
                <a:latin typeface="Arial Unicode MS" pitchFamily="34" charset="-128"/>
                <a:sym typeface="Symbol" pitchFamily="18" charset="2"/>
              </a:rPr>
              <a:t> Reabsorción de Na</a:t>
            </a:r>
            <a:r>
              <a:rPr lang="en-US" sz="1400" b="1" i="0" baseline="30000">
                <a:solidFill>
                  <a:srgbClr val="0000FF"/>
                </a:solidFill>
                <a:latin typeface="Arial Unicode MS" pitchFamily="34" charset="-128"/>
                <a:sym typeface="Symbol" pitchFamily="18" charset="2"/>
              </a:rPr>
              <a:t>+ </a:t>
            </a:r>
            <a:r>
              <a:rPr lang="en-US" sz="1400" b="1" i="0">
                <a:solidFill>
                  <a:srgbClr val="0000FF"/>
                </a:solidFill>
                <a:latin typeface="Arial Unicode MS" pitchFamily="34" charset="-128"/>
                <a:sym typeface="Symbol" pitchFamily="18" charset="2"/>
              </a:rPr>
              <a:t>Cl</a:t>
            </a:r>
            <a:r>
              <a:rPr lang="en-US" sz="1400" b="1" i="0" baseline="30000">
                <a:solidFill>
                  <a:srgbClr val="0000FF"/>
                </a:solidFill>
                <a:latin typeface="Arial Unicode MS" pitchFamily="34" charset="-128"/>
                <a:sym typeface="Symbol" pitchFamily="18" charset="2"/>
              </a:rPr>
              <a:t>-</a:t>
            </a:r>
            <a:endParaRPr lang="es-ES" sz="1400" b="1" i="0" baseline="30000">
              <a:solidFill>
                <a:srgbClr val="0000FF"/>
              </a:solidFill>
              <a:latin typeface="Arial Unicode MS" pitchFamily="34" charset="-128"/>
              <a:sym typeface="Symbol" pitchFamily="18" charset="2"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95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295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95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95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95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95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95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000"/>
                                        <p:tgtEl>
                                          <p:spTgt spid="29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29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295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95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295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95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95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295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939" grpId="0"/>
      <p:bldP spid="295940" grpId="0" animBg="1"/>
      <p:bldP spid="295943" grpId="0" animBg="1"/>
      <p:bldP spid="295945" grpId="0"/>
      <p:bldP spid="295946" grpId="0" animBg="1"/>
      <p:bldP spid="295948" grpId="0"/>
      <p:bldP spid="295949" grpId="0" animBg="1"/>
      <p:bldP spid="295950" grpId="0" animBg="1"/>
      <p:bldP spid="295951" grpId="0" animBg="1"/>
      <p:bldP spid="295952" grpId="0" animBg="1"/>
      <p:bldP spid="295953" grpId="0"/>
      <p:bldP spid="295958" grpId="0" animBg="1"/>
      <p:bldP spid="295959" grpId="0" animBg="1"/>
      <p:bldP spid="295960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30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sp>
        <p:nvSpPr>
          <p:cNvPr id="296962" name="AutoShape 2"/>
          <p:cNvSpPr>
            <a:spLocks noChangeArrowheads="1"/>
          </p:cNvSpPr>
          <p:nvPr/>
        </p:nvSpPr>
        <p:spPr bwMode="auto">
          <a:xfrm>
            <a:off x="436563" y="2667000"/>
            <a:ext cx="4114800" cy="1828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C3300">
                  <a:gamma/>
                  <a:shade val="46275"/>
                  <a:invGamma/>
                </a:srgbClr>
              </a:gs>
              <a:gs pos="50000">
                <a:srgbClr val="CC3300"/>
              </a:gs>
              <a:gs pos="100000">
                <a:srgbClr val="CC33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96963" name="Text Box 3"/>
          <p:cNvSpPr txBox="1">
            <a:spLocks noChangeArrowheads="1"/>
          </p:cNvSpPr>
          <p:nvPr/>
        </p:nvSpPr>
        <p:spPr bwMode="auto">
          <a:xfrm>
            <a:off x="2936875" y="76200"/>
            <a:ext cx="2778125" cy="436563"/>
          </a:xfrm>
          <a:prstGeom prst="rect">
            <a:avLst/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b="1" i="0">
                <a:solidFill>
                  <a:schemeClr val="tx2"/>
                </a:solidFill>
                <a:sym typeface="Symbol" pitchFamily="18" charset="2"/>
              </a:rPr>
              <a:t></a:t>
            </a:r>
            <a:r>
              <a:rPr lang="en-US" b="1" i="0">
                <a:solidFill>
                  <a:schemeClr val="tx2"/>
                </a:solidFill>
              </a:rPr>
              <a:t> Ca</a:t>
            </a:r>
            <a:r>
              <a:rPr lang="en-US" b="1" i="0" baseline="30000">
                <a:solidFill>
                  <a:schemeClr val="tx2"/>
                </a:solidFill>
              </a:rPr>
              <a:t>2+</a:t>
            </a:r>
            <a:r>
              <a:rPr lang="en-US" b="1" i="0">
                <a:solidFill>
                  <a:schemeClr val="tx2"/>
                </a:solidFill>
              </a:rPr>
              <a:t> plasmático</a:t>
            </a:r>
          </a:p>
        </p:txBody>
      </p:sp>
      <p:sp>
        <p:nvSpPr>
          <p:cNvPr id="296964" name="Oval 4"/>
          <p:cNvSpPr>
            <a:spLocks noChangeArrowheads="1"/>
          </p:cNvSpPr>
          <p:nvPr/>
        </p:nvSpPr>
        <p:spPr bwMode="auto">
          <a:xfrm>
            <a:off x="2951163" y="838200"/>
            <a:ext cx="2743200" cy="990600"/>
          </a:xfrm>
          <a:prstGeom prst="ellipse">
            <a:avLst/>
          </a:prstGeom>
          <a:gradFill rotWithShape="0">
            <a:gsLst>
              <a:gs pos="0">
                <a:srgbClr val="CC3300"/>
              </a:gs>
              <a:gs pos="100000">
                <a:srgbClr val="CC33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800" b="1" i="0">
                <a:solidFill>
                  <a:srgbClr val="FFCC00"/>
                </a:solidFill>
              </a:rPr>
              <a:t>Glándula paratiroides</a:t>
            </a:r>
          </a:p>
          <a:p>
            <a:pPr algn="ctr" eaLnBrk="1" hangingPunct="1"/>
            <a:r>
              <a:rPr lang="en-US" sz="1800" b="1" i="0">
                <a:solidFill>
                  <a:srgbClr val="FFCC00"/>
                </a:solidFill>
                <a:sym typeface="Symbol" pitchFamily="18" charset="2"/>
              </a:rPr>
              <a:t> </a:t>
            </a:r>
            <a:r>
              <a:rPr lang="en-US" sz="1800" b="1" i="0">
                <a:solidFill>
                  <a:srgbClr val="FFCC00"/>
                </a:solidFill>
              </a:rPr>
              <a:t>Secreción de PTH</a:t>
            </a:r>
            <a:endParaRPr lang="es-ES" sz="1800" b="1" i="0">
              <a:solidFill>
                <a:srgbClr val="FFCC00"/>
              </a:solidFill>
            </a:endParaRPr>
          </a:p>
        </p:txBody>
      </p:sp>
      <p:sp>
        <p:nvSpPr>
          <p:cNvPr id="296965" name="Line 5"/>
          <p:cNvSpPr>
            <a:spLocks noChangeShapeType="1"/>
          </p:cNvSpPr>
          <p:nvPr/>
        </p:nvSpPr>
        <p:spPr bwMode="auto">
          <a:xfrm rot="5400000">
            <a:off x="4156075" y="690563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6966" name="Oval 6"/>
          <p:cNvSpPr>
            <a:spLocks noChangeArrowheads="1"/>
          </p:cNvSpPr>
          <p:nvPr/>
        </p:nvSpPr>
        <p:spPr bwMode="auto">
          <a:xfrm>
            <a:off x="7162800" y="3200400"/>
            <a:ext cx="1828800" cy="838200"/>
          </a:xfrm>
          <a:prstGeom prst="ellipse">
            <a:avLst/>
          </a:prstGeom>
          <a:gradFill rotWithShape="0">
            <a:gsLst>
              <a:gs pos="0">
                <a:srgbClr val="FFFFCC"/>
              </a:gs>
              <a:gs pos="100000">
                <a:srgbClr val="FFFFCC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000" b="1" i="0">
                <a:solidFill>
                  <a:schemeClr val="tx2"/>
                </a:solidFill>
              </a:rPr>
              <a:t>HUESO</a:t>
            </a:r>
          </a:p>
          <a:p>
            <a:pPr algn="ctr" eaLnBrk="1" hangingPunct="1"/>
            <a:r>
              <a:rPr lang="en-US" sz="2000" b="1" i="0">
                <a:solidFill>
                  <a:schemeClr val="tx2"/>
                </a:solidFill>
                <a:sym typeface="Symbol" pitchFamily="18" charset="2"/>
              </a:rPr>
              <a:t> </a:t>
            </a:r>
            <a:r>
              <a:rPr lang="en-US" sz="2000" b="1" i="0">
                <a:solidFill>
                  <a:schemeClr val="tx2"/>
                </a:solidFill>
              </a:rPr>
              <a:t>Resorción</a:t>
            </a:r>
            <a:endParaRPr lang="es-ES" sz="2000" b="1" i="0">
              <a:solidFill>
                <a:schemeClr val="tx2"/>
              </a:solidFill>
            </a:endParaRPr>
          </a:p>
        </p:txBody>
      </p:sp>
      <p:sp>
        <p:nvSpPr>
          <p:cNvPr id="296967" name="Oval 7"/>
          <p:cNvSpPr>
            <a:spLocks noChangeArrowheads="1"/>
          </p:cNvSpPr>
          <p:nvPr/>
        </p:nvSpPr>
        <p:spPr bwMode="auto">
          <a:xfrm>
            <a:off x="4495800" y="4876800"/>
            <a:ext cx="2667000" cy="914400"/>
          </a:xfrm>
          <a:prstGeom prst="ellipse">
            <a:avLst/>
          </a:prstGeom>
          <a:gradFill rotWithShape="0">
            <a:gsLst>
              <a:gs pos="0">
                <a:srgbClr val="CC3300"/>
              </a:gs>
              <a:gs pos="100000">
                <a:srgbClr val="CC33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800" b="1" i="0">
                <a:solidFill>
                  <a:srgbClr val="FFCC00"/>
                </a:solidFill>
              </a:rPr>
              <a:t>Intestino</a:t>
            </a:r>
          </a:p>
          <a:p>
            <a:pPr algn="ctr" eaLnBrk="1" hangingPunct="1"/>
            <a:r>
              <a:rPr lang="en-US" sz="1800" b="1" i="0">
                <a:solidFill>
                  <a:srgbClr val="FFCC00"/>
                </a:solidFill>
                <a:sym typeface="Symbol" pitchFamily="18" charset="2"/>
              </a:rPr>
              <a:t> Absorción de </a:t>
            </a:r>
            <a:r>
              <a:rPr lang="en-US" sz="1800" b="1" i="0">
                <a:solidFill>
                  <a:srgbClr val="FFCC00"/>
                </a:solidFill>
              </a:rPr>
              <a:t>Ca</a:t>
            </a:r>
            <a:r>
              <a:rPr lang="en-US" sz="1800" b="1" i="0" baseline="30000">
                <a:solidFill>
                  <a:srgbClr val="FFCC00"/>
                </a:solidFill>
              </a:rPr>
              <a:t>2+</a:t>
            </a:r>
            <a:r>
              <a:rPr lang="en-US" sz="1800" b="1" i="0">
                <a:solidFill>
                  <a:srgbClr val="FFCC00"/>
                </a:solidFill>
                <a:latin typeface="Arial Unicode MS" pitchFamily="34" charset="-128"/>
              </a:rPr>
              <a:t> </a:t>
            </a:r>
            <a:endParaRPr lang="es-ES" sz="1800" b="1" i="0">
              <a:solidFill>
                <a:srgbClr val="FFCC00"/>
              </a:solidFill>
              <a:latin typeface="Arial Unicode MS" pitchFamily="34" charset="-128"/>
            </a:endParaRPr>
          </a:p>
        </p:txBody>
      </p:sp>
      <p:sp>
        <p:nvSpPr>
          <p:cNvPr id="296968" name="Text Box 8"/>
          <p:cNvSpPr txBox="1">
            <a:spLocks noChangeArrowheads="1"/>
          </p:cNvSpPr>
          <p:nvPr/>
        </p:nvSpPr>
        <p:spPr bwMode="auto">
          <a:xfrm>
            <a:off x="2341563" y="1989138"/>
            <a:ext cx="4038600" cy="436562"/>
          </a:xfrm>
          <a:prstGeom prst="rect">
            <a:avLst/>
          </a:prstGeom>
          <a:gradFill rotWithShape="0">
            <a:gsLst>
              <a:gs pos="0">
                <a:srgbClr val="FFFFCC">
                  <a:gamma/>
                  <a:shade val="46275"/>
                  <a:invGamma/>
                </a:srgbClr>
              </a:gs>
              <a:gs pos="50000">
                <a:srgbClr val="FFFFCC"/>
              </a:gs>
              <a:gs pos="100000">
                <a:srgbClr val="FFFF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2000" b="1" i="0">
                <a:solidFill>
                  <a:schemeClr val="tx2"/>
                </a:solidFill>
                <a:sym typeface="Symbol" pitchFamily="18" charset="2"/>
              </a:rPr>
              <a:t></a:t>
            </a:r>
            <a:r>
              <a:rPr lang="en-US" b="1" i="0">
                <a:solidFill>
                  <a:schemeClr val="tx2"/>
                </a:solidFill>
              </a:rPr>
              <a:t> Paratohormona plasmática</a:t>
            </a:r>
          </a:p>
        </p:txBody>
      </p:sp>
      <p:sp>
        <p:nvSpPr>
          <p:cNvPr id="296969" name="Line 9"/>
          <p:cNvSpPr>
            <a:spLocks noChangeShapeType="1"/>
          </p:cNvSpPr>
          <p:nvPr/>
        </p:nvSpPr>
        <p:spPr bwMode="auto">
          <a:xfrm rot="5400000">
            <a:off x="4191000" y="1905000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6970" name="Text Box 10"/>
          <p:cNvSpPr txBox="1">
            <a:spLocks noChangeArrowheads="1"/>
          </p:cNvSpPr>
          <p:nvPr/>
        </p:nvSpPr>
        <p:spPr bwMode="auto">
          <a:xfrm>
            <a:off x="3810000" y="6172200"/>
            <a:ext cx="4876800" cy="436563"/>
          </a:xfrm>
          <a:prstGeom prst="rect">
            <a:avLst/>
          </a:prstGeom>
          <a:gradFill rotWithShape="0">
            <a:gsLst>
              <a:gs pos="0">
                <a:srgbClr val="FFFFCC">
                  <a:gamma/>
                  <a:shade val="46275"/>
                  <a:invGamma/>
                </a:srgbClr>
              </a:gs>
              <a:gs pos="50000">
                <a:srgbClr val="FFFFCC"/>
              </a:gs>
              <a:gs pos="100000">
                <a:srgbClr val="FFFF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2000" b="1" i="0">
                <a:solidFill>
                  <a:schemeClr val="tx2"/>
                </a:solidFill>
                <a:sym typeface="Symbol" pitchFamily="18" charset="2"/>
              </a:rPr>
              <a:t></a:t>
            </a:r>
            <a:r>
              <a:rPr lang="en-US" b="1" i="0">
                <a:solidFill>
                  <a:schemeClr val="tx2"/>
                </a:solidFill>
              </a:rPr>
              <a:t> Calcio plasmático</a:t>
            </a:r>
          </a:p>
        </p:txBody>
      </p:sp>
      <p:sp>
        <p:nvSpPr>
          <p:cNvPr id="296971" name="Text Box 11"/>
          <p:cNvSpPr txBox="1">
            <a:spLocks noChangeArrowheads="1"/>
          </p:cNvSpPr>
          <p:nvPr/>
        </p:nvSpPr>
        <p:spPr bwMode="auto">
          <a:xfrm>
            <a:off x="152400" y="6172200"/>
            <a:ext cx="2743200" cy="406400"/>
          </a:xfrm>
          <a:prstGeom prst="rect">
            <a:avLst/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2000" b="1" i="0">
                <a:solidFill>
                  <a:schemeClr val="tx2"/>
                </a:solidFill>
                <a:sym typeface="Symbol" pitchFamily="18" charset="2"/>
              </a:rPr>
              <a:t> Fosfato plasmático</a:t>
            </a:r>
            <a:endParaRPr lang="en-US" b="1" i="0">
              <a:solidFill>
                <a:schemeClr val="tx2"/>
              </a:solidFill>
            </a:endParaRPr>
          </a:p>
        </p:txBody>
      </p:sp>
      <p:sp>
        <p:nvSpPr>
          <p:cNvPr id="296972" name="Text Box 12"/>
          <p:cNvSpPr txBox="1">
            <a:spLocks noChangeArrowheads="1"/>
          </p:cNvSpPr>
          <p:nvPr/>
        </p:nvSpPr>
        <p:spPr bwMode="auto">
          <a:xfrm>
            <a:off x="7223125" y="4692650"/>
            <a:ext cx="1768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="1" i="0">
                <a:sym typeface="Symbol" pitchFamily="18" charset="2"/>
              </a:rPr>
              <a:t> Liberación de calcio al plasma</a:t>
            </a:r>
            <a:endParaRPr lang="es-ES" sz="1800" b="1" i="0">
              <a:sym typeface="Symbol" pitchFamily="18" charset="2"/>
            </a:endParaRPr>
          </a:p>
        </p:txBody>
      </p:sp>
      <p:sp>
        <p:nvSpPr>
          <p:cNvPr id="296973" name="Line 13"/>
          <p:cNvSpPr>
            <a:spLocks noChangeShapeType="1"/>
          </p:cNvSpPr>
          <p:nvPr/>
        </p:nvSpPr>
        <p:spPr bwMode="auto">
          <a:xfrm rot="5400000">
            <a:off x="7810500" y="4381500"/>
            <a:ext cx="685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6974" name="Line 14"/>
          <p:cNvSpPr>
            <a:spLocks noChangeShapeType="1"/>
          </p:cNvSpPr>
          <p:nvPr/>
        </p:nvSpPr>
        <p:spPr bwMode="auto">
          <a:xfrm rot="5400000">
            <a:off x="5638800" y="5943600"/>
            <a:ext cx="457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6975" name="Text Box 15"/>
          <p:cNvSpPr txBox="1">
            <a:spLocks noChangeArrowheads="1"/>
          </p:cNvSpPr>
          <p:nvPr/>
        </p:nvSpPr>
        <p:spPr bwMode="auto">
          <a:xfrm>
            <a:off x="212725" y="4722813"/>
            <a:ext cx="176847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="1" i="0">
                <a:sym typeface="Symbol" pitchFamily="18" charset="2"/>
              </a:rPr>
              <a:t> Excreción urinaria de fosfato</a:t>
            </a:r>
            <a:endParaRPr lang="es-ES" sz="1800" b="1" i="0">
              <a:sym typeface="Symbol" pitchFamily="18" charset="2"/>
            </a:endParaRPr>
          </a:p>
        </p:txBody>
      </p:sp>
      <p:sp>
        <p:nvSpPr>
          <p:cNvPr id="296976" name="Line 16"/>
          <p:cNvSpPr>
            <a:spLocks noChangeShapeType="1"/>
          </p:cNvSpPr>
          <p:nvPr/>
        </p:nvSpPr>
        <p:spPr bwMode="auto">
          <a:xfrm rot="5400000">
            <a:off x="822325" y="5867400"/>
            <a:ext cx="457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6977" name="Line 17"/>
          <p:cNvSpPr>
            <a:spLocks noChangeShapeType="1"/>
          </p:cNvSpPr>
          <p:nvPr/>
        </p:nvSpPr>
        <p:spPr bwMode="auto">
          <a:xfrm rot="5400000">
            <a:off x="7848600" y="5791200"/>
            <a:ext cx="60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6978" name="Text Box 18"/>
          <p:cNvSpPr txBox="1">
            <a:spLocks noChangeArrowheads="1"/>
          </p:cNvSpPr>
          <p:nvPr/>
        </p:nvSpPr>
        <p:spPr bwMode="auto">
          <a:xfrm>
            <a:off x="1981200" y="2690813"/>
            <a:ext cx="1201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 b="1" i="0">
                <a:solidFill>
                  <a:srgbClr val="FFCC00"/>
                </a:solidFill>
              </a:rPr>
              <a:t>RIÑON</a:t>
            </a:r>
            <a:endParaRPr lang="es-ES" sz="2400" b="1" i="0">
              <a:solidFill>
                <a:srgbClr val="FFCC00"/>
              </a:solidFill>
            </a:endParaRPr>
          </a:p>
        </p:txBody>
      </p:sp>
      <p:sp>
        <p:nvSpPr>
          <p:cNvPr id="296979" name="Text Box 19"/>
          <p:cNvSpPr txBox="1">
            <a:spLocks noChangeArrowheads="1"/>
          </p:cNvSpPr>
          <p:nvPr/>
        </p:nvSpPr>
        <p:spPr bwMode="auto">
          <a:xfrm>
            <a:off x="1866900" y="3810000"/>
            <a:ext cx="17684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700" b="1" i="0">
                <a:solidFill>
                  <a:srgbClr val="FFCC00"/>
                </a:solidFill>
                <a:sym typeface="Symbol" pitchFamily="18" charset="2"/>
              </a:rPr>
              <a:t> Reabsorción de calcio</a:t>
            </a:r>
            <a:endParaRPr lang="es-ES" sz="1700" b="1" i="0">
              <a:solidFill>
                <a:srgbClr val="FFCC00"/>
              </a:solidFill>
              <a:sym typeface="Symbol" pitchFamily="18" charset="2"/>
            </a:endParaRPr>
          </a:p>
        </p:txBody>
      </p:sp>
      <p:sp>
        <p:nvSpPr>
          <p:cNvPr id="296980" name="Text Box 20"/>
          <p:cNvSpPr txBox="1">
            <a:spLocks noChangeArrowheads="1"/>
          </p:cNvSpPr>
          <p:nvPr/>
        </p:nvSpPr>
        <p:spPr bwMode="auto">
          <a:xfrm>
            <a:off x="2727325" y="3184525"/>
            <a:ext cx="17684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700" b="1" i="0">
                <a:solidFill>
                  <a:srgbClr val="FFCC00"/>
                </a:solidFill>
                <a:sym typeface="Symbol" pitchFamily="18" charset="2"/>
              </a:rPr>
              <a:t> Formación de 1,25(OH)</a:t>
            </a:r>
            <a:r>
              <a:rPr lang="en-US" sz="1700" b="1" i="0" baseline="-25000">
                <a:solidFill>
                  <a:srgbClr val="FFCC00"/>
                </a:solidFill>
                <a:sym typeface="Symbol" pitchFamily="18" charset="2"/>
              </a:rPr>
              <a:t>2</a:t>
            </a:r>
            <a:r>
              <a:rPr lang="en-US" sz="1700" b="1" i="0">
                <a:solidFill>
                  <a:srgbClr val="FFCC00"/>
                </a:solidFill>
                <a:sym typeface="Symbol" pitchFamily="18" charset="2"/>
              </a:rPr>
              <a:t>D</a:t>
            </a:r>
            <a:r>
              <a:rPr lang="en-US" sz="1700" b="1" i="0" baseline="-25000">
                <a:solidFill>
                  <a:srgbClr val="FFCC00"/>
                </a:solidFill>
                <a:sym typeface="Symbol" pitchFamily="18" charset="2"/>
              </a:rPr>
              <a:t>3</a:t>
            </a:r>
            <a:endParaRPr lang="es-ES" sz="1700" b="1" i="0" baseline="-25000">
              <a:solidFill>
                <a:srgbClr val="FFCC00"/>
              </a:solidFill>
              <a:sym typeface="Symbol" pitchFamily="18" charset="2"/>
            </a:endParaRPr>
          </a:p>
        </p:txBody>
      </p:sp>
      <p:sp>
        <p:nvSpPr>
          <p:cNvPr id="296981" name="Text Box 21"/>
          <p:cNvSpPr txBox="1">
            <a:spLocks noChangeArrowheads="1"/>
          </p:cNvSpPr>
          <p:nvPr/>
        </p:nvSpPr>
        <p:spPr bwMode="auto">
          <a:xfrm>
            <a:off x="304800" y="3124200"/>
            <a:ext cx="17684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700" b="1" i="0">
                <a:solidFill>
                  <a:srgbClr val="FFCC00"/>
                </a:solidFill>
                <a:sym typeface="Symbol" pitchFamily="18" charset="2"/>
              </a:rPr>
              <a:t> Reabsorción de fosfato</a:t>
            </a:r>
            <a:endParaRPr lang="es-ES" sz="1700" b="1" i="0" baseline="-25000">
              <a:solidFill>
                <a:srgbClr val="FFCC00"/>
              </a:solidFill>
              <a:sym typeface="Symbol" pitchFamily="18" charset="2"/>
            </a:endParaRPr>
          </a:p>
        </p:txBody>
      </p:sp>
      <p:sp>
        <p:nvSpPr>
          <p:cNvPr id="296982" name="Text Box 22"/>
          <p:cNvSpPr txBox="1">
            <a:spLocks noChangeArrowheads="1"/>
          </p:cNvSpPr>
          <p:nvPr/>
        </p:nvSpPr>
        <p:spPr bwMode="auto">
          <a:xfrm>
            <a:off x="4648200" y="3886200"/>
            <a:ext cx="1692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="1" i="0">
                <a:sym typeface="Symbol" pitchFamily="18" charset="2"/>
              </a:rPr>
              <a:t> 1,25(OH)</a:t>
            </a:r>
            <a:r>
              <a:rPr lang="en-US" sz="1800" b="1" i="0" baseline="-25000">
                <a:sym typeface="Symbol" pitchFamily="18" charset="2"/>
              </a:rPr>
              <a:t>2</a:t>
            </a:r>
            <a:r>
              <a:rPr lang="en-US" sz="1800" b="1" i="0">
                <a:sym typeface="Symbol" pitchFamily="18" charset="2"/>
              </a:rPr>
              <a:t>D</a:t>
            </a:r>
            <a:r>
              <a:rPr lang="en-US" sz="1800" b="1" i="0" baseline="-25000">
                <a:sym typeface="Symbol" pitchFamily="18" charset="2"/>
              </a:rPr>
              <a:t>3</a:t>
            </a:r>
            <a:r>
              <a:rPr lang="en-US" sz="1800" b="1" i="0">
                <a:sym typeface="Symbol" pitchFamily="18" charset="2"/>
              </a:rPr>
              <a:t> plasmático</a:t>
            </a:r>
            <a:endParaRPr lang="es-ES" sz="1800" b="1" i="0">
              <a:sym typeface="Symbol" pitchFamily="18" charset="2"/>
            </a:endParaRPr>
          </a:p>
        </p:txBody>
      </p:sp>
      <p:sp>
        <p:nvSpPr>
          <p:cNvPr id="296983" name="Text Box 23"/>
          <p:cNvSpPr txBox="1">
            <a:spLocks noChangeArrowheads="1"/>
          </p:cNvSpPr>
          <p:nvPr/>
        </p:nvSpPr>
        <p:spPr bwMode="auto">
          <a:xfrm>
            <a:off x="2057400" y="4921250"/>
            <a:ext cx="1692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="1" i="0">
                <a:sym typeface="Symbol" pitchFamily="18" charset="2"/>
              </a:rPr>
              <a:t> Excreción urinaria de Ca</a:t>
            </a:r>
            <a:endParaRPr lang="es-ES" sz="1800" b="1" i="0">
              <a:sym typeface="Symbol" pitchFamily="18" charset="2"/>
            </a:endParaRPr>
          </a:p>
        </p:txBody>
      </p:sp>
      <p:sp>
        <p:nvSpPr>
          <p:cNvPr id="296984" name="Line 24"/>
          <p:cNvSpPr>
            <a:spLocks noChangeShapeType="1"/>
          </p:cNvSpPr>
          <p:nvPr/>
        </p:nvSpPr>
        <p:spPr bwMode="auto">
          <a:xfrm rot="5400000">
            <a:off x="571500" y="4305300"/>
            <a:ext cx="990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6985" name="Line 25"/>
          <p:cNvSpPr>
            <a:spLocks noChangeShapeType="1"/>
          </p:cNvSpPr>
          <p:nvPr/>
        </p:nvSpPr>
        <p:spPr bwMode="auto">
          <a:xfrm rot="16200000" flipH="1">
            <a:off x="6057900" y="1485900"/>
            <a:ext cx="533400" cy="2590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6986" name="Line 26"/>
          <p:cNvSpPr>
            <a:spLocks noChangeShapeType="1"/>
          </p:cNvSpPr>
          <p:nvPr/>
        </p:nvSpPr>
        <p:spPr bwMode="auto">
          <a:xfrm rot="5400000">
            <a:off x="3962400" y="1752600"/>
            <a:ext cx="3048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6987" name="Line 27"/>
          <p:cNvSpPr>
            <a:spLocks noChangeShapeType="1"/>
          </p:cNvSpPr>
          <p:nvPr/>
        </p:nvSpPr>
        <p:spPr bwMode="auto">
          <a:xfrm rot="16200000" flipH="1">
            <a:off x="4838700" y="3238500"/>
            <a:ext cx="152400" cy="990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6988" name="Line 28"/>
          <p:cNvSpPr>
            <a:spLocks noChangeShapeType="1"/>
          </p:cNvSpPr>
          <p:nvPr/>
        </p:nvSpPr>
        <p:spPr bwMode="auto">
          <a:xfrm rot="5400000">
            <a:off x="2400300" y="4762500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6989" name="Line 29"/>
          <p:cNvSpPr>
            <a:spLocks noChangeShapeType="1"/>
          </p:cNvSpPr>
          <p:nvPr/>
        </p:nvSpPr>
        <p:spPr bwMode="auto">
          <a:xfrm rot="16200000" flipH="1">
            <a:off x="3733800" y="4953000"/>
            <a:ext cx="457200" cy="1676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6990" name="Line 30"/>
          <p:cNvSpPr>
            <a:spLocks noChangeShapeType="1"/>
          </p:cNvSpPr>
          <p:nvPr/>
        </p:nvSpPr>
        <p:spPr bwMode="auto">
          <a:xfrm rot="5400000">
            <a:off x="5524500" y="4783138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AutoShape 2"/>
          <p:cNvSpPr>
            <a:spLocks noChangeArrowheads="1"/>
          </p:cNvSpPr>
          <p:nvPr/>
        </p:nvSpPr>
        <p:spPr bwMode="auto">
          <a:xfrm>
            <a:off x="914400" y="2209800"/>
            <a:ext cx="3581400" cy="1600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C3300">
                  <a:gamma/>
                  <a:shade val="46275"/>
                  <a:invGamma/>
                </a:srgbClr>
              </a:gs>
              <a:gs pos="50000">
                <a:srgbClr val="CC3300"/>
              </a:gs>
              <a:gs pos="100000">
                <a:srgbClr val="CC33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97987" name="Text Box 3"/>
          <p:cNvSpPr txBox="1">
            <a:spLocks noChangeArrowheads="1"/>
          </p:cNvSpPr>
          <p:nvPr/>
        </p:nvSpPr>
        <p:spPr bwMode="auto">
          <a:xfrm>
            <a:off x="152400" y="304800"/>
            <a:ext cx="2778125" cy="436563"/>
          </a:xfrm>
          <a:prstGeom prst="rect">
            <a:avLst/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b="1" i="0">
                <a:solidFill>
                  <a:schemeClr val="tx2"/>
                </a:solidFill>
                <a:sym typeface="Symbol" pitchFamily="18" charset="2"/>
              </a:rPr>
              <a:t></a:t>
            </a:r>
            <a:r>
              <a:rPr lang="en-US" b="1" i="0">
                <a:solidFill>
                  <a:schemeClr val="tx2"/>
                </a:solidFill>
              </a:rPr>
              <a:t> Ca</a:t>
            </a:r>
            <a:r>
              <a:rPr lang="en-US" b="1" i="0" baseline="30000">
                <a:solidFill>
                  <a:schemeClr val="tx2"/>
                </a:solidFill>
              </a:rPr>
              <a:t>2+</a:t>
            </a:r>
            <a:r>
              <a:rPr lang="en-US" b="1" i="0">
                <a:solidFill>
                  <a:schemeClr val="tx2"/>
                </a:solidFill>
              </a:rPr>
              <a:t> plasmático</a:t>
            </a:r>
          </a:p>
        </p:txBody>
      </p:sp>
      <p:sp>
        <p:nvSpPr>
          <p:cNvPr id="297988" name="Oval 4"/>
          <p:cNvSpPr>
            <a:spLocks noChangeArrowheads="1"/>
          </p:cNvSpPr>
          <p:nvPr/>
        </p:nvSpPr>
        <p:spPr bwMode="auto">
          <a:xfrm>
            <a:off x="5943600" y="2286000"/>
            <a:ext cx="2209800" cy="1219200"/>
          </a:xfrm>
          <a:prstGeom prst="ellipse">
            <a:avLst/>
          </a:prstGeom>
          <a:gradFill rotWithShape="0">
            <a:gsLst>
              <a:gs pos="0">
                <a:srgbClr val="FFFFCC"/>
              </a:gs>
              <a:gs pos="100000">
                <a:srgbClr val="FFFFCC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800" b="1" i="0">
                <a:solidFill>
                  <a:schemeClr val="tx2"/>
                </a:solidFill>
              </a:rPr>
              <a:t>HUESO</a:t>
            </a:r>
          </a:p>
          <a:p>
            <a:pPr algn="ctr" eaLnBrk="1" hangingPunct="1"/>
            <a:r>
              <a:rPr lang="en-US" sz="1800" b="1" i="0">
                <a:solidFill>
                  <a:schemeClr val="tx2"/>
                </a:solidFill>
                <a:sym typeface="Symbol" pitchFamily="18" charset="2"/>
              </a:rPr>
              <a:t>Promueve la acción</a:t>
            </a:r>
          </a:p>
          <a:p>
            <a:pPr algn="ctr" eaLnBrk="1" hangingPunct="1"/>
            <a:r>
              <a:rPr lang="en-US" sz="1800" b="1" i="0">
                <a:solidFill>
                  <a:schemeClr val="tx2"/>
                </a:solidFill>
                <a:sym typeface="Symbol" pitchFamily="18" charset="2"/>
              </a:rPr>
              <a:t>de la PTH</a:t>
            </a:r>
            <a:endParaRPr lang="es-ES" sz="1800" b="1" i="0">
              <a:solidFill>
                <a:schemeClr val="tx2"/>
              </a:solidFill>
            </a:endParaRPr>
          </a:p>
        </p:txBody>
      </p:sp>
      <p:sp>
        <p:nvSpPr>
          <p:cNvPr id="297989" name="Oval 5"/>
          <p:cNvSpPr>
            <a:spLocks noChangeArrowheads="1"/>
          </p:cNvSpPr>
          <p:nvPr/>
        </p:nvSpPr>
        <p:spPr bwMode="auto">
          <a:xfrm>
            <a:off x="4038600" y="4038600"/>
            <a:ext cx="3733800" cy="1676400"/>
          </a:xfrm>
          <a:prstGeom prst="ellipse">
            <a:avLst/>
          </a:prstGeom>
          <a:gradFill rotWithShape="0">
            <a:gsLst>
              <a:gs pos="0">
                <a:srgbClr val="CC3300"/>
              </a:gs>
              <a:gs pos="100000">
                <a:srgbClr val="CC33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s-ES" sz="2000" b="1" i="0">
              <a:solidFill>
                <a:srgbClr val="FFCC00"/>
              </a:solidFill>
              <a:latin typeface="Arial Unicode MS" pitchFamily="34" charset="-128"/>
            </a:endParaRPr>
          </a:p>
        </p:txBody>
      </p:sp>
      <p:sp>
        <p:nvSpPr>
          <p:cNvPr id="297990" name="Text Box 6"/>
          <p:cNvSpPr txBox="1">
            <a:spLocks noChangeArrowheads="1"/>
          </p:cNvSpPr>
          <p:nvPr/>
        </p:nvSpPr>
        <p:spPr bwMode="auto">
          <a:xfrm>
            <a:off x="3810000" y="6172200"/>
            <a:ext cx="4876800" cy="436563"/>
          </a:xfrm>
          <a:prstGeom prst="rect">
            <a:avLst/>
          </a:prstGeom>
          <a:gradFill rotWithShape="0">
            <a:gsLst>
              <a:gs pos="0">
                <a:srgbClr val="FFFFCC">
                  <a:gamma/>
                  <a:shade val="46275"/>
                  <a:invGamma/>
                </a:srgbClr>
              </a:gs>
              <a:gs pos="50000">
                <a:srgbClr val="FFFFCC"/>
              </a:gs>
              <a:gs pos="100000">
                <a:srgbClr val="FFFF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2000" b="1" i="0">
                <a:solidFill>
                  <a:schemeClr val="tx2"/>
                </a:solidFill>
                <a:sym typeface="Symbol" pitchFamily="18" charset="2"/>
              </a:rPr>
              <a:t></a:t>
            </a:r>
            <a:r>
              <a:rPr lang="en-US" b="1" i="0">
                <a:solidFill>
                  <a:schemeClr val="tx2"/>
                </a:solidFill>
              </a:rPr>
              <a:t> Calcio plasmático</a:t>
            </a:r>
          </a:p>
        </p:txBody>
      </p:sp>
      <p:sp>
        <p:nvSpPr>
          <p:cNvPr id="297991" name="Text Box 7"/>
          <p:cNvSpPr txBox="1">
            <a:spLocks noChangeArrowheads="1"/>
          </p:cNvSpPr>
          <p:nvPr/>
        </p:nvSpPr>
        <p:spPr bwMode="auto">
          <a:xfrm>
            <a:off x="685800" y="6172200"/>
            <a:ext cx="2743200" cy="406400"/>
          </a:xfrm>
          <a:prstGeom prst="rect">
            <a:avLst/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2000" b="1" i="0">
                <a:solidFill>
                  <a:schemeClr val="tx2"/>
                </a:solidFill>
                <a:sym typeface="Symbol" pitchFamily="18" charset="2"/>
              </a:rPr>
              <a:t> Fosfato plasmático</a:t>
            </a:r>
          </a:p>
        </p:txBody>
      </p:sp>
      <p:sp>
        <p:nvSpPr>
          <p:cNvPr id="297992" name="Line 8"/>
          <p:cNvSpPr>
            <a:spLocks noChangeShapeType="1"/>
          </p:cNvSpPr>
          <p:nvPr/>
        </p:nvSpPr>
        <p:spPr bwMode="auto">
          <a:xfrm rot="5400000">
            <a:off x="6553200" y="4724400"/>
            <a:ext cx="2743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7993" name="Line 9"/>
          <p:cNvSpPr>
            <a:spLocks noChangeShapeType="1"/>
          </p:cNvSpPr>
          <p:nvPr/>
        </p:nvSpPr>
        <p:spPr bwMode="auto">
          <a:xfrm rot="5400000">
            <a:off x="6757194" y="692944"/>
            <a:ext cx="550862" cy="1416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7994" name="Text Box 10"/>
          <p:cNvSpPr txBox="1">
            <a:spLocks noChangeArrowheads="1"/>
          </p:cNvSpPr>
          <p:nvPr/>
        </p:nvSpPr>
        <p:spPr bwMode="auto">
          <a:xfrm>
            <a:off x="457200" y="4495800"/>
            <a:ext cx="17684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="1" i="0">
                <a:sym typeface="Symbol" pitchFamily="18" charset="2"/>
              </a:rPr>
              <a:t> Excreción urinaria de fosfato</a:t>
            </a:r>
            <a:endParaRPr lang="es-ES" sz="1800" b="1" i="0">
              <a:sym typeface="Symbol" pitchFamily="18" charset="2"/>
            </a:endParaRPr>
          </a:p>
        </p:txBody>
      </p:sp>
      <p:sp>
        <p:nvSpPr>
          <p:cNvPr id="297995" name="Line 11"/>
          <p:cNvSpPr>
            <a:spLocks noChangeShapeType="1"/>
          </p:cNvSpPr>
          <p:nvPr/>
        </p:nvSpPr>
        <p:spPr bwMode="auto">
          <a:xfrm rot="5400000">
            <a:off x="952500" y="5753100"/>
            <a:ext cx="685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7996" name="Line 12"/>
          <p:cNvSpPr>
            <a:spLocks noChangeShapeType="1"/>
          </p:cNvSpPr>
          <p:nvPr/>
        </p:nvSpPr>
        <p:spPr bwMode="auto">
          <a:xfrm rot="5400000">
            <a:off x="6477000" y="5715000"/>
            <a:ext cx="60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7997" name="Text Box 13"/>
          <p:cNvSpPr txBox="1">
            <a:spLocks noChangeArrowheads="1"/>
          </p:cNvSpPr>
          <p:nvPr/>
        </p:nvSpPr>
        <p:spPr bwMode="auto">
          <a:xfrm>
            <a:off x="2057400" y="2233613"/>
            <a:ext cx="1201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 b="1" i="0">
                <a:solidFill>
                  <a:srgbClr val="FFCC00"/>
                </a:solidFill>
              </a:rPr>
              <a:t>RIÑON</a:t>
            </a:r>
            <a:endParaRPr lang="es-ES" sz="2400" b="1" i="0">
              <a:solidFill>
                <a:srgbClr val="FFCC00"/>
              </a:solidFill>
            </a:endParaRPr>
          </a:p>
        </p:txBody>
      </p:sp>
      <p:sp>
        <p:nvSpPr>
          <p:cNvPr id="297998" name="Text Box 14"/>
          <p:cNvSpPr txBox="1">
            <a:spLocks noChangeArrowheads="1"/>
          </p:cNvSpPr>
          <p:nvPr/>
        </p:nvSpPr>
        <p:spPr bwMode="auto">
          <a:xfrm>
            <a:off x="2651125" y="2743200"/>
            <a:ext cx="1768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="1" i="0">
                <a:solidFill>
                  <a:srgbClr val="FFCC00"/>
                </a:solidFill>
                <a:sym typeface="Symbol" pitchFamily="18" charset="2"/>
              </a:rPr>
              <a:t> Reabsorción de calcio</a:t>
            </a:r>
            <a:endParaRPr lang="es-ES" sz="1800" b="1" i="0">
              <a:solidFill>
                <a:srgbClr val="FFCC00"/>
              </a:solidFill>
              <a:sym typeface="Symbol" pitchFamily="18" charset="2"/>
            </a:endParaRPr>
          </a:p>
        </p:txBody>
      </p:sp>
      <p:sp>
        <p:nvSpPr>
          <p:cNvPr id="297999" name="Text Box 15"/>
          <p:cNvSpPr txBox="1">
            <a:spLocks noChangeArrowheads="1"/>
          </p:cNvSpPr>
          <p:nvPr/>
        </p:nvSpPr>
        <p:spPr bwMode="auto">
          <a:xfrm>
            <a:off x="7146925" y="228600"/>
            <a:ext cx="1768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="1" i="0">
                <a:sym typeface="Symbol" pitchFamily="18" charset="2"/>
              </a:rPr>
              <a:t> Formación de 1,25(OH)</a:t>
            </a:r>
            <a:r>
              <a:rPr lang="en-US" sz="1800" b="1" i="0" baseline="-25000">
                <a:sym typeface="Symbol" pitchFamily="18" charset="2"/>
              </a:rPr>
              <a:t>2</a:t>
            </a:r>
            <a:r>
              <a:rPr lang="en-US" sz="1800" b="1" i="0">
                <a:sym typeface="Symbol" pitchFamily="18" charset="2"/>
              </a:rPr>
              <a:t>D</a:t>
            </a:r>
            <a:r>
              <a:rPr lang="en-US" sz="1800" b="1" i="0" baseline="-25000">
                <a:sym typeface="Symbol" pitchFamily="18" charset="2"/>
              </a:rPr>
              <a:t>3</a:t>
            </a:r>
            <a:endParaRPr lang="es-ES" sz="1800" b="1" i="0" baseline="-25000">
              <a:sym typeface="Symbol" pitchFamily="18" charset="2"/>
            </a:endParaRPr>
          </a:p>
        </p:txBody>
      </p:sp>
      <p:sp>
        <p:nvSpPr>
          <p:cNvPr id="298000" name="Text Box 16"/>
          <p:cNvSpPr txBox="1">
            <a:spLocks noChangeArrowheads="1"/>
          </p:cNvSpPr>
          <p:nvPr/>
        </p:nvSpPr>
        <p:spPr bwMode="auto">
          <a:xfrm>
            <a:off x="838200" y="2711450"/>
            <a:ext cx="1768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="1" i="0">
                <a:solidFill>
                  <a:srgbClr val="FFCC00"/>
                </a:solidFill>
                <a:sym typeface="Symbol" pitchFamily="18" charset="2"/>
              </a:rPr>
              <a:t> Reabsorción de fosfato</a:t>
            </a:r>
            <a:endParaRPr lang="es-ES" sz="1800" b="1" i="0">
              <a:solidFill>
                <a:srgbClr val="FFCC00"/>
              </a:solidFill>
              <a:sym typeface="Symbol" pitchFamily="18" charset="2"/>
            </a:endParaRPr>
          </a:p>
        </p:txBody>
      </p:sp>
      <p:sp>
        <p:nvSpPr>
          <p:cNvPr id="298001" name="Text Box 17"/>
          <p:cNvSpPr txBox="1">
            <a:spLocks noChangeArrowheads="1"/>
          </p:cNvSpPr>
          <p:nvPr/>
        </p:nvSpPr>
        <p:spPr bwMode="auto">
          <a:xfrm>
            <a:off x="4572000" y="1295400"/>
            <a:ext cx="1692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="1" i="0">
                <a:sym typeface="Symbol" pitchFamily="18" charset="2"/>
              </a:rPr>
              <a:t> 1,25(OH)</a:t>
            </a:r>
            <a:r>
              <a:rPr lang="en-US" sz="1800" b="1" i="0" baseline="-25000">
                <a:sym typeface="Symbol" pitchFamily="18" charset="2"/>
              </a:rPr>
              <a:t>2</a:t>
            </a:r>
            <a:r>
              <a:rPr lang="en-US" sz="1800" b="1" i="0">
                <a:sym typeface="Symbol" pitchFamily="18" charset="2"/>
              </a:rPr>
              <a:t>D</a:t>
            </a:r>
            <a:r>
              <a:rPr lang="en-US" sz="1800" b="1" i="0" baseline="-25000">
                <a:sym typeface="Symbol" pitchFamily="18" charset="2"/>
              </a:rPr>
              <a:t>3</a:t>
            </a:r>
            <a:r>
              <a:rPr lang="en-US" sz="1800" b="1" i="0">
                <a:sym typeface="Symbol" pitchFamily="18" charset="2"/>
              </a:rPr>
              <a:t> plasmático</a:t>
            </a:r>
            <a:endParaRPr lang="es-ES" sz="1800" b="1" i="0">
              <a:sym typeface="Symbol" pitchFamily="18" charset="2"/>
            </a:endParaRPr>
          </a:p>
        </p:txBody>
      </p:sp>
      <p:sp>
        <p:nvSpPr>
          <p:cNvPr id="298002" name="Text Box 18"/>
          <p:cNvSpPr txBox="1">
            <a:spLocks noChangeArrowheads="1"/>
          </p:cNvSpPr>
          <p:nvPr/>
        </p:nvSpPr>
        <p:spPr bwMode="auto">
          <a:xfrm>
            <a:off x="2209800" y="4800600"/>
            <a:ext cx="1692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="1" i="0">
                <a:sym typeface="Symbol" pitchFamily="18" charset="2"/>
              </a:rPr>
              <a:t> Excreción urinaria de Ca</a:t>
            </a:r>
            <a:endParaRPr lang="es-ES" sz="1800" b="1" i="0">
              <a:sym typeface="Symbol" pitchFamily="18" charset="2"/>
            </a:endParaRPr>
          </a:p>
        </p:txBody>
      </p:sp>
      <p:sp>
        <p:nvSpPr>
          <p:cNvPr id="298003" name="Line 19"/>
          <p:cNvSpPr>
            <a:spLocks noChangeShapeType="1"/>
          </p:cNvSpPr>
          <p:nvPr/>
        </p:nvSpPr>
        <p:spPr bwMode="auto">
          <a:xfrm rot="5400000">
            <a:off x="1028700" y="3924300"/>
            <a:ext cx="990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8004" name="Line 20"/>
          <p:cNvSpPr>
            <a:spLocks noChangeShapeType="1"/>
          </p:cNvSpPr>
          <p:nvPr/>
        </p:nvSpPr>
        <p:spPr bwMode="auto">
          <a:xfrm rot="5400000">
            <a:off x="2628900" y="3924300"/>
            <a:ext cx="137160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8005" name="Line 21"/>
          <p:cNvSpPr>
            <a:spLocks noChangeShapeType="1"/>
          </p:cNvSpPr>
          <p:nvPr/>
        </p:nvSpPr>
        <p:spPr bwMode="auto">
          <a:xfrm rot="16200000" flipH="1">
            <a:off x="4000500" y="4991100"/>
            <a:ext cx="609600" cy="1447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8006" name="Line 22"/>
          <p:cNvSpPr>
            <a:spLocks noChangeShapeType="1"/>
          </p:cNvSpPr>
          <p:nvPr/>
        </p:nvSpPr>
        <p:spPr bwMode="auto">
          <a:xfrm rot="5400000">
            <a:off x="4343400" y="3048000"/>
            <a:ext cx="2133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8007" name="Rectangle 23"/>
          <p:cNvSpPr>
            <a:spLocks noChangeArrowheads="1"/>
          </p:cNvSpPr>
          <p:nvPr/>
        </p:nvSpPr>
        <p:spPr bwMode="auto">
          <a:xfrm>
            <a:off x="3346450" y="228600"/>
            <a:ext cx="145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2000" b="1" i="0">
                <a:sym typeface="Symbol" pitchFamily="18" charset="2"/>
              </a:rPr>
              <a:t> </a:t>
            </a:r>
            <a:r>
              <a:rPr lang="en-US" sz="2000" b="1" i="0"/>
              <a:t>PTH plasmática</a:t>
            </a:r>
            <a:endParaRPr lang="es-ES" sz="2000" b="1" i="0"/>
          </a:p>
        </p:txBody>
      </p:sp>
      <p:sp>
        <p:nvSpPr>
          <p:cNvPr id="298008" name="Text Box 24"/>
          <p:cNvSpPr txBox="1">
            <a:spLocks noChangeArrowheads="1"/>
          </p:cNvSpPr>
          <p:nvPr/>
        </p:nvSpPr>
        <p:spPr bwMode="auto">
          <a:xfrm>
            <a:off x="5089525" y="152400"/>
            <a:ext cx="1692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="1" i="0">
                <a:sym typeface="Symbol" pitchFamily="18" charset="2"/>
              </a:rPr>
              <a:t> Actividad 1-hidroxilasa renal</a:t>
            </a:r>
            <a:endParaRPr lang="es-ES" sz="1800" b="1" i="0">
              <a:sym typeface="Symbol" pitchFamily="18" charset="2"/>
            </a:endParaRPr>
          </a:p>
        </p:txBody>
      </p:sp>
      <p:sp>
        <p:nvSpPr>
          <p:cNvPr id="298009" name="Line 25"/>
          <p:cNvSpPr>
            <a:spLocks noChangeShapeType="1"/>
          </p:cNvSpPr>
          <p:nvPr/>
        </p:nvSpPr>
        <p:spPr bwMode="auto">
          <a:xfrm>
            <a:off x="3048000" y="533400"/>
            <a:ext cx="381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8010" name="Line 26"/>
          <p:cNvSpPr>
            <a:spLocks noChangeShapeType="1"/>
          </p:cNvSpPr>
          <p:nvPr/>
        </p:nvSpPr>
        <p:spPr bwMode="auto">
          <a:xfrm>
            <a:off x="4724400" y="533400"/>
            <a:ext cx="381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8011" name="Line 27"/>
          <p:cNvSpPr>
            <a:spLocks noChangeShapeType="1"/>
          </p:cNvSpPr>
          <p:nvPr/>
        </p:nvSpPr>
        <p:spPr bwMode="auto">
          <a:xfrm>
            <a:off x="6781800" y="533400"/>
            <a:ext cx="381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8012" name="Text Box 28"/>
          <p:cNvSpPr txBox="1">
            <a:spLocks noChangeArrowheads="1"/>
          </p:cNvSpPr>
          <p:nvPr/>
        </p:nvSpPr>
        <p:spPr bwMode="auto">
          <a:xfrm>
            <a:off x="4978400" y="4183063"/>
            <a:ext cx="187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 b="1" i="0">
                <a:solidFill>
                  <a:srgbClr val="FFCC00"/>
                </a:solidFill>
              </a:rPr>
              <a:t>INTESTINO</a:t>
            </a:r>
            <a:endParaRPr lang="es-ES" sz="2400" b="1" i="0">
              <a:solidFill>
                <a:srgbClr val="FFCC00"/>
              </a:solidFill>
            </a:endParaRPr>
          </a:p>
        </p:txBody>
      </p:sp>
      <p:sp>
        <p:nvSpPr>
          <p:cNvPr id="298013" name="Text Box 29"/>
          <p:cNvSpPr txBox="1">
            <a:spLocks noChangeArrowheads="1"/>
          </p:cNvSpPr>
          <p:nvPr/>
        </p:nvSpPr>
        <p:spPr bwMode="auto">
          <a:xfrm>
            <a:off x="5927725" y="4692650"/>
            <a:ext cx="1768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="1" i="0">
                <a:solidFill>
                  <a:srgbClr val="FFCC00"/>
                </a:solidFill>
                <a:sym typeface="Symbol" pitchFamily="18" charset="2"/>
              </a:rPr>
              <a:t> Absorción de calcio</a:t>
            </a:r>
            <a:endParaRPr lang="es-ES" sz="1800" b="1" i="0">
              <a:solidFill>
                <a:srgbClr val="FFCC00"/>
              </a:solidFill>
              <a:sym typeface="Symbol" pitchFamily="18" charset="2"/>
            </a:endParaRPr>
          </a:p>
        </p:txBody>
      </p:sp>
      <p:sp>
        <p:nvSpPr>
          <p:cNvPr id="298014" name="Text Box 30"/>
          <p:cNvSpPr txBox="1">
            <a:spLocks noChangeArrowheads="1"/>
          </p:cNvSpPr>
          <p:nvPr/>
        </p:nvSpPr>
        <p:spPr bwMode="auto">
          <a:xfrm>
            <a:off x="4175125" y="4660900"/>
            <a:ext cx="1768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="1" i="0">
                <a:solidFill>
                  <a:srgbClr val="FFCC00"/>
                </a:solidFill>
                <a:sym typeface="Symbol" pitchFamily="18" charset="2"/>
              </a:rPr>
              <a:t> Absorción de fosfato</a:t>
            </a:r>
            <a:endParaRPr lang="es-ES" sz="1800" b="1" i="0">
              <a:solidFill>
                <a:srgbClr val="FFCC00"/>
              </a:solidFill>
              <a:sym typeface="Symbol" pitchFamily="18" charset="2"/>
            </a:endParaRPr>
          </a:p>
        </p:txBody>
      </p:sp>
      <p:sp>
        <p:nvSpPr>
          <p:cNvPr id="298015" name="Line 31"/>
          <p:cNvSpPr>
            <a:spLocks noChangeShapeType="1"/>
          </p:cNvSpPr>
          <p:nvPr/>
        </p:nvSpPr>
        <p:spPr bwMode="auto">
          <a:xfrm rot="5400000">
            <a:off x="4114800" y="1295400"/>
            <a:ext cx="4572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8016" name="Line 32"/>
          <p:cNvSpPr>
            <a:spLocks noChangeShapeType="1"/>
          </p:cNvSpPr>
          <p:nvPr/>
        </p:nvSpPr>
        <p:spPr bwMode="auto">
          <a:xfrm rot="16200000" flipH="1">
            <a:off x="5753100" y="1790700"/>
            <a:ext cx="53340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8017" name="Freeform 33"/>
          <p:cNvSpPr>
            <a:spLocks/>
          </p:cNvSpPr>
          <p:nvPr/>
        </p:nvSpPr>
        <p:spPr bwMode="auto">
          <a:xfrm>
            <a:off x="2552700" y="5334000"/>
            <a:ext cx="2628900" cy="762000"/>
          </a:xfrm>
          <a:custGeom>
            <a:avLst/>
            <a:gdLst/>
            <a:ahLst/>
            <a:cxnLst>
              <a:cxn ang="0">
                <a:pos x="1536" y="0"/>
              </a:cxn>
              <a:cxn ang="0">
                <a:pos x="1440" y="144"/>
              </a:cxn>
              <a:cxn ang="0">
                <a:pos x="240" y="240"/>
              </a:cxn>
              <a:cxn ang="0">
                <a:pos x="0" y="480"/>
              </a:cxn>
            </a:cxnLst>
            <a:rect l="0" t="0" r="r" b="b"/>
            <a:pathLst>
              <a:path w="1656" h="480">
                <a:moveTo>
                  <a:pt x="1536" y="0"/>
                </a:moveTo>
                <a:cubicBezTo>
                  <a:pt x="1596" y="52"/>
                  <a:pt x="1656" y="104"/>
                  <a:pt x="1440" y="144"/>
                </a:cubicBezTo>
                <a:cubicBezTo>
                  <a:pt x="1224" y="184"/>
                  <a:pt x="480" y="184"/>
                  <a:pt x="240" y="240"/>
                </a:cubicBezTo>
                <a:cubicBezTo>
                  <a:pt x="0" y="296"/>
                  <a:pt x="0" y="388"/>
                  <a:pt x="0" y="480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34" name="33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AutoShape 2"/>
          <p:cNvSpPr>
            <a:spLocks noChangeArrowheads="1"/>
          </p:cNvSpPr>
          <p:nvPr/>
        </p:nvSpPr>
        <p:spPr bwMode="auto">
          <a:xfrm>
            <a:off x="838200" y="2667000"/>
            <a:ext cx="3713163" cy="1828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C3300">
                  <a:gamma/>
                  <a:shade val="46275"/>
                  <a:invGamma/>
                </a:srgbClr>
              </a:gs>
              <a:gs pos="50000">
                <a:srgbClr val="CC3300"/>
              </a:gs>
              <a:gs pos="100000">
                <a:srgbClr val="CC33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99011" name="Text Box 3"/>
          <p:cNvSpPr txBox="1">
            <a:spLocks noChangeArrowheads="1"/>
          </p:cNvSpPr>
          <p:nvPr/>
        </p:nvSpPr>
        <p:spPr bwMode="auto">
          <a:xfrm>
            <a:off x="2936875" y="76200"/>
            <a:ext cx="2778125" cy="436563"/>
          </a:xfrm>
          <a:prstGeom prst="rect">
            <a:avLst/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2000" b="1" i="0">
                <a:solidFill>
                  <a:schemeClr val="tx2"/>
                </a:solidFill>
                <a:sym typeface="Symbol" pitchFamily="18" charset="2"/>
              </a:rPr>
              <a:t></a:t>
            </a:r>
            <a:r>
              <a:rPr lang="en-US" b="1" i="0">
                <a:solidFill>
                  <a:schemeClr val="tx2"/>
                </a:solidFill>
              </a:rPr>
              <a:t> Ca</a:t>
            </a:r>
            <a:r>
              <a:rPr lang="en-US" b="1" i="0" baseline="30000">
                <a:solidFill>
                  <a:schemeClr val="tx2"/>
                </a:solidFill>
              </a:rPr>
              <a:t>2+</a:t>
            </a:r>
            <a:r>
              <a:rPr lang="en-US" b="1" i="0">
                <a:solidFill>
                  <a:schemeClr val="tx2"/>
                </a:solidFill>
              </a:rPr>
              <a:t> plasmático</a:t>
            </a:r>
          </a:p>
        </p:txBody>
      </p:sp>
      <p:sp>
        <p:nvSpPr>
          <p:cNvPr id="299012" name="Oval 4"/>
          <p:cNvSpPr>
            <a:spLocks noChangeArrowheads="1"/>
          </p:cNvSpPr>
          <p:nvPr/>
        </p:nvSpPr>
        <p:spPr bwMode="auto">
          <a:xfrm>
            <a:off x="2722563" y="838200"/>
            <a:ext cx="3221037" cy="990600"/>
          </a:xfrm>
          <a:prstGeom prst="ellipse">
            <a:avLst/>
          </a:prstGeom>
          <a:gradFill rotWithShape="0">
            <a:gsLst>
              <a:gs pos="0">
                <a:srgbClr val="CC3300"/>
              </a:gs>
              <a:gs pos="100000">
                <a:srgbClr val="CC33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800" b="1" i="0">
                <a:solidFill>
                  <a:srgbClr val="FFCC00"/>
                </a:solidFill>
              </a:rPr>
              <a:t>Células parafoliculares</a:t>
            </a:r>
          </a:p>
          <a:p>
            <a:pPr algn="ctr" eaLnBrk="1" hangingPunct="1"/>
            <a:r>
              <a:rPr lang="en-US" sz="1800" b="1" i="0">
                <a:solidFill>
                  <a:srgbClr val="FFCC00"/>
                </a:solidFill>
                <a:sym typeface="Symbol" pitchFamily="18" charset="2"/>
              </a:rPr>
              <a:t> </a:t>
            </a:r>
            <a:r>
              <a:rPr lang="en-US" sz="1800" b="1" i="0">
                <a:solidFill>
                  <a:srgbClr val="FFCC00"/>
                </a:solidFill>
              </a:rPr>
              <a:t>Secreción de calcitonina</a:t>
            </a:r>
            <a:endParaRPr lang="es-ES" sz="1800" b="1" i="0">
              <a:solidFill>
                <a:srgbClr val="FFCC00"/>
              </a:solidFill>
            </a:endParaRPr>
          </a:p>
        </p:txBody>
      </p:sp>
      <p:sp>
        <p:nvSpPr>
          <p:cNvPr id="299013" name="Line 5"/>
          <p:cNvSpPr>
            <a:spLocks noChangeShapeType="1"/>
          </p:cNvSpPr>
          <p:nvPr/>
        </p:nvSpPr>
        <p:spPr bwMode="auto">
          <a:xfrm rot="5400000">
            <a:off x="4156075" y="762000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9014" name="Oval 6"/>
          <p:cNvSpPr>
            <a:spLocks noChangeArrowheads="1"/>
          </p:cNvSpPr>
          <p:nvPr/>
        </p:nvSpPr>
        <p:spPr bwMode="auto">
          <a:xfrm>
            <a:off x="6400800" y="3124200"/>
            <a:ext cx="1828800" cy="838200"/>
          </a:xfrm>
          <a:prstGeom prst="ellipse">
            <a:avLst/>
          </a:prstGeom>
          <a:gradFill rotWithShape="0">
            <a:gsLst>
              <a:gs pos="0">
                <a:srgbClr val="FFFFCC"/>
              </a:gs>
              <a:gs pos="100000">
                <a:srgbClr val="FFFFCC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000" b="1" i="0">
                <a:solidFill>
                  <a:schemeClr val="tx2"/>
                </a:solidFill>
              </a:rPr>
              <a:t>HUESO</a:t>
            </a:r>
          </a:p>
          <a:p>
            <a:pPr algn="ctr" eaLnBrk="1" hangingPunct="1"/>
            <a:r>
              <a:rPr lang="en-US" sz="1800" b="1" i="0">
                <a:solidFill>
                  <a:schemeClr val="tx2"/>
                </a:solidFill>
                <a:sym typeface="Symbol" pitchFamily="18" charset="2"/>
              </a:rPr>
              <a:t></a:t>
            </a:r>
            <a:r>
              <a:rPr lang="en-US" sz="2000" b="1" i="0">
                <a:solidFill>
                  <a:schemeClr val="tx2"/>
                </a:solidFill>
                <a:sym typeface="Symbol" pitchFamily="18" charset="2"/>
              </a:rPr>
              <a:t> </a:t>
            </a:r>
            <a:r>
              <a:rPr lang="en-US" sz="2000" b="1" i="0">
                <a:solidFill>
                  <a:schemeClr val="tx2"/>
                </a:solidFill>
              </a:rPr>
              <a:t>Resorción</a:t>
            </a:r>
            <a:endParaRPr lang="es-ES" sz="2000" b="1" i="0">
              <a:solidFill>
                <a:schemeClr val="tx2"/>
              </a:solidFill>
            </a:endParaRPr>
          </a:p>
        </p:txBody>
      </p:sp>
      <p:sp>
        <p:nvSpPr>
          <p:cNvPr id="299015" name="Text Box 7"/>
          <p:cNvSpPr txBox="1">
            <a:spLocks noChangeArrowheads="1"/>
          </p:cNvSpPr>
          <p:nvPr/>
        </p:nvSpPr>
        <p:spPr bwMode="auto">
          <a:xfrm>
            <a:off x="2341563" y="1989138"/>
            <a:ext cx="4038600" cy="436562"/>
          </a:xfrm>
          <a:prstGeom prst="rect">
            <a:avLst/>
          </a:prstGeom>
          <a:gradFill rotWithShape="0">
            <a:gsLst>
              <a:gs pos="0">
                <a:srgbClr val="FFFFCC">
                  <a:gamma/>
                  <a:shade val="46275"/>
                  <a:invGamma/>
                </a:srgbClr>
              </a:gs>
              <a:gs pos="50000">
                <a:srgbClr val="FFFFCC"/>
              </a:gs>
              <a:gs pos="100000">
                <a:srgbClr val="FFFF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2000" b="1" i="0">
                <a:solidFill>
                  <a:schemeClr val="tx2"/>
                </a:solidFill>
                <a:sym typeface="Symbol" pitchFamily="18" charset="2"/>
              </a:rPr>
              <a:t></a:t>
            </a:r>
            <a:r>
              <a:rPr lang="en-US" b="1" i="0">
                <a:solidFill>
                  <a:schemeClr val="tx2"/>
                </a:solidFill>
              </a:rPr>
              <a:t> Calcitonina plasmática</a:t>
            </a:r>
          </a:p>
        </p:txBody>
      </p:sp>
      <p:sp>
        <p:nvSpPr>
          <p:cNvPr id="299016" name="Line 8"/>
          <p:cNvSpPr>
            <a:spLocks noChangeShapeType="1"/>
          </p:cNvSpPr>
          <p:nvPr/>
        </p:nvSpPr>
        <p:spPr bwMode="auto">
          <a:xfrm rot="5400000">
            <a:off x="4191000" y="1905000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9017" name="Text Box 9"/>
          <p:cNvSpPr txBox="1">
            <a:spLocks noChangeArrowheads="1"/>
          </p:cNvSpPr>
          <p:nvPr/>
        </p:nvSpPr>
        <p:spPr bwMode="auto">
          <a:xfrm>
            <a:off x="3810000" y="6172200"/>
            <a:ext cx="4876800" cy="436563"/>
          </a:xfrm>
          <a:prstGeom prst="rect">
            <a:avLst/>
          </a:prstGeom>
          <a:gradFill rotWithShape="0">
            <a:gsLst>
              <a:gs pos="0">
                <a:srgbClr val="FFFFCC">
                  <a:gamma/>
                  <a:shade val="46275"/>
                  <a:invGamma/>
                </a:srgbClr>
              </a:gs>
              <a:gs pos="50000">
                <a:srgbClr val="FFFFCC"/>
              </a:gs>
              <a:gs pos="100000">
                <a:srgbClr val="FFFF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="1" i="0">
                <a:solidFill>
                  <a:schemeClr val="tx2"/>
                </a:solidFill>
                <a:sym typeface="Symbol" pitchFamily="18" charset="2"/>
              </a:rPr>
              <a:t></a:t>
            </a:r>
            <a:r>
              <a:rPr lang="en-US" b="1" i="0">
                <a:solidFill>
                  <a:schemeClr val="tx2"/>
                </a:solidFill>
              </a:rPr>
              <a:t> Calcio plasmático</a:t>
            </a:r>
          </a:p>
        </p:txBody>
      </p:sp>
      <p:sp>
        <p:nvSpPr>
          <p:cNvPr id="299018" name="Text Box 10"/>
          <p:cNvSpPr txBox="1">
            <a:spLocks noChangeArrowheads="1"/>
          </p:cNvSpPr>
          <p:nvPr/>
        </p:nvSpPr>
        <p:spPr bwMode="auto">
          <a:xfrm>
            <a:off x="304800" y="6172200"/>
            <a:ext cx="2743200" cy="406400"/>
          </a:xfrm>
          <a:prstGeom prst="rect">
            <a:avLst/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2000" b="1" i="0">
                <a:solidFill>
                  <a:schemeClr val="tx2"/>
                </a:solidFill>
                <a:sym typeface="Symbol" pitchFamily="18" charset="2"/>
              </a:rPr>
              <a:t> Fosfato plasmático</a:t>
            </a:r>
            <a:endParaRPr lang="en-US" b="1" i="0">
              <a:solidFill>
                <a:schemeClr val="tx2"/>
              </a:solidFill>
            </a:endParaRPr>
          </a:p>
        </p:txBody>
      </p:sp>
      <p:sp>
        <p:nvSpPr>
          <p:cNvPr id="299019" name="Text Box 11"/>
          <p:cNvSpPr txBox="1">
            <a:spLocks noChangeArrowheads="1"/>
          </p:cNvSpPr>
          <p:nvPr/>
        </p:nvSpPr>
        <p:spPr bwMode="auto">
          <a:xfrm>
            <a:off x="6400800" y="4692650"/>
            <a:ext cx="1768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="1" i="0">
                <a:sym typeface="Symbol" pitchFamily="18" charset="2"/>
              </a:rPr>
              <a:t> Liberación de calcio al plasma</a:t>
            </a:r>
            <a:endParaRPr lang="es-ES" sz="1800" b="1" i="0">
              <a:sym typeface="Symbol" pitchFamily="18" charset="2"/>
            </a:endParaRPr>
          </a:p>
        </p:txBody>
      </p:sp>
      <p:sp>
        <p:nvSpPr>
          <p:cNvPr id="299020" name="Line 12"/>
          <p:cNvSpPr>
            <a:spLocks noChangeShapeType="1"/>
          </p:cNvSpPr>
          <p:nvPr/>
        </p:nvSpPr>
        <p:spPr bwMode="auto">
          <a:xfrm rot="5400000">
            <a:off x="6972300" y="4381500"/>
            <a:ext cx="685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9021" name="Text Box 13"/>
          <p:cNvSpPr txBox="1">
            <a:spLocks noChangeArrowheads="1"/>
          </p:cNvSpPr>
          <p:nvPr/>
        </p:nvSpPr>
        <p:spPr bwMode="auto">
          <a:xfrm>
            <a:off x="685800" y="4875213"/>
            <a:ext cx="176847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="1" i="0">
                <a:sym typeface="Symbol" pitchFamily="18" charset="2"/>
              </a:rPr>
              <a:t> Excreción urinaria de fosfato</a:t>
            </a:r>
            <a:endParaRPr lang="es-ES" sz="1800" b="1" i="0">
              <a:sym typeface="Symbol" pitchFamily="18" charset="2"/>
            </a:endParaRPr>
          </a:p>
        </p:txBody>
      </p:sp>
      <p:sp>
        <p:nvSpPr>
          <p:cNvPr id="299022" name="Line 14"/>
          <p:cNvSpPr>
            <a:spLocks noChangeShapeType="1"/>
          </p:cNvSpPr>
          <p:nvPr/>
        </p:nvSpPr>
        <p:spPr bwMode="auto">
          <a:xfrm rot="5400000">
            <a:off x="1295400" y="6019800"/>
            <a:ext cx="457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9023" name="Line 15"/>
          <p:cNvSpPr>
            <a:spLocks noChangeShapeType="1"/>
          </p:cNvSpPr>
          <p:nvPr/>
        </p:nvSpPr>
        <p:spPr bwMode="auto">
          <a:xfrm rot="5400000">
            <a:off x="7010400" y="5791200"/>
            <a:ext cx="60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9024" name="Text Box 16"/>
          <p:cNvSpPr txBox="1">
            <a:spLocks noChangeArrowheads="1"/>
          </p:cNvSpPr>
          <p:nvPr/>
        </p:nvSpPr>
        <p:spPr bwMode="auto">
          <a:xfrm>
            <a:off x="1981200" y="2690813"/>
            <a:ext cx="1201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 b="1" i="0">
                <a:solidFill>
                  <a:srgbClr val="FFCC00"/>
                </a:solidFill>
              </a:rPr>
              <a:t>RIÑON</a:t>
            </a:r>
            <a:endParaRPr lang="es-ES" sz="2400" b="1" i="0">
              <a:solidFill>
                <a:srgbClr val="FFCC00"/>
              </a:solidFill>
            </a:endParaRPr>
          </a:p>
        </p:txBody>
      </p:sp>
      <p:sp>
        <p:nvSpPr>
          <p:cNvPr id="299025" name="Text Box 17"/>
          <p:cNvSpPr txBox="1">
            <a:spLocks noChangeArrowheads="1"/>
          </p:cNvSpPr>
          <p:nvPr/>
        </p:nvSpPr>
        <p:spPr bwMode="auto">
          <a:xfrm>
            <a:off x="2667000" y="3295650"/>
            <a:ext cx="1768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="1" i="0">
                <a:solidFill>
                  <a:srgbClr val="FFCC00"/>
                </a:solidFill>
                <a:sym typeface="Symbol" pitchFamily="18" charset="2"/>
              </a:rPr>
              <a:t> Reabsorción de calcio</a:t>
            </a:r>
            <a:endParaRPr lang="es-ES" sz="1800" b="1" i="0">
              <a:solidFill>
                <a:srgbClr val="FFCC00"/>
              </a:solidFill>
              <a:sym typeface="Symbol" pitchFamily="18" charset="2"/>
            </a:endParaRPr>
          </a:p>
        </p:txBody>
      </p:sp>
      <p:sp>
        <p:nvSpPr>
          <p:cNvPr id="299026" name="Text Box 18"/>
          <p:cNvSpPr txBox="1">
            <a:spLocks noChangeArrowheads="1"/>
          </p:cNvSpPr>
          <p:nvPr/>
        </p:nvSpPr>
        <p:spPr bwMode="auto">
          <a:xfrm>
            <a:off x="777875" y="3276600"/>
            <a:ext cx="1768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="1" i="0">
                <a:solidFill>
                  <a:srgbClr val="FFCC00"/>
                </a:solidFill>
                <a:sym typeface="Symbol" pitchFamily="18" charset="2"/>
              </a:rPr>
              <a:t> Reabsorción de fosfato</a:t>
            </a:r>
            <a:endParaRPr lang="es-ES" sz="1800" b="1" i="0" baseline="-25000">
              <a:solidFill>
                <a:srgbClr val="FFCC00"/>
              </a:solidFill>
              <a:sym typeface="Symbol" pitchFamily="18" charset="2"/>
            </a:endParaRPr>
          </a:p>
        </p:txBody>
      </p:sp>
      <p:sp>
        <p:nvSpPr>
          <p:cNvPr id="299027" name="Text Box 19"/>
          <p:cNvSpPr txBox="1">
            <a:spLocks noChangeArrowheads="1"/>
          </p:cNvSpPr>
          <p:nvPr/>
        </p:nvSpPr>
        <p:spPr bwMode="auto">
          <a:xfrm>
            <a:off x="4038600" y="4953000"/>
            <a:ext cx="236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="1" i="0">
                <a:sym typeface="Symbol" pitchFamily="18" charset="2"/>
              </a:rPr>
              <a:t> Excreción urinaria de calcio</a:t>
            </a:r>
            <a:endParaRPr lang="es-ES" sz="1800" b="1" i="0">
              <a:sym typeface="Symbol" pitchFamily="18" charset="2"/>
            </a:endParaRPr>
          </a:p>
        </p:txBody>
      </p:sp>
      <p:sp>
        <p:nvSpPr>
          <p:cNvPr id="299028" name="Line 20"/>
          <p:cNvSpPr>
            <a:spLocks noChangeShapeType="1"/>
          </p:cNvSpPr>
          <p:nvPr/>
        </p:nvSpPr>
        <p:spPr bwMode="auto">
          <a:xfrm rot="5400000">
            <a:off x="1044575" y="4457700"/>
            <a:ext cx="990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9029" name="Line 21"/>
          <p:cNvSpPr>
            <a:spLocks noChangeShapeType="1"/>
          </p:cNvSpPr>
          <p:nvPr/>
        </p:nvSpPr>
        <p:spPr bwMode="auto">
          <a:xfrm rot="16200000" flipH="1">
            <a:off x="5372100" y="2171700"/>
            <a:ext cx="685800" cy="1371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9030" name="Line 22"/>
          <p:cNvSpPr>
            <a:spLocks noChangeShapeType="1"/>
          </p:cNvSpPr>
          <p:nvPr/>
        </p:nvSpPr>
        <p:spPr bwMode="auto">
          <a:xfrm rot="5400000">
            <a:off x="3962400" y="1752600"/>
            <a:ext cx="3048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9031" name="Line 23"/>
          <p:cNvSpPr>
            <a:spLocks noChangeShapeType="1"/>
          </p:cNvSpPr>
          <p:nvPr/>
        </p:nvSpPr>
        <p:spPr bwMode="auto">
          <a:xfrm rot="16200000" flipH="1">
            <a:off x="3962400" y="3810000"/>
            <a:ext cx="914400" cy="1371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9032" name="Line 24"/>
          <p:cNvSpPr>
            <a:spLocks noChangeShapeType="1"/>
          </p:cNvSpPr>
          <p:nvPr/>
        </p:nvSpPr>
        <p:spPr bwMode="auto">
          <a:xfrm rot="5400000">
            <a:off x="5067300" y="5849938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5" name="24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3" y="1298575"/>
            <a:ext cx="4618037" cy="4979988"/>
          </a:xfrm>
          <a:prstGeom prst="rect">
            <a:avLst/>
          </a:prstGeom>
          <a:noFill/>
        </p:spPr>
      </p:pic>
      <p:pic>
        <p:nvPicPr>
          <p:cNvPr id="3000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0575" y="1290638"/>
            <a:ext cx="4543425" cy="4989512"/>
          </a:xfrm>
          <a:prstGeom prst="rect">
            <a:avLst/>
          </a:prstGeom>
          <a:noFill/>
        </p:spPr>
      </p:pic>
      <p:grpSp>
        <p:nvGrpSpPr>
          <p:cNvPr id="300036" name="Group 4"/>
          <p:cNvGrpSpPr>
            <a:grpSpLocks/>
          </p:cNvGrpSpPr>
          <p:nvPr/>
        </p:nvGrpSpPr>
        <p:grpSpPr bwMode="auto">
          <a:xfrm>
            <a:off x="123825" y="1839913"/>
            <a:ext cx="1985963" cy="569912"/>
            <a:chOff x="186" y="1159"/>
            <a:chExt cx="1251" cy="359"/>
          </a:xfrm>
        </p:grpSpPr>
        <p:pic>
          <p:nvPicPr>
            <p:cNvPr id="300037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1" y="1159"/>
              <a:ext cx="1246" cy="359"/>
            </a:xfrm>
            <a:prstGeom prst="rect">
              <a:avLst/>
            </a:prstGeom>
            <a:noFill/>
          </p:spPr>
        </p:pic>
        <p:sp>
          <p:nvSpPr>
            <p:cNvPr id="300038" name="Text Box 6"/>
            <p:cNvSpPr txBox="1">
              <a:spLocks noChangeArrowheads="1"/>
            </p:cNvSpPr>
            <p:nvPr/>
          </p:nvSpPr>
          <p:spPr bwMode="auto">
            <a:xfrm>
              <a:off x="186" y="1165"/>
              <a:ext cx="9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s-ES_tradnl" sz="1200" i="0"/>
                <a:t>Músculo liso del</a:t>
              </a:r>
            </a:p>
            <a:p>
              <a:pPr algn="ctr"/>
              <a:r>
                <a:rPr lang="es-ES_tradnl" sz="1200" i="0"/>
                <a:t> sistema renal vascular</a:t>
              </a:r>
              <a:endParaRPr lang="es-ES" sz="1200" i="0"/>
            </a:p>
          </p:txBody>
        </p:sp>
      </p:grpSp>
      <p:grpSp>
        <p:nvGrpSpPr>
          <p:cNvPr id="300039" name="Group 7"/>
          <p:cNvGrpSpPr>
            <a:grpSpLocks/>
          </p:cNvGrpSpPr>
          <p:nvPr/>
        </p:nvGrpSpPr>
        <p:grpSpPr bwMode="auto">
          <a:xfrm>
            <a:off x="5029200" y="1514475"/>
            <a:ext cx="2414588" cy="741363"/>
            <a:chOff x="3304" y="1334"/>
            <a:chExt cx="1521" cy="467"/>
          </a:xfrm>
        </p:grpSpPr>
        <p:pic>
          <p:nvPicPr>
            <p:cNvPr id="300040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304" y="1334"/>
              <a:ext cx="1521" cy="467"/>
            </a:xfrm>
            <a:prstGeom prst="rect">
              <a:avLst/>
            </a:prstGeom>
            <a:noFill/>
          </p:spPr>
        </p:pic>
        <p:sp>
          <p:nvSpPr>
            <p:cNvPr id="300041" name="Text Box 9"/>
            <p:cNvSpPr txBox="1">
              <a:spLocks noChangeArrowheads="1"/>
            </p:cNvSpPr>
            <p:nvPr/>
          </p:nvSpPr>
          <p:spPr bwMode="auto">
            <a:xfrm>
              <a:off x="3307" y="1376"/>
              <a:ext cx="1218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just"/>
              <a:r>
                <a:rPr lang="es-ES_tradnl" sz="1200" i="0"/>
                <a:t>Células yuxtaglomerulares del aparato yuxtaglomerular del riñon</a:t>
              </a:r>
              <a:endParaRPr lang="es-ES" sz="1200" i="0"/>
            </a:p>
          </p:txBody>
        </p:sp>
      </p:grpSp>
      <p:grpSp>
        <p:nvGrpSpPr>
          <p:cNvPr id="300042" name="Group 10"/>
          <p:cNvGrpSpPr>
            <a:grpSpLocks/>
          </p:cNvGrpSpPr>
          <p:nvPr/>
        </p:nvGrpSpPr>
        <p:grpSpPr bwMode="auto">
          <a:xfrm>
            <a:off x="2144713" y="3603625"/>
            <a:ext cx="2451100" cy="752475"/>
            <a:chOff x="1474" y="1252"/>
            <a:chExt cx="1544" cy="474"/>
          </a:xfrm>
        </p:grpSpPr>
        <p:pic>
          <p:nvPicPr>
            <p:cNvPr id="300043" name="Picture 1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491" y="1252"/>
              <a:ext cx="1527" cy="474"/>
            </a:xfrm>
            <a:prstGeom prst="rect">
              <a:avLst/>
            </a:prstGeom>
            <a:noFill/>
          </p:spPr>
        </p:pic>
        <p:sp>
          <p:nvSpPr>
            <p:cNvPr id="300044" name="Text Box 12"/>
            <p:cNvSpPr txBox="1">
              <a:spLocks noChangeArrowheads="1"/>
            </p:cNvSpPr>
            <p:nvPr/>
          </p:nvSpPr>
          <p:spPr bwMode="auto">
            <a:xfrm>
              <a:off x="1474" y="1313"/>
              <a:ext cx="1218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just"/>
              <a:r>
                <a:rPr lang="es-ES_tradnl" sz="1200" i="0"/>
                <a:t>Células de la </a:t>
              </a:r>
              <a:r>
                <a:rPr lang="es-ES_tradnl" sz="1200" b="1" i="0" u="sng">
                  <a:solidFill>
                    <a:srgbClr val="000099"/>
                  </a:solidFill>
                </a:rPr>
                <a:t>mácula densa</a:t>
              </a:r>
              <a:r>
                <a:rPr lang="es-ES_tradnl" sz="1200" i="0"/>
                <a:t> del aparato yuxtaglomerular del riñon</a:t>
              </a:r>
              <a:endParaRPr lang="es-ES" sz="1200" i="0"/>
            </a:p>
          </p:txBody>
        </p:sp>
      </p:grpSp>
      <p:grpSp>
        <p:nvGrpSpPr>
          <p:cNvPr id="300045" name="Group 13"/>
          <p:cNvGrpSpPr>
            <a:grpSpLocks/>
          </p:cNvGrpSpPr>
          <p:nvPr/>
        </p:nvGrpSpPr>
        <p:grpSpPr bwMode="auto">
          <a:xfrm>
            <a:off x="4597400" y="3317875"/>
            <a:ext cx="1528763" cy="463550"/>
            <a:chOff x="3103" y="1969"/>
            <a:chExt cx="911" cy="292"/>
          </a:xfrm>
        </p:grpSpPr>
        <p:pic>
          <p:nvPicPr>
            <p:cNvPr id="300046" name="Picture 1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122" y="1969"/>
              <a:ext cx="892" cy="292"/>
            </a:xfrm>
            <a:prstGeom prst="rect">
              <a:avLst/>
            </a:prstGeom>
            <a:noFill/>
          </p:spPr>
        </p:pic>
        <p:sp>
          <p:nvSpPr>
            <p:cNvPr id="300047" name="Text Box 15"/>
            <p:cNvSpPr txBox="1">
              <a:spLocks noChangeArrowheads="1"/>
            </p:cNvSpPr>
            <p:nvPr/>
          </p:nvSpPr>
          <p:spPr bwMode="auto">
            <a:xfrm>
              <a:off x="3103" y="2060"/>
              <a:ext cx="66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just"/>
              <a:r>
                <a:rPr lang="es-ES_tradnl" sz="1000" i="0"/>
                <a:t>Corteza adrenal</a:t>
              </a:r>
              <a:endParaRPr lang="es-ES" sz="1000" i="0"/>
            </a:p>
          </p:txBody>
        </p:sp>
      </p:grpSp>
      <p:grpSp>
        <p:nvGrpSpPr>
          <p:cNvPr id="300048" name="Group 16"/>
          <p:cNvGrpSpPr>
            <a:grpSpLocks/>
          </p:cNvGrpSpPr>
          <p:nvPr/>
        </p:nvGrpSpPr>
        <p:grpSpPr bwMode="auto">
          <a:xfrm>
            <a:off x="6083300" y="3330575"/>
            <a:ext cx="1441450" cy="468313"/>
            <a:chOff x="3760" y="2350"/>
            <a:chExt cx="934" cy="295"/>
          </a:xfrm>
        </p:grpSpPr>
        <p:pic>
          <p:nvPicPr>
            <p:cNvPr id="300049" name="Picture 1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788" y="2350"/>
              <a:ext cx="906" cy="276"/>
            </a:xfrm>
            <a:prstGeom prst="rect">
              <a:avLst/>
            </a:prstGeom>
            <a:noFill/>
          </p:spPr>
        </p:pic>
        <p:sp>
          <p:nvSpPr>
            <p:cNvPr id="300050" name="Text Box 18"/>
            <p:cNvSpPr txBox="1">
              <a:spLocks noChangeArrowheads="1"/>
            </p:cNvSpPr>
            <p:nvPr/>
          </p:nvSpPr>
          <p:spPr bwMode="auto">
            <a:xfrm>
              <a:off x="3760" y="2395"/>
              <a:ext cx="71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s-ES_tradnl" sz="1000" i="0"/>
                <a:t>Arteriolas</a:t>
              </a:r>
            </a:p>
            <a:p>
              <a:pPr algn="ctr"/>
              <a:r>
                <a:rPr lang="es-ES_tradnl" sz="1000" i="0"/>
                <a:t> sistémicas</a:t>
              </a:r>
              <a:endParaRPr lang="es-ES" sz="1000" i="0"/>
            </a:p>
          </p:txBody>
        </p:sp>
      </p:grpSp>
      <p:grpSp>
        <p:nvGrpSpPr>
          <p:cNvPr id="300051" name="Group 19"/>
          <p:cNvGrpSpPr>
            <a:grpSpLocks/>
          </p:cNvGrpSpPr>
          <p:nvPr/>
        </p:nvGrpSpPr>
        <p:grpSpPr bwMode="auto">
          <a:xfrm>
            <a:off x="1306513" y="509588"/>
            <a:ext cx="1971675" cy="279400"/>
            <a:chOff x="922" y="512"/>
            <a:chExt cx="1242" cy="176"/>
          </a:xfrm>
        </p:grpSpPr>
        <p:pic>
          <p:nvPicPr>
            <p:cNvPr id="300052" name="Picture 20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922" y="514"/>
              <a:ext cx="1242" cy="174"/>
            </a:xfrm>
            <a:prstGeom prst="rect">
              <a:avLst/>
            </a:prstGeom>
            <a:noFill/>
          </p:spPr>
        </p:pic>
        <p:sp>
          <p:nvSpPr>
            <p:cNvPr id="300053" name="Text Box 21"/>
            <p:cNvSpPr txBox="1">
              <a:spLocks noChangeArrowheads="1"/>
            </p:cNvSpPr>
            <p:nvPr/>
          </p:nvSpPr>
          <p:spPr bwMode="auto">
            <a:xfrm>
              <a:off x="1004" y="512"/>
              <a:ext cx="107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just"/>
              <a:r>
                <a:rPr lang="es-ES_tradnl" sz="1200" b="1" i="0"/>
                <a:t>Mecanismo Intrínseco</a:t>
              </a:r>
              <a:endParaRPr lang="es-ES" sz="1200" b="1" i="0"/>
            </a:p>
          </p:txBody>
        </p:sp>
      </p:grpSp>
      <p:grpSp>
        <p:nvGrpSpPr>
          <p:cNvPr id="300054" name="Group 22"/>
          <p:cNvGrpSpPr>
            <a:grpSpLocks/>
          </p:cNvGrpSpPr>
          <p:nvPr/>
        </p:nvGrpSpPr>
        <p:grpSpPr bwMode="auto">
          <a:xfrm>
            <a:off x="6378575" y="479425"/>
            <a:ext cx="1971675" cy="279400"/>
            <a:chOff x="3365" y="504"/>
            <a:chExt cx="1242" cy="176"/>
          </a:xfrm>
        </p:grpSpPr>
        <p:pic>
          <p:nvPicPr>
            <p:cNvPr id="300055" name="Picture 23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365" y="506"/>
              <a:ext cx="1242" cy="174"/>
            </a:xfrm>
            <a:prstGeom prst="rect">
              <a:avLst/>
            </a:prstGeom>
            <a:noFill/>
          </p:spPr>
        </p:pic>
        <p:sp>
          <p:nvSpPr>
            <p:cNvPr id="300056" name="Text Box 24"/>
            <p:cNvSpPr txBox="1">
              <a:spLocks noChangeArrowheads="1"/>
            </p:cNvSpPr>
            <p:nvPr/>
          </p:nvSpPr>
          <p:spPr bwMode="auto">
            <a:xfrm>
              <a:off x="3483" y="504"/>
              <a:ext cx="107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just"/>
              <a:r>
                <a:rPr lang="es-ES_tradnl" sz="1200" b="1" i="0"/>
                <a:t>Mecanismo Extrínseco</a:t>
              </a:r>
              <a:endParaRPr lang="es-ES" sz="1200" b="1" i="0"/>
            </a:p>
          </p:txBody>
        </p:sp>
      </p:grpSp>
      <p:grpSp>
        <p:nvGrpSpPr>
          <p:cNvPr id="300057" name="Group 25"/>
          <p:cNvGrpSpPr>
            <a:grpSpLocks/>
          </p:cNvGrpSpPr>
          <p:nvPr/>
        </p:nvGrpSpPr>
        <p:grpSpPr bwMode="auto">
          <a:xfrm>
            <a:off x="2305050" y="5232400"/>
            <a:ext cx="2000250" cy="533400"/>
            <a:chOff x="334" y="2476"/>
            <a:chExt cx="1260" cy="336"/>
          </a:xfrm>
        </p:grpSpPr>
        <p:pic>
          <p:nvPicPr>
            <p:cNvPr id="300058" name="Picture 26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34" y="2476"/>
              <a:ext cx="1260" cy="336"/>
            </a:xfrm>
            <a:prstGeom prst="rect">
              <a:avLst/>
            </a:prstGeom>
            <a:noFill/>
          </p:spPr>
        </p:pic>
        <p:sp>
          <p:nvSpPr>
            <p:cNvPr id="300059" name="Text Box 27"/>
            <p:cNvSpPr txBox="1">
              <a:spLocks noChangeArrowheads="1"/>
            </p:cNvSpPr>
            <p:nvPr/>
          </p:nvSpPr>
          <p:spPr bwMode="auto">
            <a:xfrm>
              <a:off x="493" y="2499"/>
              <a:ext cx="9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s-ES_tradnl" sz="1200" i="0"/>
                <a:t>Vasodilatación de las</a:t>
              </a:r>
            </a:p>
            <a:p>
              <a:pPr algn="ctr"/>
              <a:r>
                <a:rPr lang="es-ES_tradnl" sz="1200" i="0"/>
                <a:t> arteriolas aferentes</a:t>
              </a:r>
              <a:endParaRPr lang="es-ES" sz="1200" i="0"/>
            </a:p>
          </p:txBody>
        </p:sp>
      </p:grpSp>
      <p:sp>
        <p:nvSpPr>
          <p:cNvPr id="300060" name="Text Box 28"/>
          <p:cNvSpPr txBox="1">
            <a:spLocks noChangeArrowheads="1"/>
          </p:cNvSpPr>
          <p:nvPr/>
        </p:nvSpPr>
        <p:spPr bwMode="auto">
          <a:xfrm>
            <a:off x="2316163" y="4513263"/>
            <a:ext cx="1582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i="0"/>
              <a:t>Induce la liberación de</a:t>
            </a:r>
          </a:p>
          <a:p>
            <a:pPr algn="ctr"/>
            <a:r>
              <a:rPr lang="es-ES_tradnl" sz="1200" i="0"/>
              <a:t>sustancias vasoactivas</a:t>
            </a:r>
            <a:endParaRPr lang="es-ES" sz="1200" i="0"/>
          </a:p>
        </p:txBody>
      </p:sp>
      <p:sp>
        <p:nvSpPr>
          <p:cNvPr id="300061" name="Text Box 29"/>
          <p:cNvSpPr txBox="1">
            <a:spLocks noChangeArrowheads="1"/>
          </p:cNvSpPr>
          <p:nvPr/>
        </p:nvSpPr>
        <p:spPr bwMode="auto">
          <a:xfrm>
            <a:off x="2363788" y="904875"/>
            <a:ext cx="1997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i="0"/>
              <a:t>Mecanismo tubuloglomerular</a:t>
            </a:r>
          </a:p>
          <a:p>
            <a:pPr algn="ctr"/>
            <a:r>
              <a:rPr lang="es-ES_tradnl" sz="1200" i="0"/>
              <a:t> de autorregulación</a:t>
            </a:r>
            <a:endParaRPr lang="es-ES" sz="1200" i="0"/>
          </a:p>
        </p:txBody>
      </p:sp>
      <p:sp>
        <p:nvSpPr>
          <p:cNvPr id="300062" name="Text Box 30"/>
          <p:cNvSpPr txBox="1">
            <a:spLocks noChangeArrowheads="1"/>
          </p:cNvSpPr>
          <p:nvPr/>
        </p:nvSpPr>
        <p:spPr bwMode="auto">
          <a:xfrm>
            <a:off x="5332413" y="819150"/>
            <a:ext cx="163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i="0"/>
              <a:t>Mecanismo hormonal</a:t>
            </a:r>
          </a:p>
          <a:p>
            <a:pPr algn="ctr"/>
            <a:r>
              <a:rPr lang="es-ES_tradnl" sz="1200" i="0"/>
              <a:t> (renina – angiotensina)</a:t>
            </a:r>
            <a:endParaRPr lang="es-ES" sz="1200" i="0"/>
          </a:p>
        </p:txBody>
      </p:sp>
      <p:sp>
        <p:nvSpPr>
          <p:cNvPr id="300063" name="Text Box 31"/>
          <p:cNvSpPr txBox="1">
            <a:spLocks noChangeArrowheads="1"/>
          </p:cNvSpPr>
          <p:nvPr/>
        </p:nvSpPr>
        <p:spPr bwMode="auto">
          <a:xfrm>
            <a:off x="7920038" y="828675"/>
            <a:ext cx="650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i="0"/>
              <a:t>Control</a:t>
            </a:r>
          </a:p>
          <a:p>
            <a:pPr algn="ctr"/>
            <a:r>
              <a:rPr lang="es-ES_tradnl" sz="1200" i="0"/>
              <a:t> neural</a:t>
            </a:r>
            <a:endParaRPr lang="es-ES" sz="1200" i="0"/>
          </a:p>
        </p:txBody>
      </p:sp>
      <p:sp>
        <p:nvSpPr>
          <p:cNvPr id="300064" name="Text Box 32"/>
          <p:cNvSpPr txBox="1">
            <a:spLocks noChangeArrowheads="1"/>
          </p:cNvSpPr>
          <p:nvPr/>
        </p:nvSpPr>
        <p:spPr bwMode="auto">
          <a:xfrm>
            <a:off x="468313" y="896938"/>
            <a:ext cx="14700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i="0"/>
              <a:t>Mecanismo miógeno</a:t>
            </a:r>
            <a:endParaRPr lang="es-ES" sz="1200" i="0"/>
          </a:p>
        </p:txBody>
      </p:sp>
      <p:sp>
        <p:nvSpPr>
          <p:cNvPr id="300065" name="Text Box 33"/>
          <p:cNvSpPr txBox="1">
            <a:spLocks noChangeArrowheads="1"/>
          </p:cNvSpPr>
          <p:nvPr/>
        </p:nvSpPr>
        <p:spPr bwMode="auto">
          <a:xfrm>
            <a:off x="350838" y="3090863"/>
            <a:ext cx="150177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i="0"/>
              <a:t>Vasodilatación de las</a:t>
            </a:r>
          </a:p>
          <a:p>
            <a:pPr algn="ctr"/>
            <a:r>
              <a:rPr lang="es-ES_tradnl" sz="1200" i="0"/>
              <a:t>arteriolas aferentes</a:t>
            </a:r>
            <a:endParaRPr lang="es-ES" sz="1200" i="0"/>
          </a:p>
        </p:txBody>
      </p:sp>
      <p:sp>
        <p:nvSpPr>
          <p:cNvPr id="300066" name="Text Box 34"/>
          <p:cNvSpPr txBox="1">
            <a:spLocks noChangeArrowheads="1"/>
          </p:cNvSpPr>
          <p:nvPr/>
        </p:nvSpPr>
        <p:spPr bwMode="auto">
          <a:xfrm>
            <a:off x="4670425" y="3927475"/>
            <a:ext cx="939800" cy="2841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i="0"/>
              <a:t>Aldosterona</a:t>
            </a:r>
            <a:endParaRPr lang="es-ES" sz="1200" i="0"/>
          </a:p>
        </p:txBody>
      </p:sp>
      <p:sp>
        <p:nvSpPr>
          <p:cNvPr id="300067" name="Text Box 35"/>
          <p:cNvSpPr txBox="1">
            <a:spLocks noChangeArrowheads="1"/>
          </p:cNvSpPr>
          <p:nvPr/>
        </p:nvSpPr>
        <p:spPr bwMode="auto">
          <a:xfrm>
            <a:off x="4676775" y="4497388"/>
            <a:ext cx="1165225" cy="2841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i="0"/>
              <a:t>Túbulos renales</a:t>
            </a:r>
            <a:endParaRPr lang="es-ES" sz="1200" i="0"/>
          </a:p>
        </p:txBody>
      </p:sp>
      <p:sp>
        <p:nvSpPr>
          <p:cNvPr id="300068" name="Text Box 36"/>
          <p:cNvSpPr txBox="1">
            <a:spLocks noChangeArrowheads="1"/>
          </p:cNvSpPr>
          <p:nvPr/>
        </p:nvSpPr>
        <p:spPr bwMode="auto">
          <a:xfrm>
            <a:off x="4645025" y="5072063"/>
            <a:ext cx="1974850" cy="2841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i="0"/>
              <a:t> </a:t>
            </a:r>
            <a:r>
              <a:rPr lang="es-ES_tradnl" sz="1200" i="0">
                <a:cs typeface="Times New Roman" pitchFamily="18" charset="0"/>
              </a:rPr>
              <a:t>↑ </a:t>
            </a:r>
            <a:r>
              <a:rPr lang="es-ES_tradnl" sz="1200" i="0"/>
              <a:t>Reabsorción de Na</a:t>
            </a:r>
            <a:r>
              <a:rPr lang="es-ES_tradnl" sz="1200" i="0" baseline="30000"/>
              <a:t>+ </a:t>
            </a:r>
            <a:r>
              <a:rPr lang="es-ES_tradnl" sz="1200" i="0"/>
              <a:t>y H</a:t>
            </a:r>
            <a:r>
              <a:rPr lang="es-ES_tradnl" sz="1200" i="0" baseline="-25000"/>
              <a:t>2</a:t>
            </a:r>
            <a:r>
              <a:rPr lang="es-ES_tradnl" sz="1200" i="0"/>
              <a:t>O</a:t>
            </a:r>
            <a:endParaRPr lang="es-ES" sz="1200" i="0"/>
          </a:p>
        </p:txBody>
      </p:sp>
      <p:sp>
        <p:nvSpPr>
          <p:cNvPr id="300069" name="Text Box 37"/>
          <p:cNvSpPr txBox="1">
            <a:spLocks noChangeArrowheads="1"/>
          </p:cNvSpPr>
          <p:nvPr/>
        </p:nvSpPr>
        <p:spPr bwMode="auto">
          <a:xfrm>
            <a:off x="4637088" y="5565775"/>
            <a:ext cx="15716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i="0"/>
              <a:t> </a:t>
            </a:r>
            <a:r>
              <a:rPr lang="es-ES_tradnl" sz="1200" i="0">
                <a:cs typeface="Times New Roman" pitchFamily="18" charset="0"/>
              </a:rPr>
              <a:t>↑</a:t>
            </a:r>
            <a:r>
              <a:rPr lang="es-ES_tradnl" sz="1200" i="0"/>
              <a:t> Volumen sanguíneo</a:t>
            </a:r>
          </a:p>
          <a:p>
            <a:pPr algn="ctr"/>
            <a:r>
              <a:rPr lang="es-ES_tradnl" sz="1200" i="0"/>
              <a:t>  y la PAS</a:t>
            </a:r>
            <a:endParaRPr lang="es-ES" sz="1200" i="0"/>
          </a:p>
        </p:txBody>
      </p:sp>
      <p:sp>
        <p:nvSpPr>
          <p:cNvPr id="300070" name="Text Box 38"/>
          <p:cNvSpPr txBox="1">
            <a:spLocks noChangeArrowheads="1"/>
          </p:cNvSpPr>
          <p:nvPr/>
        </p:nvSpPr>
        <p:spPr bwMode="auto">
          <a:xfrm>
            <a:off x="4697413" y="2868613"/>
            <a:ext cx="1312862" cy="2841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i="0"/>
              <a:t>Angiotensinógeno</a:t>
            </a:r>
            <a:endParaRPr lang="es-ES" sz="1200" i="0"/>
          </a:p>
        </p:txBody>
      </p:sp>
      <p:sp>
        <p:nvSpPr>
          <p:cNvPr id="300071" name="Text Box 39"/>
          <p:cNvSpPr txBox="1">
            <a:spLocks noChangeArrowheads="1"/>
          </p:cNvSpPr>
          <p:nvPr/>
        </p:nvSpPr>
        <p:spPr bwMode="auto">
          <a:xfrm>
            <a:off x="6375400" y="2863850"/>
            <a:ext cx="1147763" cy="2841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i="0"/>
              <a:t>Angiotensina II</a:t>
            </a:r>
            <a:endParaRPr lang="es-ES" sz="1200" i="0"/>
          </a:p>
        </p:txBody>
      </p:sp>
      <p:sp>
        <p:nvSpPr>
          <p:cNvPr id="300072" name="Text Box 40"/>
          <p:cNvSpPr txBox="1">
            <a:spLocks noChangeArrowheads="1"/>
          </p:cNvSpPr>
          <p:nvPr/>
        </p:nvSpPr>
        <p:spPr bwMode="auto">
          <a:xfrm>
            <a:off x="6130925" y="3932238"/>
            <a:ext cx="1381125" cy="406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000" i="0"/>
              <a:t>Vasoconstricción;</a:t>
            </a:r>
          </a:p>
          <a:p>
            <a:pPr algn="ctr"/>
            <a:r>
              <a:rPr lang="es-ES_tradnl" sz="1000" i="0"/>
              <a:t> </a:t>
            </a:r>
            <a:r>
              <a:rPr lang="es-ES_tradnl" sz="1000" i="0">
                <a:cs typeface="Times New Roman" pitchFamily="18" charset="0"/>
              </a:rPr>
              <a:t>↑ resistencia periférica</a:t>
            </a:r>
          </a:p>
        </p:txBody>
      </p:sp>
      <p:sp>
        <p:nvSpPr>
          <p:cNvPr id="300073" name="Text Box 41"/>
          <p:cNvSpPr txBox="1">
            <a:spLocks noChangeArrowheads="1"/>
          </p:cNvSpPr>
          <p:nvPr/>
        </p:nvSpPr>
        <p:spPr bwMode="auto">
          <a:xfrm>
            <a:off x="6297613" y="4506913"/>
            <a:ext cx="1095375" cy="406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000" i="0"/>
              <a:t> </a:t>
            </a:r>
            <a:r>
              <a:rPr lang="es-ES_tradnl" sz="1000" i="0">
                <a:cs typeface="Times New Roman" pitchFamily="18" charset="0"/>
              </a:rPr>
              <a:t>↑</a:t>
            </a:r>
            <a:r>
              <a:rPr lang="es-ES_tradnl" sz="1000" i="0"/>
              <a:t> Presión arterial</a:t>
            </a:r>
          </a:p>
          <a:p>
            <a:pPr algn="ctr"/>
            <a:r>
              <a:rPr lang="es-ES_tradnl" sz="1000" i="0"/>
              <a:t> sistémica</a:t>
            </a:r>
            <a:endParaRPr lang="es-ES" sz="1000" i="0"/>
          </a:p>
        </p:txBody>
      </p:sp>
      <p:sp>
        <p:nvSpPr>
          <p:cNvPr id="300074" name="Text Box 42"/>
          <p:cNvSpPr txBox="1">
            <a:spLocks noChangeArrowheads="1"/>
          </p:cNvSpPr>
          <p:nvPr/>
        </p:nvSpPr>
        <p:spPr bwMode="auto">
          <a:xfrm>
            <a:off x="5881688" y="2389188"/>
            <a:ext cx="627062" cy="2841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i="0"/>
              <a:t>Renina</a:t>
            </a:r>
            <a:endParaRPr lang="es-ES" sz="1200" i="0"/>
          </a:p>
        </p:txBody>
      </p:sp>
      <p:sp>
        <p:nvSpPr>
          <p:cNvPr id="300075" name="Text Box 43"/>
          <p:cNvSpPr txBox="1">
            <a:spLocks noChangeArrowheads="1"/>
          </p:cNvSpPr>
          <p:nvPr/>
        </p:nvSpPr>
        <p:spPr bwMode="auto">
          <a:xfrm>
            <a:off x="7658100" y="1635125"/>
            <a:ext cx="1400175" cy="831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_tradnl" sz="1200" i="0"/>
              <a:t>Barorreceptores en vasos sanguíneos de la circulación sistémica</a:t>
            </a:r>
            <a:endParaRPr lang="es-ES" sz="1200" i="0"/>
          </a:p>
        </p:txBody>
      </p:sp>
      <p:sp>
        <p:nvSpPr>
          <p:cNvPr id="300076" name="Text Box 44"/>
          <p:cNvSpPr txBox="1">
            <a:spLocks noChangeArrowheads="1"/>
          </p:cNvSpPr>
          <p:nvPr/>
        </p:nvSpPr>
        <p:spPr bwMode="auto">
          <a:xfrm>
            <a:off x="7810500" y="2803525"/>
            <a:ext cx="1112838" cy="6492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_tradnl" sz="1200" i="0"/>
              <a:t>Sistema nervioso</a:t>
            </a:r>
          </a:p>
          <a:p>
            <a:pPr algn="ctr"/>
            <a:r>
              <a:rPr lang="es-ES_tradnl" sz="1200" i="0"/>
              <a:t>simpático</a:t>
            </a:r>
            <a:endParaRPr lang="es-ES" sz="1200" i="0"/>
          </a:p>
        </p:txBody>
      </p:sp>
      <p:sp>
        <p:nvSpPr>
          <p:cNvPr id="300077" name="Text Box 45"/>
          <p:cNvSpPr txBox="1">
            <a:spLocks noChangeArrowheads="1"/>
          </p:cNvSpPr>
          <p:nvPr/>
        </p:nvSpPr>
        <p:spPr bwMode="auto">
          <a:xfrm>
            <a:off x="2222500" y="1649413"/>
            <a:ext cx="2265363" cy="2841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i="0"/>
              <a:t> </a:t>
            </a:r>
            <a:r>
              <a:rPr lang="es-ES_tradnl" sz="1200" i="0">
                <a:cs typeface="Times New Roman" pitchFamily="18" charset="0"/>
              </a:rPr>
              <a:t>↓</a:t>
            </a:r>
            <a:r>
              <a:rPr lang="es-ES_tradnl" sz="1200" i="0"/>
              <a:t> Presión hidrostática glomerular</a:t>
            </a:r>
            <a:endParaRPr lang="es-ES" sz="1200" i="0"/>
          </a:p>
        </p:txBody>
      </p:sp>
      <p:sp>
        <p:nvSpPr>
          <p:cNvPr id="300078" name="Text Box 46"/>
          <p:cNvSpPr txBox="1">
            <a:spLocks noChangeArrowheads="1"/>
          </p:cNvSpPr>
          <p:nvPr/>
        </p:nvSpPr>
        <p:spPr bwMode="auto">
          <a:xfrm>
            <a:off x="2495550" y="2130425"/>
            <a:ext cx="1651000" cy="2841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i="0"/>
              <a:t> </a:t>
            </a:r>
            <a:r>
              <a:rPr lang="es-ES_tradnl" sz="1200" i="0">
                <a:cs typeface="Times New Roman" pitchFamily="18" charset="0"/>
              </a:rPr>
              <a:t>↓</a:t>
            </a:r>
            <a:r>
              <a:rPr lang="es-ES_tradnl" sz="1200" i="0"/>
              <a:t> Filtración glomerular</a:t>
            </a:r>
            <a:endParaRPr lang="es-ES" sz="1200" i="0"/>
          </a:p>
        </p:txBody>
      </p:sp>
      <p:sp>
        <p:nvSpPr>
          <p:cNvPr id="300079" name="Text Box 47"/>
          <p:cNvSpPr txBox="1">
            <a:spLocks noChangeArrowheads="1"/>
          </p:cNvSpPr>
          <p:nvPr/>
        </p:nvSpPr>
        <p:spPr bwMode="auto">
          <a:xfrm>
            <a:off x="2476500" y="2608263"/>
            <a:ext cx="1743075" cy="2841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i="0"/>
              <a:t> </a:t>
            </a:r>
            <a:r>
              <a:rPr lang="es-ES_tradnl" sz="1200" i="0">
                <a:cs typeface="Times New Roman" pitchFamily="18" charset="0"/>
              </a:rPr>
              <a:t>↓</a:t>
            </a:r>
            <a:r>
              <a:rPr lang="es-ES_tradnl" sz="1200" i="0"/>
              <a:t> Reabsorción de Na</a:t>
            </a:r>
            <a:r>
              <a:rPr lang="es-ES_tradnl" sz="1200" i="0" baseline="30000"/>
              <a:t>+</a:t>
            </a:r>
            <a:r>
              <a:rPr lang="es-ES_tradnl" sz="1200" i="0"/>
              <a:t>Cl</a:t>
            </a:r>
            <a:r>
              <a:rPr lang="es-ES_tradnl" sz="1200" i="0" baseline="30000"/>
              <a:t>-</a:t>
            </a:r>
            <a:endParaRPr lang="es-ES" sz="1200" i="0" baseline="30000"/>
          </a:p>
        </p:txBody>
      </p:sp>
      <p:sp>
        <p:nvSpPr>
          <p:cNvPr id="300080" name="Text Box 48"/>
          <p:cNvSpPr txBox="1">
            <a:spLocks noChangeArrowheads="1"/>
          </p:cNvSpPr>
          <p:nvPr/>
        </p:nvSpPr>
        <p:spPr bwMode="auto">
          <a:xfrm>
            <a:off x="2557463" y="3084513"/>
            <a:ext cx="1485900" cy="2841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i="0"/>
              <a:t> </a:t>
            </a:r>
            <a:r>
              <a:rPr lang="es-ES_tradnl" sz="1200" i="0">
                <a:cs typeface="Times New Roman" pitchFamily="18" charset="0"/>
              </a:rPr>
              <a:t>↓</a:t>
            </a:r>
            <a:r>
              <a:rPr lang="es-ES_tradnl" sz="1200" i="0"/>
              <a:t> Na</a:t>
            </a:r>
            <a:r>
              <a:rPr lang="es-ES_tradnl" sz="1200" i="0" baseline="30000"/>
              <a:t>+</a:t>
            </a:r>
            <a:r>
              <a:rPr lang="es-ES_tradnl" sz="1200" i="0"/>
              <a:t>Cl</a:t>
            </a:r>
            <a:r>
              <a:rPr lang="es-ES_tradnl" sz="1200" i="0" baseline="30000"/>
              <a:t>- </a:t>
            </a:r>
            <a:r>
              <a:rPr lang="es-ES_tradnl" sz="1200" i="0"/>
              <a:t> que llega a</a:t>
            </a:r>
            <a:endParaRPr lang="es-ES" sz="1200" i="0"/>
          </a:p>
        </p:txBody>
      </p:sp>
      <p:sp>
        <p:nvSpPr>
          <p:cNvPr id="300081" name="Freeform 49"/>
          <p:cNvSpPr>
            <a:spLocks/>
          </p:cNvSpPr>
          <p:nvPr/>
        </p:nvSpPr>
        <p:spPr bwMode="auto">
          <a:xfrm>
            <a:off x="6167438" y="730250"/>
            <a:ext cx="854075" cy="187325"/>
          </a:xfrm>
          <a:custGeom>
            <a:avLst/>
            <a:gdLst/>
            <a:ahLst/>
            <a:cxnLst>
              <a:cxn ang="0">
                <a:pos x="538" y="0"/>
              </a:cxn>
              <a:cxn ang="0">
                <a:pos x="538" y="50"/>
              </a:cxn>
              <a:cxn ang="0">
                <a:pos x="0" y="50"/>
              </a:cxn>
              <a:cxn ang="0">
                <a:pos x="0" y="118"/>
              </a:cxn>
            </a:cxnLst>
            <a:rect l="0" t="0" r="r" b="b"/>
            <a:pathLst>
              <a:path w="538" h="118">
                <a:moveTo>
                  <a:pt x="538" y="0"/>
                </a:moveTo>
                <a:lnTo>
                  <a:pt x="538" y="50"/>
                </a:lnTo>
                <a:lnTo>
                  <a:pt x="0" y="50"/>
                </a:lnTo>
                <a:lnTo>
                  <a:pt x="0" y="118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082" name="Freeform 50"/>
          <p:cNvSpPr>
            <a:spLocks/>
          </p:cNvSpPr>
          <p:nvPr/>
        </p:nvSpPr>
        <p:spPr bwMode="auto">
          <a:xfrm flipH="1">
            <a:off x="7424738" y="730250"/>
            <a:ext cx="803275" cy="187325"/>
          </a:xfrm>
          <a:custGeom>
            <a:avLst/>
            <a:gdLst/>
            <a:ahLst/>
            <a:cxnLst>
              <a:cxn ang="0">
                <a:pos x="538" y="0"/>
              </a:cxn>
              <a:cxn ang="0">
                <a:pos x="538" y="50"/>
              </a:cxn>
              <a:cxn ang="0">
                <a:pos x="0" y="50"/>
              </a:cxn>
              <a:cxn ang="0">
                <a:pos x="0" y="118"/>
              </a:cxn>
            </a:cxnLst>
            <a:rect l="0" t="0" r="r" b="b"/>
            <a:pathLst>
              <a:path w="538" h="118">
                <a:moveTo>
                  <a:pt x="538" y="0"/>
                </a:moveTo>
                <a:lnTo>
                  <a:pt x="538" y="50"/>
                </a:lnTo>
                <a:lnTo>
                  <a:pt x="0" y="50"/>
                </a:lnTo>
                <a:lnTo>
                  <a:pt x="0" y="118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083" name="Freeform 51"/>
          <p:cNvSpPr>
            <a:spLocks/>
          </p:cNvSpPr>
          <p:nvPr/>
        </p:nvSpPr>
        <p:spPr bwMode="auto">
          <a:xfrm>
            <a:off x="3138488" y="1301750"/>
            <a:ext cx="1587" cy="3397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214"/>
              </a:cxn>
            </a:cxnLst>
            <a:rect l="0" t="0" r="r" b="b"/>
            <a:pathLst>
              <a:path w="1" h="214">
                <a:moveTo>
                  <a:pt x="0" y="0"/>
                </a:moveTo>
                <a:lnTo>
                  <a:pt x="1" y="214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084" name="Freeform 52"/>
          <p:cNvSpPr>
            <a:spLocks/>
          </p:cNvSpPr>
          <p:nvPr/>
        </p:nvSpPr>
        <p:spPr bwMode="auto">
          <a:xfrm>
            <a:off x="3138488" y="1939925"/>
            <a:ext cx="3175" cy="1809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114"/>
              </a:cxn>
            </a:cxnLst>
            <a:rect l="0" t="0" r="r" b="b"/>
            <a:pathLst>
              <a:path w="2" h="114">
                <a:moveTo>
                  <a:pt x="0" y="0"/>
                </a:moveTo>
                <a:lnTo>
                  <a:pt x="2" y="114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085" name="Freeform 53"/>
          <p:cNvSpPr>
            <a:spLocks/>
          </p:cNvSpPr>
          <p:nvPr/>
        </p:nvSpPr>
        <p:spPr bwMode="auto">
          <a:xfrm>
            <a:off x="3138488" y="2900363"/>
            <a:ext cx="3175" cy="1809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114"/>
              </a:cxn>
            </a:cxnLst>
            <a:rect l="0" t="0" r="r" b="b"/>
            <a:pathLst>
              <a:path w="2" h="114">
                <a:moveTo>
                  <a:pt x="0" y="0"/>
                </a:moveTo>
                <a:lnTo>
                  <a:pt x="2" y="114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086" name="Freeform 54"/>
          <p:cNvSpPr>
            <a:spLocks/>
          </p:cNvSpPr>
          <p:nvPr/>
        </p:nvSpPr>
        <p:spPr bwMode="auto">
          <a:xfrm>
            <a:off x="3141663" y="3378200"/>
            <a:ext cx="1587" cy="3397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214"/>
              </a:cxn>
            </a:cxnLst>
            <a:rect l="0" t="0" r="r" b="b"/>
            <a:pathLst>
              <a:path w="1" h="214">
                <a:moveTo>
                  <a:pt x="0" y="0"/>
                </a:moveTo>
                <a:lnTo>
                  <a:pt x="1" y="214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087" name="Freeform 55"/>
          <p:cNvSpPr>
            <a:spLocks/>
          </p:cNvSpPr>
          <p:nvPr/>
        </p:nvSpPr>
        <p:spPr bwMode="auto">
          <a:xfrm>
            <a:off x="3144838" y="4930775"/>
            <a:ext cx="1587" cy="3397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214"/>
              </a:cxn>
            </a:cxnLst>
            <a:rect l="0" t="0" r="r" b="b"/>
            <a:pathLst>
              <a:path w="1" h="214">
                <a:moveTo>
                  <a:pt x="0" y="0"/>
                </a:moveTo>
                <a:lnTo>
                  <a:pt x="1" y="214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088" name="Freeform 56"/>
          <p:cNvSpPr>
            <a:spLocks/>
          </p:cNvSpPr>
          <p:nvPr/>
        </p:nvSpPr>
        <p:spPr bwMode="auto">
          <a:xfrm>
            <a:off x="3143250" y="4314825"/>
            <a:ext cx="4763" cy="250825"/>
          </a:xfrm>
          <a:custGeom>
            <a:avLst/>
            <a:gdLst/>
            <a:ahLst/>
            <a:cxnLst>
              <a:cxn ang="0">
                <a:pos x="3" y="158"/>
              </a:cxn>
              <a:cxn ang="0">
                <a:pos x="0" y="0"/>
              </a:cxn>
            </a:cxnLst>
            <a:rect l="0" t="0" r="r" b="b"/>
            <a:pathLst>
              <a:path w="3" h="158">
                <a:moveTo>
                  <a:pt x="3" y="158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089" name="Freeform 57"/>
          <p:cNvSpPr>
            <a:spLocks/>
          </p:cNvSpPr>
          <p:nvPr/>
        </p:nvSpPr>
        <p:spPr bwMode="auto">
          <a:xfrm>
            <a:off x="3140075" y="2422525"/>
            <a:ext cx="3175" cy="1809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114"/>
              </a:cxn>
            </a:cxnLst>
            <a:rect l="0" t="0" r="r" b="b"/>
            <a:pathLst>
              <a:path w="2" h="114">
                <a:moveTo>
                  <a:pt x="0" y="0"/>
                </a:moveTo>
                <a:lnTo>
                  <a:pt x="2" y="114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090" name="Line 58"/>
          <p:cNvSpPr>
            <a:spLocks noChangeShapeType="1"/>
          </p:cNvSpPr>
          <p:nvPr/>
        </p:nvSpPr>
        <p:spPr bwMode="auto">
          <a:xfrm>
            <a:off x="6015038" y="3005138"/>
            <a:ext cx="3571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091" name="Freeform 59"/>
          <p:cNvSpPr>
            <a:spLocks/>
          </p:cNvSpPr>
          <p:nvPr/>
        </p:nvSpPr>
        <p:spPr bwMode="auto">
          <a:xfrm>
            <a:off x="6196013" y="2676525"/>
            <a:ext cx="1587" cy="3238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4"/>
              </a:cxn>
            </a:cxnLst>
            <a:rect l="0" t="0" r="r" b="b"/>
            <a:pathLst>
              <a:path w="1" h="204">
                <a:moveTo>
                  <a:pt x="0" y="0"/>
                </a:moveTo>
                <a:lnTo>
                  <a:pt x="0" y="204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092" name="Freeform 60"/>
          <p:cNvSpPr>
            <a:spLocks/>
          </p:cNvSpPr>
          <p:nvPr/>
        </p:nvSpPr>
        <p:spPr bwMode="auto">
          <a:xfrm>
            <a:off x="5207000" y="3152775"/>
            <a:ext cx="1746250" cy="271463"/>
          </a:xfrm>
          <a:custGeom>
            <a:avLst/>
            <a:gdLst/>
            <a:ahLst/>
            <a:cxnLst>
              <a:cxn ang="0">
                <a:pos x="1097" y="0"/>
              </a:cxn>
              <a:cxn ang="0">
                <a:pos x="1100" y="75"/>
              </a:cxn>
              <a:cxn ang="0">
                <a:pos x="0" y="74"/>
              </a:cxn>
              <a:cxn ang="0">
                <a:pos x="0" y="171"/>
              </a:cxn>
            </a:cxnLst>
            <a:rect l="0" t="0" r="r" b="b"/>
            <a:pathLst>
              <a:path w="1100" h="171">
                <a:moveTo>
                  <a:pt x="1097" y="0"/>
                </a:moveTo>
                <a:lnTo>
                  <a:pt x="1100" y="75"/>
                </a:lnTo>
                <a:lnTo>
                  <a:pt x="0" y="74"/>
                </a:lnTo>
                <a:lnTo>
                  <a:pt x="0" y="171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093" name="Freeform 61"/>
          <p:cNvSpPr>
            <a:spLocks/>
          </p:cNvSpPr>
          <p:nvPr/>
        </p:nvSpPr>
        <p:spPr bwMode="auto">
          <a:xfrm>
            <a:off x="6789738" y="3275013"/>
            <a:ext cx="1587" cy="1698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107"/>
              </a:cxn>
            </a:cxnLst>
            <a:rect l="0" t="0" r="r" b="b"/>
            <a:pathLst>
              <a:path w="1" h="107">
                <a:moveTo>
                  <a:pt x="0" y="0"/>
                </a:moveTo>
                <a:lnTo>
                  <a:pt x="1" y="107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094" name="Freeform 62"/>
          <p:cNvSpPr>
            <a:spLocks/>
          </p:cNvSpPr>
          <p:nvPr/>
        </p:nvSpPr>
        <p:spPr bwMode="auto">
          <a:xfrm>
            <a:off x="6191250" y="2246313"/>
            <a:ext cx="1588" cy="144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91"/>
              </a:cxn>
            </a:cxnLst>
            <a:rect l="0" t="0" r="r" b="b"/>
            <a:pathLst>
              <a:path w="1" h="91">
                <a:moveTo>
                  <a:pt x="0" y="0"/>
                </a:moveTo>
                <a:lnTo>
                  <a:pt x="0" y="91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095" name="Freeform 63"/>
          <p:cNvSpPr>
            <a:spLocks/>
          </p:cNvSpPr>
          <p:nvPr/>
        </p:nvSpPr>
        <p:spPr bwMode="auto">
          <a:xfrm>
            <a:off x="6181725" y="1271588"/>
            <a:ext cx="1588" cy="3397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214"/>
              </a:cxn>
            </a:cxnLst>
            <a:rect l="0" t="0" r="r" b="b"/>
            <a:pathLst>
              <a:path w="1" h="214">
                <a:moveTo>
                  <a:pt x="0" y="0"/>
                </a:moveTo>
                <a:lnTo>
                  <a:pt x="1" y="214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096" name="Freeform 64"/>
          <p:cNvSpPr>
            <a:spLocks/>
          </p:cNvSpPr>
          <p:nvPr/>
        </p:nvSpPr>
        <p:spPr bwMode="auto">
          <a:xfrm>
            <a:off x="8316913" y="1281113"/>
            <a:ext cx="1587" cy="3397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214"/>
              </a:cxn>
            </a:cxnLst>
            <a:rect l="0" t="0" r="r" b="b"/>
            <a:pathLst>
              <a:path w="1" h="214">
                <a:moveTo>
                  <a:pt x="0" y="0"/>
                </a:moveTo>
                <a:lnTo>
                  <a:pt x="1" y="214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097" name="Freeform 65"/>
          <p:cNvSpPr>
            <a:spLocks/>
          </p:cNvSpPr>
          <p:nvPr/>
        </p:nvSpPr>
        <p:spPr bwMode="auto">
          <a:xfrm>
            <a:off x="8332788" y="2454275"/>
            <a:ext cx="1587" cy="3397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214"/>
              </a:cxn>
            </a:cxnLst>
            <a:rect l="0" t="0" r="r" b="b"/>
            <a:pathLst>
              <a:path w="1" h="214">
                <a:moveTo>
                  <a:pt x="0" y="0"/>
                </a:moveTo>
                <a:lnTo>
                  <a:pt x="1" y="214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098" name="Freeform 66"/>
          <p:cNvSpPr>
            <a:spLocks/>
          </p:cNvSpPr>
          <p:nvPr/>
        </p:nvSpPr>
        <p:spPr bwMode="auto">
          <a:xfrm>
            <a:off x="1123950" y="1120775"/>
            <a:ext cx="6350" cy="7270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" y="458"/>
              </a:cxn>
            </a:cxnLst>
            <a:rect l="0" t="0" r="r" b="b"/>
            <a:pathLst>
              <a:path w="4" h="458">
                <a:moveTo>
                  <a:pt x="0" y="0"/>
                </a:moveTo>
                <a:lnTo>
                  <a:pt x="4" y="458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099" name="Freeform 67"/>
          <p:cNvSpPr>
            <a:spLocks/>
          </p:cNvSpPr>
          <p:nvPr/>
        </p:nvSpPr>
        <p:spPr bwMode="auto">
          <a:xfrm>
            <a:off x="1131888" y="2362200"/>
            <a:ext cx="6350" cy="7270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" y="458"/>
              </a:cxn>
            </a:cxnLst>
            <a:rect l="0" t="0" r="r" b="b"/>
            <a:pathLst>
              <a:path w="4" h="458">
                <a:moveTo>
                  <a:pt x="0" y="0"/>
                </a:moveTo>
                <a:lnTo>
                  <a:pt x="4" y="458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100" name="Freeform 68"/>
          <p:cNvSpPr>
            <a:spLocks/>
          </p:cNvSpPr>
          <p:nvPr/>
        </p:nvSpPr>
        <p:spPr bwMode="auto">
          <a:xfrm flipH="1">
            <a:off x="2352675" y="788988"/>
            <a:ext cx="803275" cy="187325"/>
          </a:xfrm>
          <a:custGeom>
            <a:avLst/>
            <a:gdLst/>
            <a:ahLst/>
            <a:cxnLst>
              <a:cxn ang="0">
                <a:pos x="538" y="0"/>
              </a:cxn>
              <a:cxn ang="0">
                <a:pos x="538" y="50"/>
              </a:cxn>
              <a:cxn ang="0">
                <a:pos x="0" y="50"/>
              </a:cxn>
              <a:cxn ang="0">
                <a:pos x="0" y="118"/>
              </a:cxn>
            </a:cxnLst>
            <a:rect l="0" t="0" r="r" b="b"/>
            <a:pathLst>
              <a:path w="538" h="118">
                <a:moveTo>
                  <a:pt x="538" y="0"/>
                </a:moveTo>
                <a:lnTo>
                  <a:pt x="538" y="50"/>
                </a:lnTo>
                <a:lnTo>
                  <a:pt x="0" y="50"/>
                </a:lnTo>
                <a:lnTo>
                  <a:pt x="0" y="118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101" name="Freeform 69"/>
          <p:cNvSpPr>
            <a:spLocks/>
          </p:cNvSpPr>
          <p:nvPr/>
        </p:nvSpPr>
        <p:spPr bwMode="auto">
          <a:xfrm>
            <a:off x="1131888" y="762000"/>
            <a:ext cx="854075" cy="227013"/>
          </a:xfrm>
          <a:custGeom>
            <a:avLst/>
            <a:gdLst/>
            <a:ahLst/>
            <a:cxnLst>
              <a:cxn ang="0">
                <a:pos x="538" y="0"/>
              </a:cxn>
              <a:cxn ang="0">
                <a:pos x="538" y="50"/>
              </a:cxn>
              <a:cxn ang="0">
                <a:pos x="0" y="50"/>
              </a:cxn>
              <a:cxn ang="0">
                <a:pos x="0" y="118"/>
              </a:cxn>
            </a:cxnLst>
            <a:rect l="0" t="0" r="r" b="b"/>
            <a:pathLst>
              <a:path w="538" h="118">
                <a:moveTo>
                  <a:pt x="538" y="0"/>
                </a:moveTo>
                <a:lnTo>
                  <a:pt x="538" y="50"/>
                </a:lnTo>
                <a:lnTo>
                  <a:pt x="0" y="50"/>
                </a:lnTo>
                <a:lnTo>
                  <a:pt x="0" y="118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grpSp>
        <p:nvGrpSpPr>
          <p:cNvPr id="300102" name="Group 70"/>
          <p:cNvGrpSpPr>
            <a:grpSpLocks/>
          </p:cNvGrpSpPr>
          <p:nvPr/>
        </p:nvGrpSpPr>
        <p:grpSpPr bwMode="auto">
          <a:xfrm>
            <a:off x="2563813" y="141288"/>
            <a:ext cx="4133850" cy="317500"/>
            <a:chOff x="1615" y="89"/>
            <a:chExt cx="2604" cy="200"/>
          </a:xfrm>
        </p:grpSpPr>
        <p:pic>
          <p:nvPicPr>
            <p:cNvPr id="300103" name="Picture 71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615" y="103"/>
              <a:ext cx="2604" cy="186"/>
            </a:xfrm>
            <a:prstGeom prst="rect">
              <a:avLst/>
            </a:prstGeom>
            <a:noFill/>
          </p:spPr>
        </p:pic>
        <p:sp>
          <p:nvSpPr>
            <p:cNvPr id="300104" name="Text Box 72"/>
            <p:cNvSpPr txBox="1">
              <a:spLocks noChangeArrowheads="1"/>
            </p:cNvSpPr>
            <p:nvPr/>
          </p:nvSpPr>
          <p:spPr bwMode="auto">
            <a:xfrm>
              <a:off x="1678" y="89"/>
              <a:ext cx="251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_tradnl" sz="1400" b="1" i="0">
                  <a:cs typeface="Times New Roman" pitchFamily="18" charset="0"/>
                </a:rPr>
                <a:t>     Presión arterial en los vasos sanguíneos renales</a:t>
              </a:r>
            </a:p>
          </p:txBody>
        </p:sp>
      </p:grpSp>
      <p:sp>
        <p:nvSpPr>
          <p:cNvPr id="300105" name="Freeform 73"/>
          <p:cNvSpPr>
            <a:spLocks/>
          </p:cNvSpPr>
          <p:nvPr/>
        </p:nvSpPr>
        <p:spPr bwMode="auto">
          <a:xfrm>
            <a:off x="2874963" y="247650"/>
            <a:ext cx="3175" cy="1333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84"/>
              </a:cxn>
            </a:cxnLst>
            <a:rect l="0" t="0" r="r" b="b"/>
            <a:pathLst>
              <a:path w="2" h="84">
                <a:moveTo>
                  <a:pt x="0" y="0"/>
                </a:moveTo>
                <a:lnTo>
                  <a:pt x="2" y="84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106" name="Freeform 74"/>
          <p:cNvSpPr>
            <a:spLocks/>
          </p:cNvSpPr>
          <p:nvPr/>
        </p:nvSpPr>
        <p:spPr bwMode="auto">
          <a:xfrm>
            <a:off x="2798763" y="412750"/>
            <a:ext cx="3175" cy="122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77"/>
              </a:cxn>
            </a:cxnLst>
            <a:rect l="0" t="0" r="r" b="b"/>
            <a:pathLst>
              <a:path w="2" h="77">
                <a:moveTo>
                  <a:pt x="0" y="0"/>
                </a:moveTo>
                <a:lnTo>
                  <a:pt x="2" y="77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107" name="Freeform 75"/>
          <p:cNvSpPr>
            <a:spLocks/>
          </p:cNvSpPr>
          <p:nvPr/>
        </p:nvSpPr>
        <p:spPr bwMode="auto">
          <a:xfrm>
            <a:off x="6557963" y="412750"/>
            <a:ext cx="1587" cy="101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4"/>
              </a:cxn>
            </a:cxnLst>
            <a:rect l="0" t="0" r="r" b="b"/>
            <a:pathLst>
              <a:path w="1" h="64">
                <a:moveTo>
                  <a:pt x="0" y="0"/>
                </a:moveTo>
                <a:lnTo>
                  <a:pt x="0" y="64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108" name="Freeform 76"/>
          <p:cNvSpPr>
            <a:spLocks/>
          </p:cNvSpPr>
          <p:nvPr/>
        </p:nvSpPr>
        <p:spPr bwMode="auto">
          <a:xfrm>
            <a:off x="5146675" y="3756025"/>
            <a:ext cx="1588" cy="1635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103"/>
              </a:cxn>
            </a:cxnLst>
            <a:rect l="0" t="0" r="r" b="b"/>
            <a:pathLst>
              <a:path w="1" h="103">
                <a:moveTo>
                  <a:pt x="0" y="0"/>
                </a:moveTo>
                <a:lnTo>
                  <a:pt x="1" y="103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109" name="Freeform 77"/>
          <p:cNvSpPr>
            <a:spLocks/>
          </p:cNvSpPr>
          <p:nvPr/>
        </p:nvSpPr>
        <p:spPr bwMode="auto">
          <a:xfrm>
            <a:off x="5153025" y="4222750"/>
            <a:ext cx="1588" cy="2682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69"/>
              </a:cxn>
            </a:cxnLst>
            <a:rect l="0" t="0" r="r" b="b"/>
            <a:pathLst>
              <a:path w="1" h="169">
                <a:moveTo>
                  <a:pt x="0" y="0"/>
                </a:moveTo>
                <a:lnTo>
                  <a:pt x="0" y="169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110" name="Freeform 78"/>
          <p:cNvSpPr>
            <a:spLocks/>
          </p:cNvSpPr>
          <p:nvPr/>
        </p:nvSpPr>
        <p:spPr bwMode="auto">
          <a:xfrm>
            <a:off x="5145088" y="4795838"/>
            <a:ext cx="1587" cy="2682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69"/>
              </a:cxn>
            </a:cxnLst>
            <a:rect l="0" t="0" r="r" b="b"/>
            <a:pathLst>
              <a:path w="1" h="169">
                <a:moveTo>
                  <a:pt x="0" y="0"/>
                </a:moveTo>
                <a:lnTo>
                  <a:pt x="0" y="169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111" name="Freeform 79"/>
          <p:cNvSpPr>
            <a:spLocks/>
          </p:cNvSpPr>
          <p:nvPr/>
        </p:nvSpPr>
        <p:spPr bwMode="auto">
          <a:xfrm>
            <a:off x="6786563" y="3762375"/>
            <a:ext cx="1587" cy="1635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103"/>
              </a:cxn>
            </a:cxnLst>
            <a:rect l="0" t="0" r="r" b="b"/>
            <a:pathLst>
              <a:path w="1" h="103">
                <a:moveTo>
                  <a:pt x="0" y="0"/>
                </a:moveTo>
                <a:lnTo>
                  <a:pt x="1" y="103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112" name="Freeform 80"/>
          <p:cNvSpPr>
            <a:spLocks/>
          </p:cNvSpPr>
          <p:nvPr/>
        </p:nvSpPr>
        <p:spPr bwMode="auto">
          <a:xfrm>
            <a:off x="6783388" y="4344988"/>
            <a:ext cx="1587" cy="1635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103"/>
              </a:cxn>
            </a:cxnLst>
            <a:rect l="0" t="0" r="r" b="b"/>
            <a:pathLst>
              <a:path w="1" h="103">
                <a:moveTo>
                  <a:pt x="0" y="0"/>
                </a:moveTo>
                <a:lnTo>
                  <a:pt x="1" y="103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113" name="Freeform 81"/>
          <p:cNvSpPr>
            <a:spLocks/>
          </p:cNvSpPr>
          <p:nvPr/>
        </p:nvSpPr>
        <p:spPr bwMode="auto">
          <a:xfrm>
            <a:off x="5146675" y="5368925"/>
            <a:ext cx="1588" cy="1936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2"/>
              </a:cxn>
            </a:cxnLst>
            <a:rect l="0" t="0" r="r" b="b"/>
            <a:pathLst>
              <a:path w="1" h="122">
                <a:moveTo>
                  <a:pt x="0" y="0"/>
                </a:moveTo>
                <a:lnTo>
                  <a:pt x="0" y="122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114" name="Freeform 82"/>
          <p:cNvSpPr>
            <a:spLocks/>
          </p:cNvSpPr>
          <p:nvPr/>
        </p:nvSpPr>
        <p:spPr bwMode="auto">
          <a:xfrm>
            <a:off x="7519988" y="3446463"/>
            <a:ext cx="866775" cy="174625"/>
          </a:xfrm>
          <a:custGeom>
            <a:avLst/>
            <a:gdLst/>
            <a:ahLst/>
            <a:cxnLst>
              <a:cxn ang="0">
                <a:pos x="546" y="0"/>
              </a:cxn>
              <a:cxn ang="0">
                <a:pos x="546" y="205"/>
              </a:cxn>
              <a:cxn ang="0">
                <a:pos x="0" y="205"/>
              </a:cxn>
            </a:cxnLst>
            <a:rect l="0" t="0" r="r" b="b"/>
            <a:pathLst>
              <a:path w="546" h="205">
                <a:moveTo>
                  <a:pt x="546" y="0"/>
                </a:moveTo>
                <a:lnTo>
                  <a:pt x="546" y="205"/>
                </a:lnTo>
                <a:lnTo>
                  <a:pt x="0" y="20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grpSp>
        <p:nvGrpSpPr>
          <p:cNvPr id="300115" name="Group 83"/>
          <p:cNvGrpSpPr>
            <a:grpSpLocks/>
          </p:cNvGrpSpPr>
          <p:nvPr/>
        </p:nvGrpSpPr>
        <p:grpSpPr bwMode="auto">
          <a:xfrm>
            <a:off x="1135063" y="3548063"/>
            <a:ext cx="4027487" cy="2608262"/>
            <a:chOff x="688" y="2235"/>
            <a:chExt cx="2537" cy="1695"/>
          </a:xfrm>
        </p:grpSpPr>
        <p:sp>
          <p:nvSpPr>
            <p:cNvPr id="300116" name="Freeform 84"/>
            <p:cNvSpPr>
              <a:spLocks/>
            </p:cNvSpPr>
            <p:nvPr/>
          </p:nvSpPr>
          <p:spPr bwMode="auto">
            <a:xfrm>
              <a:off x="688" y="2235"/>
              <a:ext cx="17" cy="16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1694"/>
                </a:cxn>
              </a:cxnLst>
              <a:rect l="0" t="0" r="r" b="b"/>
              <a:pathLst>
                <a:path w="17" h="1694">
                  <a:moveTo>
                    <a:pt x="0" y="0"/>
                  </a:moveTo>
                  <a:lnTo>
                    <a:pt x="17" y="1694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300117" name="Line 85"/>
            <p:cNvSpPr>
              <a:spLocks noChangeShapeType="1"/>
            </p:cNvSpPr>
            <p:nvPr/>
          </p:nvSpPr>
          <p:spPr bwMode="auto">
            <a:xfrm flipV="1">
              <a:off x="708" y="3927"/>
              <a:ext cx="2517" cy="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300118" name="Group 86"/>
          <p:cNvGrpSpPr>
            <a:grpSpLocks/>
          </p:cNvGrpSpPr>
          <p:nvPr/>
        </p:nvGrpSpPr>
        <p:grpSpPr bwMode="auto">
          <a:xfrm>
            <a:off x="5160963" y="4914900"/>
            <a:ext cx="1638300" cy="1236663"/>
            <a:chOff x="3224" y="3096"/>
            <a:chExt cx="1032" cy="832"/>
          </a:xfrm>
        </p:grpSpPr>
        <p:sp>
          <p:nvSpPr>
            <p:cNvPr id="300119" name="Line 87"/>
            <p:cNvSpPr>
              <a:spLocks noChangeShapeType="1"/>
            </p:cNvSpPr>
            <p:nvPr/>
          </p:nvSpPr>
          <p:spPr bwMode="auto">
            <a:xfrm>
              <a:off x="4256" y="3096"/>
              <a:ext cx="0" cy="8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300120" name="Line 88"/>
            <p:cNvSpPr>
              <a:spLocks noChangeShapeType="1"/>
            </p:cNvSpPr>
            <p:nvPr/>
          </p:nvSpPr>
          <p:spPr bwMode="auto">
            <a:xfrm>
              <a:off x="3224" y="3928"/>
              <a:ext cx="10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300121" name="Freeform 89"/>
          <p:cNvSpPr>
            <a:spLocks/>
          </p:cNvSpPr>
          <p:nvPr/>
        </p:nvSpPr>
        <p:spPr bwMode="auto">
          <a:xfrm>
            <a:off x="4294188" y="2049463"/>
            <a:ext cx="742950" cy="1600200"/>
          </a:xfrm>
          <a:custGeom>
            <a:avLst/>
            <a:gdLst/>
            <a:ahLst/>
            <a:cxnLst>
              <a:cxn ang="0">
                <a:pos x="0" y="988"/>
              </a:cxn>
              <a:cxn ang="0">
                <a:pos x="101" y="592"/>
              </a:cxn>
              <a:cxn ang="0">
                <a:pos x="150" y="121"/>
              </a:cxn>
              <a:cxn ang="0">
                <a:pos x="464" y="0"/>
              </a:cxn>
            </a:cxnLst>
            <a:rect l="0" t="0" r="r" b="b"/>
            <a:pathLst>
              <a:path w="464" h="988">
                <a:moveTo>
                  <a:pt x="0" y="988"/>
                </a:moveTo>
                <a:cubicBezTo>
                  <a:pt x="17" y="922"/>
                  <a:pt x="76" y="736"/>
                  <a:pt x="101" y="592"/>
                </a:cubicBezTo>
                <a:cubicBezTo>
                  <a:pt x="126" y="448"/>
                  <a:pt x="90" y="220"/>
                  <a:pt x="150" y="121"/>
                </a:cubicBezTo>
                <a:cubicBezTo>
                  <a:pt x="210" y="22"/>
                  <a:pt x="399" y="25"/>
                  <a:pt x="46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00122" name="Freeform 90"/>
          <p:cNvSpPr>
            <a:spLocks/>
          </p:cNvSpPr>
          <p:nvPr/>
        </p:nvSpPr>
        <p:spPr bwMode="auto">
          <a:xfrm>
            <a:off x="7018338" y="2222500"/>
            <a:ext cx="790575" cy="876300"/>
          </a:xfrm>
          <a:custGeom>
            <a:avLst/>
            <a:gdLst/>
            <a:ahLst/>
            <a:cxnLst>
              <a:cxn ang="0">
                <a:pos x="498" y="552"/>
              </a:cxn>
              <a:cxn ang="0">
                <a:pos x="398" y="491"/>
              </a:cxn>
              <a:cxn ang="0">
                <a:pos x="374" y="204"/>
              </a:cxn>
              <a:cxn ang="0">
                <a:pos x="58" y="196"/>
              </a:cxn>
              <a:cxn ang="0">
                <a:pos x="26" y="0"/>
              </a:cxn>
            </a:cxnLst>
            <a:rect l="0" t="0" r="r" b="b"/>
            <a:pathLst>
              <a:path w="498" h="552">
                <a:moveTo>
                  <a:pt x="498" y="552"/>
                </a:moveTo>
                <a:cubicBezTo>
                  <a:pt x="481" y="541"/>
                  <a:pt x="419" y="549"/>
                  <a:pt x="398" y="491"/>
                </a:cubicBezTo>
                <a:cubicBezTo>
                  <a:pt x="377" y="433"/>
                  <a:pt x="431" y="253"/>
                  <a:pt x="374" y="204"/>
                </a:cubicBezTo>
                <a:cubicBezTo>
                  <a:pt x="317" y="155"/>
                  <a:pt x="116" y="230"/>
                  <a:pt x="58" y="196"/>
                </a:cubicBezTo>
                <a:cubicBezTo>
                  <a:pt x="0" y="162"/>
                  <a:pt x="33" y="41"/>
                  <a:pt x="26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grpSp>
        <p:nvGrpSpPr>
          <p:cNvPr id="300123" name="Group 91"/>
          <p:cNvGrpSpPr>
            <a:grpSpLocks/>
          </p:cNvGrpSpPr>
          <p:nvPr/>
        </p:nvGrpSpPr>
        <p:grpSpPr bwMode="auto">
          <a:xfrm>
            <a:off x="3587750" y="6418263"/>
            <a:ext cx="3968750" cy="317500"/>
            <a:chOff x="2494" y="4052"/>
            <a:chExt cx="2500" cy="200"/>
          </a:xfrm>
        </p:grpSpPr>
        <p:pic>
          <p:nvPicPr>
            <p:cNvPr id="300124" name="Picture 9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494" y="4052"/>
              <a:ext cx="2500" cy="200"/>
            </a:xfrm>
            <a:prstGeom prst="rect">
              <a:avLst/>
            </a:prstGeom>
            <a:noFill/>
          </p:spPr>
        </p:pic>
        <p:sp>
          <p:nvSpPr>
            <p:cNvPr id="300125" name="Text Box 93"/>
            <p:cNvSpPr txBox="1">
              <a:spLocks noChangeArrowheads="1"/>
            </p:cNvSpPr>
            <p:nvPr/>
          </p:nvSpPr>
          <p:spPr bwMode="auto">
            <a:xfrm>
              <a:off x="2643" y="4054"/>
              <a:ext cx="216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just"/>
              <a:r>
                <a:rPr lang="es-ES_tradnl" sz="1200" b="1" i="0"/>
                <a:t>Incremento de la Tasa de Filtración Glomerular</a:t>
              </a:r>
              <a:endParaRPr lang="es-ES" sz="1200" b="1" i="0"/>
            </a:p>
          </p:txBody>
        </p:sp>
      </p:grpSp>
      <p:sp>
        <p:nvSpPr>
          <p:cNvPr id="300126" name="Freeform 94"/>
          <p:cNvSpPr>
            <a:spLocks/>
          </p:cNvSpPr>
          <p:nvPr/>
        </p:nvSpPr>
        <p:spPr bwMode="auto">
          <a:xfrm>
            <a:off x="5140325" y="6045200"/>
            <a:ext cx="3175" cy="393700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248"/>
              </a:cxn>
            </a:cxnLst>
            <a:rect l="0" t="0" r="r" b="b"/>
            <a:pathLst>
              <a:path w="2" h="248">
                <a:moveTo>
                  <a:pt x="2" y="0"/>
                </a:moveTo>
                <a:lnTo>
                  <a:pt x="0" y="248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pic>
        <p:nvPicPr>
          <p:cNvPr id="300127" name="Picture 9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370888" y="1382713"/>
            <a:ext cx="266700" cy="219075"/>
          </a:xfrm>
          <a:prstGeom prst="rect">
            <a:avLst/>
          </a:prstGeom>
          <a:noFill/>
        </p:spPr>
      </p:pic>
      <p:pic>
        <p:nvPicPr>
          <p:cNvPr id="300128" name="Picture 9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645400" y="3627438"/>
            <a:ext cx="266700" cy="219075"/>
          </a:xfrm>
          <a:prstGeom prst="rect">
            <a:avLst/>
          </a:prstGeom>
          <a:noFill/>
        </p:spPr>
      </p:pic>
      <p:pic>
        <p:nvPicPr>
          <p:cNvPr id="300129" name="Picture 9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394700" y="2484438"/>
            <a:ext cx="266700" cy="219075"/>
          </a:xfrm>
          <a:prstGeom prst="rect">
            <a:avLst/>
          </a:prstGeom>
          <a:noFill/>
        </p:spPr>
      </p:pic>
      <p:pic>
        <p:nvPicPr>
          <p:cNvPr id="300130" name="Picture 9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094538" y="2306638"/>
            <a:ext cx="219075" cy="171450"/>
          </a:xfrm>
          <a:prstGeom prst="rect">
            <a:avLst/>
          </a:prstGeom>
          <a:noFill/>
        </p:spPr>
      </p:pic>
      <p:pic>
        <p:nvPicPr>
          <p:cNvPr id="300131" name="Picture 99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862513" y="3217863"/>
            <a:ext cx="219075" cy="171450"/>
          </a:xfrm>
          <a:prstGeom prst="rect">
            <a:avLst/>
          </a:prstGeom>
          <a:noFill/>
        </p:spPr>
      </p:pic>
      <p:pic>
        <p:nvPicPr>
          <p:cNvPr id="300132" name="Picture 10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999288" y="3209925"/>
            <a:ext cx="219075" cy="171450"/>
          </a:xfrm>
          <a:prstGeom prst="rect">
            <a:avLst/>
          </a:prstGeom>
          <a:noFill/>
        </p:spPr>
      </p:pic>
      <p:pic>
        <p:nvPicPr>
          <p:cNvPr id="300133" name="Picture 10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33925" y="2151063"/>
            <a:ext cx="219075" cy="171450"/>
          </a:xfrm>
          <a:prstGeom prst="rect">
            <a:avLst/>
          </a:prstGeom>
          <a:noFill/>
        </p:spPr>
      </p:pic>
      <p:pic>
        <p:nvPicPr>
          <p:cNvPr id="300134" name="Picture 10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04913" y="1474788"/>
            <a:ext cx="238125" cy="171450"/>
          </a:xfrm>
          <a:prstGeom prst="rect">
            <a:avLst/>
          </a:prstGeom>
          <a:noFill/>
        </p:spPr>
      </p:pic>
      <p:sp>
        <p:nvSpPr>
          <p:cNvPr id="300135" name="Freeform 103"/>
          <p:cNvSpPr>
            <a:spLocks/>
          </p:cNvSpPr>
          <p:nvPr/>
        </p:nvSpPr>
        <p:spPr bwMode="auto">
          <a:xfrm>
            <a:off x="3138488" y="5715000"/>
            <a:ext cx="1587" cy="431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272"/>
              </a:cxn>
            </a:cxnLst>
            <a:rect l="0" t="0" r="r" b="b"/>
            <a:pathLst>
              <a:path w="1" h="272">
                <a:moveTo>
                  <a:pt x="0" y="0"/>
                </a:moveTo>
                <a:lnTo>
                  <a:pt x="1" y="272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04" name="103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00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00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00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300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300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300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300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300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300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300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300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300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300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300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0"/>
                                        <p:tgtEl>
                                          <p:spTgt spid="300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300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300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1000"/>
                                        <p:tgtEl>
                                          <p:spTgt spid="300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300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1000"/>
                                        <p:tgtEl>
                                          <p:spTgt spid="300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1000"/>
                                        <p:tgtEl>
                                          <p:spTgt spid="300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300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1000"/>
                                        <p:tgtEl>
                                          <p:spTgt spid="300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300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1000"/>
                                        <p:tgtEl>
                                          <p:spTgt spid="300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1000"/>
                                        <p:tgtEl>
                                          <p:spTgt spid="300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1000"/>
                                        <p:tgtEl>
                                          <p:spTgt spid="300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1000"/>
                                        <p:tgtEl>
                                          <p:spTgt spid="300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1000"/>
                                        <p:tgtEl>
                                          <p:spTgt spid="300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1000"/>
                                        <p:tgtEl>
                                          <p:spTgt spid="300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1000"/>
                                        <p:tgtEl>
                                          <p:spTgt spid="300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1000"/>
                                        <p:tgtEl>
                                          <p:spTgt spid="300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1000"/>
                                        <p:tgtEl>
                                          <p:spTgt spid="300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1000"/>
                                        <p:tgtEl>
                                          <p:spTgt spid="300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1000"/>
                                        <p:tgtEl>
                                          <p:spTgt spid="300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1000"/>
                                        <p:tgtEl>
                                          <p:spTgt spid="300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1000"/>
                                        <p:tgtEl>
                                          <p:spTgt spid="300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1000"/>
                                        <p:tgtEl>
                                          <p:spTgt spid="30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1000"/>
                                        <p:tgtEl>
                                          <p:spTgt spid="300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1000"/>
                                        <p:tgtEl>
                                          <p:spTgt spid="300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1000"/>
                                        <p:tgtEl>
                                          <p:spTgt spid="300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2" dur="1000"/>
                                        <p:tgtEl>
                                          <p:spTgt spid="300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" dur="500"/>
                                        <p:tgtEl>
                                          <p:spTgt spid="300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1000"/>
                                        <p:tgtEl>
                                          <p:spTgt spid="300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2000"/>
                                        <p:tgtEl>
                                          <p:spTgt spid="300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2000"/>
                                        <p:tgtEl>
                                          <p:spTgt spid="300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3" dur="1000"/>
                                        <p:tgtEl>
                                          <p:spTgt spid="300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8" dur="1000"/>
                                        <p:tgtEl>
                                          <p:spTgt spid="300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3" dur="1000"/>
                                        <p:tgtEl>
                                          <p:spTgt spid="300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6" dur="1000"/>
                                        <p:tgtEl>
                                          <p:spTgt spid="300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1" dur="1000"/>
                                        <p:tgtEl>
                                          <p:spTgt spid="300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6" dur="1000"/>
                                        <p:tgtEl>
                                          <p:spTgt spid="300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9" dur="1000"/>
                                        <p:tgtEl>
                                          <p:spTgt spid="300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4" dur="1000"/>
                                        <p:tgtEl>
                                          <p:spTgt spid="300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7" dur="1000"/>
                                        <p:tgtEl>
                                          <p:spTgt spid="300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2" dur="1000"/>
                                        <p:tgtEl>
                                          <p:spTgt spid="300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5" dur="1000"/>
                                        <p:tgtEl>
                                          <p:spTgt spid="300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0" dur="1000"/>
                                        <p:tgtEl>
                                          <p:spTgt spid="300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3" dur="1000"/>
                                        <p:tgtEl>
                                          <p:spTgt spid="300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8" dur="1000"/>
                                        <p:tgtEl>
                                          <p:spTgt spid="300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1" dur="1000"/>
                                        <p:tgtEl>
                                          <p:spTgt spid="300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6" dur="1000"/>
                                        <p:tgtEl>
                                          <p:spTgt spid="300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9" dur="1000"/>
                                        <p:tgtEl>
                                          <p:spTgt spid="300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4" dur="1000"/>
                                        <p:tgtEl>
                                          <p:spTgt spid="300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7" dur="1000"/>
                                        <p:tgtEl>
                                          <p:spTgt spid="30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2" dur="1000"/>
                                        <p:tgtEl>
                                          <p:spTgt spid="300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7" dur="1000"/>
                                        <p:tgtEl>
                                          <p:spTgt spid="300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0" dur="1000"/>
                                        <p:tgtEl>
                                          <p:spTgt spid="300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5" dur="1000"/>
                                        <p:tgtEl>
                                          <p:spTgt spid="300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0" dur="1000"/>
                                        <p:tgtEl>
                                          <p:spTgt spid="300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3" dur="1000"/>
                                        <p:tgtEl>
                                          <p:spTgt spid="300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8" dur="1000"/>
                                        <p:tgtEl>
                                          <p:spTgt spid="30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1" dur="1000"/>
                                        <p:tgtEl>
                                          <p:spTgt spid="300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6" dur="2000"/>
                                        <p:tgtEl>
                                          <p:spTgt spid="30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9" dur="2000"/>
                                        <p:tgtEl>
                                          <p:spTgt spid="300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2" dur="2000"/>
                                        <p:tgtEl>
                                          <p:spTgt spid="30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5" dur="2000"/>
                                        <p:tgtEl>
                                          <p:spTgt spid="30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0" dur="1000"/>
                                        <p:tgtEl>
                                          <p:spTgt spid="30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060" grpId="0"/>
      <p:bldP spid="300061" grpId="0"/>
      <p:bldP spid="300062" grpId="0"/>
      <p:bldP spid="300063" grpId="0"/>
      <p:bldP spid="300064" grpId="0"/>
      <p:bldP spid="300065" grpId="0" animBg="1"/>
      <p:bldP spid="300066" grpId="0" animBg="1"/>
      <p:bldP spid="300067" grpId="0" animBg="1"/>
      <p:bldP spid="300068" grpId="0" animBg="1"/>
      <p:bldP spid="300069" grpId="0" animBg="1"/>
      <p:bldP spid="300070" grpId="0" animBg="1"/>
      <p:bldP spid="300071" grpId="0" animBg="1"/>
      <p:bldP spid="300072" grpId="0" animBg="1"/>
      <p:bldP spid="300073" grpId="0" animBg="1"/>
      <p:bldP spid="300074" grpId="0" animBg="1"/>
      <p:bldP spid="300075" grpId="0" animBg="1"/>
      <p:bldP spid="300076" grpId="0" animBg="1"/>
      <p:bldP spid="300077" grpId="0" animBg="1"/>
      <p:bldP spid="300078" grpId="0" animBg="1"/>
      <p:bldP spid="300079" grpId="0" animBg="1"/>
      <p:bldP spid="300080" grpId="0" animBg="1"/>
      <p:bldP spid="300081" grpId="0" animBg="1"/>
      <p:bldP spid="300082" grpId="0" animBg="1"/>
      <p:bldP spid="300083" grpId="0" animBg="1"/>
      <p:bldP spid="300084" grpId="0" animBg="1"/>
      <p:bldP spid="300085" grpId="0" animBg="1"/>
      <p:bldP spid="300086" grpId="0" animBg="1"/>
      <p:bldP spid="300087" grpId="0" animBg="1"/>
      <p:bldP spid="300088" grpId="0" animBg="1"/>
      <p:bldP spid="300089" grpId="0" animBg="1"/>
      <p:bldP spid="300090" grpId="0" animBg="1"/>
      <p:bldP spid="300091" grpId="0" animBg="1"/>
      <p:bldP spid="300092" grpId="0" animBg="1"/>
      <p:bldP spid="300093" grpId="0" animBg="1"/>
      <p:bldP spid="300094" grpId="0" animBg="1"/>
      <p:bldP spid="300095" grpId="0" animBg="1"/>
      <p:bldP spid="300096" grpId="0" animBg="1"/>
      <p:bldP spid="300097" grpId="0" animBg="1"/>
      <p:bldP spid="300098" grpId="0" animBg="1"/>
      <p:bldP spid="300099" grpId="0" animBg="1"/>
      <p:bldP spid="300100" grpId="0" animBg="1"/>
      <p:bldP spid="300101" grpId="0" animBg="1"/>
      <p:bldP spid="300105" grpId="0" animBg="1"/>
      <p:bldP spid="300106" grpId="0" animBg="1"/>
      <p:bldP spid="300107" grpId="0" animBg="1"/>
      <p:bldP spid="300108" grpId="0" animBg="1"/>
      <p:bldP spid="300109" grpId="0" animBg="1"/>
      <p:bldP spid="300110" grpId="0" animBg="1"/>
      <p:bldP spid="300111" grpId="0" animBg="1"/>
      <p:bldP spid="300112" grpId="0" animBg="1"/>
      <p:bldP spid="300113" grpId="0" animBg="1"/>
      <p:bldP spid="300114" grpId="0" animBg="1"/>
      <p:bldP spid="300121" grpId="0" animBg="1"/>
      <p:bldP spid="300122" grpId="0" animBg="1"/>
      <p:bldP spid="300126" grpId="0" animBg="1"/>
      <p:bldP spid="3001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Scan10053"/>
          <p:cNvPicPr>
            <a:picLocks noChangeAspect="1" noChangeArrowheads="1"/>
          </p:cNvPicPr>
          <p:nvPr/>
        </p:nvPicPr>
        <p:blipFill>
          <a:blip r:embed="rId2" cstate="print"/>
          <a:srcRect l="32675" r="13776"/>
          <a:stretch>
            <a:fillRect/>
          </a:stretch>
        </p:blipFill>
        <p:spPr bwMode="auto">
          <a:xfrm>
            <a:off x="251520" y="0"/>
            <a:ext cx="8568952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323850" y="568325"/>
          <a:ext cx="8496944" cy="606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3790"/>
                <a:gridCol w="1772248"/>
                <a:gridCol w="2589451"/>
                <a:gridCol w="1476873"/>
                <a:gridCol w="984582"/>
              </a:tblGrid>
              <a:tr h="523197">
                <a:tc>
                  <a:txBody>
                    <a:bodyPr/>
                    <a:lstStyle/>
                    <a:p>
                      <a:pPr algn="ctr"/>
                      <a:r>
                        <a:rPr lang="es-GT" sz="1400" dirty="0" smtClean="0">
                          <a:solidFill>
                            <a:schemeClr val="tx1"/>
                          </a:solidFill>
                        </a:rPr>
                        <a:t>Área de la nefrona</a:t>
                      </a:r>
                      <a:endParaRPr lang="es-GT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GT" sz="1400" dirty="0" smtClean="0">
                          <a:solidFill>
                            <a:schemeClr val="tx1"/>
                          </a:solidFill>
                        </a:rPr>
                        <a:t>Mecanismo</a:t>
                      </a:r>
                    </a:p>
                    <a:p>
                      <a:pPr algn="ctr"/>
                      <a:r>
                        <a:rPr lang="es-GT" sz="1400" dirty="0" smtClean="0">
                          <a:solidFill>
                            <a:schemeClr val="tx1"/>
                          </a:solidFill>
                        </a:rPr>
                        <a:t>De Transporte</a:t>
                      </a:r>
                      <a:endParaRPr lang="es-GT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GT" sz="1400" dirty="0" smtClean="0">
                          <a:solidFill>
                            <a:schemeClr val="tx1"/>
                          </a:solidFill>
                        </a:rPr>
                        <a:t>Reabsorción hacia los capilares peritubulares</a:t>
                      </a:r>
                      <a:endParaRPr lang="es-GT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GT" sz="1400" dirty="0" smtClean="0">
                          <a:solidFill>
                            <a:schemeClr val="tx1"/>
                          </a:solidFill>
                        </a:rPr>
                        <a:t>Secreción hacia el espacio tubular</a:t>
                      </a:r>
                      <a:endParaRPr lang="es-GT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GT" sz="1200" dirty="0" smtClean="0">
                          <a:solidFill>
                            <a:schemeClr val="tx1"/>
                          </a:solidFill>
                        </a:rPr>
                        <a:t>Excreción</a:t>
                      </a:r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66110">
                <a:tc>
                  <a:txBody>
                    <a:bodyPr/>
                    <a:lstStyle/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</a:rPr>
                        <a:t>Túbulo proximal</a:t>
                      </a:r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1200" dirty="0" smtClean="0">
                          <a:solidFill>
                            <a:schemeClr val="tx1"/>
                          </a:solidFill>
                        </a:rPr>
                        <a:t>Tienen la capacidad de absorber por medio pasivo y activo.</a:t>
                      </a:r>
                    </a:p>
                    <a:p>
                      <a:pPr algn="just"/>
                      <a:r>
                        <a:rPr lang="es-ES" sz="1200" dirty="0" smtClean="0">
                          <a:solidFill>
                            <a:schemeClr val="tx1"/>
                          </a:solidFill>
                        </a:rPr>
                        <a:t>Cotransporte ©</a:t>
                      </a:r>
                    </a:p>
                    <a:p>
                      <a:pPr algn="just"/>
                      <a:r>
                        <a:rPr lang="es-ES" sz="1200" dirty="0" smtClean="0">
                          <a:solidFill>
                            <a:schemeClr val="tx1"/>
                          </a:solidFill>
                        </a:rPr>
                        <a:t>Contratransporte (</a:t>
                      </a:r>
                      <a:r>
                        <a:rPr lang="es-ES" sz="1200" dirty="0" err="1" smtClean="0">
                          <a:solidFill>
                            <a:schemeClr val="tx1"/>
                          </a:solidFill>
                        </a:rPr>
                        <a:t>ct</a:t>
                      </a:r>
                      <a:r>
                        <a:rPr lang="es-ES" sz="12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1200" dirty="0" smtClean="0">
                          <a:solidFill>
                            <a:schemeClr val="tx1"/>
                          </a:solidFill>
                        </a:rPr>
                        <a:t>Reabsorbe alrededor del 65% de Na+ filtrado (</a:t>
                      </a:r>
                      <a:r>
                        <a:rPr lang="es-MX" sz="1200" dirty="0" err="1" smtClean="0">
                          <a:solidFill>
                            <a:schemeClr val="tx1"/>
                          </a:solidFill>
                        </a:rPr>
                        <a:t>ct</a:t>
                      </a:r>
                      <a:r>
                        <a:rPr lang="es-MX" sz="1200" dirty="0" smtClean="0">
                          <a:solidFill>
                            <a:schemeClr val="tx1"/>
                          </a:solidFill>
                        </a:rPr>
                        <a:t>), el agua y algo del Cl-</a:t>
                      </a:r>
                      <a:r>
                        <a:rPr lang="es-ES" sz="1200" dirty="0" smtClean="0">
                          <a:solidFill>
                            <a:schemeClr val="tx1"/>
                          </a:solidFill>
                        </a:rPr>
                        <a:t> . HCO</a:t>
                      </a:r>
                      <a:r>
                        <a:rPr lang="es-ES" sz="9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es-ES" sz="12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s-ES" sz="1200" baseline="0" dirty="0" smtClean="0">
                          <a:solidFill>
                            <a:schemeClr val="tx1"/>
                          </a:solidFill>
                        </a:rPr>
                        <a:t> K+, H</a:t>
                      </a:r>
                      <a:r>
                        <a:rPr lang="es-ES" sz="1000" baseline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s-ES" sz="1200" baseline="0" dirty="0" smtClean="0">
                          <a:solidFill>
                            <a:schemeClr val="tx1"/>
                          </a:solidFill>
                        </a:rPr>
                        <a:t>O, glucosa y  </a:t>
                      </a:r>
                      <a:r>
                        <a:rPr lang="es-ES" sz="1200" baseline="0" dirty="0" err="1" smtClean="0">
                          <a:solidFill>
                            <a:schemeClr val="tx1"/>
                          </a:solidFill>
                        </a:rPr>
                        <a:t>aas</a:t>
                      </a:r>
                      <a:r>
                        <a:rPr lang="es-ES" sz="1200" baseline="0" dirty="0" smtClean="0">
                          <a:solidFill>
                            <a:schemeClr val="tx1"/>
                          </a:solidFill>
                        </a:rPr>
                        <a:t> ©</a:t>
                      </a:r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</a:rPr>
                        <a:t>H+, ácidos y bases orgánicas</a:t>
                      </a:r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96910">
                <a:tc>
                  <a:txBody>
                    <a:bodyPr/>
                    <a:lstStyle/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</a:rPr>
                        <a:t>Asa de Henle, asa descendente fina</a:t>
                      </a:r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Moderadamente a otros solutos como la urea y el Na+. </a:t>
                      </a:r>
                    </a:p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20% del agua se reabsorbe en el Asa de Henle y casi todo ocurre en este segmento.</a:t>
                      </a:r>
                    </a:p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Es moderadamente</a:t>
                      </a:r>
                      <a:r>
                        <a:rPr lang="es-GT" sz="1200" baseline="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 </a:t>
                      </a:r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permeable al agua, lo que hace que la orina se concentre</a:t>
                      </a:r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04512">
                <a:tc>
                  <a:txBody>
                    <a:bodyPr/>
                    <a:lstStyle/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</a:rPr>
                        <a:t>Asa de Henle,</a:t>
                      </a:r>
                      <a:r>
                        <a:rPr lang="es-GT" sz="1200" baseline="0" dirty="0" smtClean="0">
                          <a:solidFill>
                            <a:schemeClr val="tx1"/>
                          </a:solidFill>
                        </a:rPr>
                        <a:t> asa ascendente gruesa.</a:t>
                      </a:r>
                    </a:p>
                    <a:p>
                      <a:pPr algn="just"/>
                      <a:r>
                        <a:rPr lang="es-GT" sz="1200" baseline="0" dirty="0" smtClean="0">
                          <a:solidFill>
                            <a:schemeClr val="tx1"/>
                          </a:solidFill>
                        </a:rPr>
                        <a:t>Mejor acción para diuréticos</a:t>
                      </a:r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</a:rPr>
                        <a:t>Cotransporte (Na+)</a:t>
                      </a:r>
                    </a:p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</a:rPr>
                        <a:t>Contratransporte (H+)</a:t>
                      </a:r>
                    </a:p>
                    <a:p>
                      <a:pPr algn="just"/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también impermeable al agua, por sus células gruesas es capaz de reabsorber Na+, Cl- y K+, así como Ca+, Bicarbonato y Mg+. </a:t>
                      </a:r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</a:rPr>
                        <a:t>H+</a:t>
                      </a:r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289308">
                <a:tc>
                  <a:txBody>
                    <a:bodyPr/>
                    <a:lstStyle/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</a:rPr>
                        <a:t>Túbulo distal, porción inicial. </a:t>
                      </a:r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Es el segmento DILUYENTE porque también diluye el líquido tubular.</a:t>
                      </a:r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El </a:t>
                      </a:r>
                      <a:r>
                        <a:rPr lang="es-GT" sz="1200" dirty="0" err="1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co</a:t>
                      </a:r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-transportador Na – Cl mueve el </a:t>
                      </a:r>
                      <a:r>
                        <a:rPr lang="es-GT" sz="1200" dirty="0" err="1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NaCl</a:t>
                      </a:r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desde la luz tubular hasta el interior de la célula y la bomba ATP-asa Sodio – potasio transporta el sodio fuera de la célula a través de la membrana </a:t>
                      </a:r>
                      <a:r>
                        <a:rPr lang="es-GT" sz="1200" dirty="0" err="1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basolateral</a:t>
                      </a:r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.</a:t>
                      </a:r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En su parte contorneada se reabsorben la mayoría de iones pero es casi impermeable al agua y a la urea.</a:t>
                      </a:r>
                    </a:p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El 5% de la carga filtrada de </a:t>
                      </a:r>
                      <a:r>
                        <a:rPr lang="es-GT" sz="1200" dirty="0" err="1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NaCl</a:t>
                      </a:r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se reabsorbe en su primera porción. </a:t>
                      </a:r>
                    </a:p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Ca++, Mg++</a:t>
                      </a:r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132840" y="765175"/>
          <a:ext cx="8893175" cy="51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4833"/>
                <a:gridCol w="2566052"/>
                <a:gridCol w="2436359"/>
                <a:gridCol w="1389558"/>
                <a:gridCol w="926373"/>
              </a:tblGrid>
              <a:tr h="523197">
                <a:tc>
                  <a:txBody>
                    <a:bodyPr/>
                    <a:lstStyle/>
                    <a:p>
                      <a:pPr algn="ctr"/>
                      <a:r>
                        <a:rPr lang="es-GT" sz="1400" dirty="0" smtClean="0">
                          <a:solidFill>
                            <a:schemeClr val="tx1"/>
                          </a:solidFill>
                        </a:rPr>
                        <a:t>Área de la nefrona</a:t>
                      </a:r>
                      <a:endParaRPr lang="es-GT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GT" sz="1400" dirty="0" smtClean="0">
                          <a:solidFill>
                            <a:schemeClr val="tx1"/>
                          </a:solidFill>
                        </a:rPr>
                        <a:t>A tomar en cuenta</a:t>
                      </a:r>
                      <a:endParaRPr lang="es-GT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GT" sz="1400" dirty="0" smtClean="0">
                          <a:solidFill>
                            <a:schemeClr val="tx1"/>
                          </a:solidFill>
                        </a:rPr>
                        <a:t>Reabsorción hacia los capilares peritubulares</a:t>
                      </a:r>
                      <a:endParaRPr lang="es-GT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GT" sz="1400" dirty="0" smtClean="0">
                          <a:solidFill>
                            <a:schemeClr val="tx1"/>
                          </a:solidFill>
                        </a:rPr>
                        <a:t>Secreción hacia el espacio tubular</a:t>
                      </a:r>
                      <a:endParaRPr lang="es-GT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GT" sz="1200" dirty="0" smtClean="0">
                          <a:solidFill>
                            <a:schemeClr val="tx1"/>
                          </a:solidFill>
                        </a:rPr>
                        <a:t>Excreción</a:t>
                      </a:r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289308">
                <a:tc>
                  <a:txBody>
                    <a:bodyPr/>
                    <a:lstStyle/>
                    <a:p>
                      <a:pPr algn="just"/>
                      <a:r>
                        <a:rPr lang="es-GT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Ultima porción del túbulo distal y colector cortical. </a:t>
                      </a:r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Las células principales son los primeros lugares de acción de los diuréticos ahorradores de potasio.</a:t>
                      </a:r>
                      <a:endParaRPr lang="es-GT" sz="12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Acá</a:t>
                      </a:r>
                      <a:r>
                        <a:rPr lang="es-GT" sz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actúan los bloqueadores de los canales del sodio inhibiendo la entrada de sodio en los canales de sodio de las membranas </a:t>
                      </a:r>
                      <a:r>
                        <a:rPr lang="es-GT" sz="1200" dirty="0" err="1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luminales</a:t>
                      </a:r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reduciendo así la cantidad de sodio que puede transportarse  a través de las membranas </a:t>
                      </a:r>
                      <a:r>
                        <a:rPr lang="es-GT" sz="1200" dirty="0" err="1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basolaterales</a:t>
                      </a:r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por medio de la bomba ATPasa sodio – potasio.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Los bloqueantes de los canales de sodio y los antagonistas de la aldosterona reducen la excreción urinaria de potasio y actúan como diuréticos ahorradores de potasio.</a:t>
                      </a:r>
                    </a:p>
                    <a:p>
                      <a:pPr algn="just"/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</a:rPr>
                        <a:t>Células principales: Na+ y Cl-, H</a:t>
                      </a:r>
                      <a:r>
                        <a:rPr lang="es-GT" sz="1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s-GT" sz="1200" dirty="0" smtClean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</a:rPr>
                        <a:t>Células intercaladas: HCO</a:t>
                      </a:r>
                      <a:r>
                        <a:rPr lang="es-GT" sz="105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es-GT" sz="1200" dirty="0" smtClean="0">
                          <a:solidFill>
                            <a:schemeClr val="tx1"/>
                          </a:solidFill>
                        </a:rPr>
                        <a:t>, K</a:t>
                      </a:r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</a:rPr>
                        <a:t>Células</a:t>
                      </a:r>
                      <a:r>
                        <a:rPr lang="es-GT" sz="1200" baseline="0" dirty="0" smtClean="0">
                          <a:solidFill>
                            <a:schemeClr val="tx1"/>
                          </a:solidFill>
                        </a:rPr>
                        <a:t> principales: (ADH) H</a:t>
                      </a:r>
                      <a:r>
                        <a:rPr lang="es-GT" sz="1050" baseline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s-GT" sz="1200" baseline="0" dirty="0" smtClean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  <a:p>
                      <a:pPr algn="just"/>
                      <a:r>
                        <a:rPr lang="es-GT" sz="1200" baseline="0" dirty="0" smtClean="0">
                          <a:solidFill>
                            <a:schemeClr val="tx1"/>
                          </a:solidFill>
                        </a:rPr>
                        <a:t>Células intercaladas: H+.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Reduce también el transporte de potasio al interior de las células disminuyendo la secreción de potasio al líquido tubular. </a:t>
                      </a:r>
                    </a:p>
                    <a:p>
                      <a:pPr algn="just"/>
                      <a:endParaRPr lang="es-GT" sz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just"/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35311">
                <a:tc>
                  <a:txBody>
                    <a:bodyPr/>
                    <a:lstStyle/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</a:rPr>
                        <a:t>Túbulo colector</a:t>
                      </a:r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buFont typeface="Arial" charset="0"/>
                        <a:buNone/>
                      </a:pPr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Es el lugar final del procesamiento de la orina.</a:t>
                      </a:r>
                      <a:r>
                        <a:rPr lang="es-GT" sz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Su función es la eliminación final en la orina de agua y solutos.</a:t>
                      </a:r>
                      <a:r>
                        <a:rPr lang="es-GT" sz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Su permeabilidad al agua está controlada por la concentración de la ADH.</a:t>
                      </a:r>
                    </a:p>
                    <a:p>
                      <a:pPr marL="0" indent="0" algn="just">
                        <a:buFont typeface="Arial" charset="0"/>
                        <a:buNone/>
                      </a:pPr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Participa también en el equilibrio ácido – básico</a:t>
                      </a:r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Reabsorben menos del 10% del agua y sodio filtrados.</a:t>
                      </a:r>
                    </a:p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Permeable a la urea por lo que da una orina concentrada.</a:t>
                      </a:r>
                    </a:p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Na+, Cl-, (ADH) H</a:t>
                      </a:r>
                      <a:r>
                        <a:rPr lang="es-GT" sz="1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</a:t>
                      </a:r>
                      <a:r>
                        <a:rPr lang="es-GT" sz="12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O, Urea, HCO</a:t>
                      </a:r>
                      <a:r>
                        <a:rPr lang="es-GT" sz="1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3</a:t>
                      </a:r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</a:rPr>
                        <a:t>H+</a:t>
                      </a:r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GT" sz="1200" dirty="0" smtClean="0">
                          <a:solidFill>
                            <a:schemeClr val="tx1"/>
                          </a:solidFill>
                        </a:rPr>
                        <a:t>ORINA</a:t>
                      </a:r>
                      <a:endParaRPr lang="es-GT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2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2 Conector recto"/>
          <p:cNvCxnSpPr/>
          <p:nvPr/>
        </p:nvCxnSpPr>
        <p:spPr>
          <a:xfrm>
            <a:off x="285750" y="1214438"/>
            <a:ext cx="8572500" cy="158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3 Rectángulo"/>
          <p:cNvSpPr/>
          <p:nvPr/>
        </p:nvSpPr>
        <p:spPr>
          <a:xfrm>
            <a:off x="184816" y="0"/>
            <a:ext cx="8715375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GT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FISIOLOGIA RENAL: Cuadro de reabsorción y secreción en los distintos segmentos </a:t>
            </a:r>
            <a:r>
              <a:rPr lang="es-GT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tubulares</a:t>
            </a:r>
            <a:endParaRPr lang="es-ES" sz="2400" b="1" dirty="0">
              <a:solidFill>
                <a:srgbClr val="FFFF00"/>
              </a:solidFill>
              <a:latin typeface="Arial" pitchFamily="34" charset="0"/>
              <a:cs typeface="+mn-cs"/>
            </a:endParaRPr>
          </a:p>
        </p:txBody>
      </p:sp>
      <p:graphicFrame>
        <p:nvGraphicFramePr>
          <p:cNvPr id="5122" name="Object 3"/>
          <p:cNvGraphicFramePr>
            <a:graphicFrameLocks noChangeAspect="1"/>
          </p:cNvGraphicFramePr>
          <p:nvPr/>
        </p:nvGraphicFramePr>
        <p:xfrm>
          <a:off x="792163" y="1428750"/>
          <a:ext cx="7764462" cy="5214938"/>
        </p:xfrm>
        <a:graphic>
          <a:graphicData uri="http://schemas.openxmlformats.org/presentationml/2006/ole">
            <p:oleObj spid="_x0000_s369666" name="Documento" r:id="rId4" imgW="6036226" imgH="4950823" progId="Word.Document.12">
              <p:embed/>
            </p:oleObj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2 Conector recto"/>
          <p:cNvCxnSpPr/>
          <p:nvPr/>
        </p:nvCxnSpPr>
        <p:spPr>
          <a:xfrm>
            <a:off x="285750" y="1214438"/>
            <a:ext cx="8572500" cy="158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3 Rectángulo"/>
          <p:cNvSpPr/>
          <p:nvPr/>
        </p:nvSpPr>
        <p:spPr>
          <a:xfrm>
            <a:off x="0" y="280220"/>
            <a:ext cx="8715375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GT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FISIOLOGIA RENAL: </a:t>
            </a:r>
            <a:r>
              <a:rPr lang="es-GT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Resumen</a:t>
            </a:r>
            <a:endParaRPr lang="es-ES" sz="2400" b="1" dirty="0">
              <a:solidFill>
                <a:srgbClr val="FFFF00"/>
              </a:solidFill>
              <a:latin typeface="Arial" pitchFamily="34" charset="0"/>
              <a:cs typeface="+mn-cs"/>
            </a:endParaRPr>
          </a:p>
        </p:txBody>
      </p:sp>
      <p:sp>
        <p:nvSpPr>
          <p:cNvPr id="106500" name="4 CuadroTexto"/>
          <p:cNvSpPr txBox="1">
            <a:spLocks noChangeArrowheads="1"/>
          </p:cNvSpPr>
          <p:nvPr/>
        </p:nvSpPr>
        <p:spPr bwMode="auto">
          <a:xfrm>
            <a:off x="571500" y="5976938"/>
            <a:ext cx="80724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GT" sz="1400" b="1">
                <a:latin typeface="Calibri" pitchFamily="34" charset="0"/>
              </a:rPr>
              <a:t>Inulina: </a:t>
            </a:r>
            <a:r>
              <a:rPr lang="es-GT" sz="1400">
                <a:latin typeface="Calibri" pitchFamily="34" charset="0"/>
              </a:rPr>
              <a:t>Polisacárido usado para medir el FG, no se absorbe ni se secreta en los túbulos renales, por lo que sus cambios de concentración a lo largo del túbulo renal es reflejo de la cantidad de agua presente en el líquido tubular.</a:t>
            </a:r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500063" y="1358900"/>
          <a:ext cx="8358248" cy="44996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9562"/>
                <a:gridCol w="2089562"/>
                <a:gridCol w="2089562"/>
                <a:gridCol w="2089562"/>
              </a:tblGrid>
              <a:tr h="544539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Si la sustancia</a:t>
                      </a:r>
                      <a:r>
                        <a:rPr lang="es-ES" sz="1400" baseline="0" dirty="0" smtClean="0"/>
                        <a:t> es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Ejemplo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Concentración en la vena renal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Aclaramiento renal</a:t>
                      </a:r>
                      <a:endParaRPr lang="es-ES" sz="1400" dirty="0"/>
                    </a:p>
                  </a:txBody>
                  <a:tcPr/>
                </a:tc>
              </a:tr>
              <a:tr h="544539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No filtrada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proteínas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Igual que en la arteria renal (AR)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Cero</a:t>
                      </a:r>
                      <a:endParaRPr lang="es-ES" sz="1400" dirty="0"/>
                    </a:p>
                  </a:txBody>
                  <a:tcPr/>
                </a:tc>
              </a:tr>
              <a:tr h="773818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Filtrada, no reabsorbida</a:t>
                      </a:r>
                      <a:r>
                        <a:rPr lang="es-ES" sz="1400" baseline="0" dirty="0" smtClean="0"/>
                        <a:t> ni secretada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Inulina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Inferior a la de la AR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Igual a la FG (115-125 </a:t>
                      </a:r>
                      <a:r>
                        <a:rPr lang="es-ES" sz="1400" dirty="0" err="1" smtClean="0"/>
                        <a:t>mL</a:t>
                      </a:r>
                      <a:r>
                        <a:rPr lang="es-ES" sz="1400" dirty="0" smtClean="0"/>
                        <a:t>/min)</a:t>
                      </a:r>
                      <a:endParaRPr lang="es-ES" sz="1400" dirty="0"/>
                    </a:p>
                  </a:txBody>
                  <a:tcPr/>
                </a:tc>
              </a:tr>
              <a:tr h="544539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Filtrada, parcialmente reabsorbida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Urea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Inferior a la AR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Inferior a la FG</a:t>
                      </a:r>
                      <a:endParaRPr lang="es-ES" sz="1400" dirty="0"/>
                    </a:p>
                  </a:txBody>
                  <a:tcPr/>
                </a:tc>
              </a:tr>
              <a:tr h="773818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Filtrada completamente</a:t>
                      </a:r>
                      <a:r>
                        <a:rPr lang="es-ES" sz="1400" baseline="0" dirty="0" smtClean="0"/>
                        <a:t> reabsorbida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Glucosa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Igual a la AR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Cero</a:t>
                      </a:r>
                      <a:endParaRPr lang="es-ES" sz="1400" dirty="0"/>
                    </a:p>
                  </a:txBody>
                  <a:tcPr/>
                </a:tc>
              </a:tr>
              <a:tr h="773818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Filtrada y secretada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PAH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Inferior a la AR; próxima a cero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Superior a la FG; hasta el total del flujo plasmático)</a:t>
                      </a:r>
                      <a:endParaRPr lang="es-ES" sz="1400" dirty="0"/>
                    </a:p>
                  </a:txBody>
                  <a:tcPr/>
                </a:tc>
              </a:tr>
              <a:tr h="544539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Filtrada, reabsorbida y secretada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K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Variable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Variable</a:t>
                      </a:r>
                      <a:endParaRPr lang="es-E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6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sp>
        <p:nvSpPr>
          <p:cNvPr id="3" name="2 CuadroTexto"/>
          <p:cNvSpPr txBox="1"/>
          <p:nvPr/>
        </p:nvSpPr>
        <p:spPr>
          <a:xfrm>
            <a:off x="5858055" y="5412658"/>
            <a:ext cx="25042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GT" sz="4400" dirty="0" smtClean="0"/>
              <a:t>Gracias…</a:t>
            </a:r>
            <a:endParaRPr lang="es-ES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nefrona3"/>
          <p:cNvPicPr>
            <a:picLocks noChangeAspect="1" noChangeArrowheads="1"/>
          </p:cNvPicPr>
          <p:nvPr/>
        </p:nvPicPr>
        <p:blipFill>
          <a:blip r:embed="rId2" cstate="print"/>
          <a:srcRect t="5602" r="3510"/>
          <a:stretch>
            <a:fillRect/>
          </a:stretch>
        </p:blipFill>
        <p:spPr bwMode="auto">
          <a:xfrm>
            <a:off x="0" y="525463"/>
            <a:ext cx="9144000" cy="633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719469" y="-68214"/>
            <a:ext cx="59959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GT" sz="3200" b="1" dirty="0">
                <a:solidFill>
                  <a:srgbClr val="FFFF00"/>
                </a:solidFill>
                <a:latin typeface="Times New Roman" pitchFamily="18" charset="0"/>
              </a:rPr>
              <a:t>Formación de orina en la </a:t>
            </a:r>
            <a:r>
              <a:rPr lang="es-GT" sz="3200" b="1" dirty="0" err="1">
                <a:solidFill>
                  <a:srgbClr val="FFFF00"/>
                </a:solidFill>
                <a:latin typeface="Times New Roman" pitchFamily="18" charset="0"/>
              </a:rPr>
              <a:t>nefrona</a:t>
            </a:r>
            <a:endParaRPr lang="en-US" sz="3200" b="1" dirty="0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 txBox="1">
            <a:spLocks/>
          </p:cNvSpPr>
          <p:nvPr/>
        </p:nvSpPr>
        <p:spPr>
          <a:xfrm>
            <a:off x="467544" y="2204864"/>
            <a:ext cx="8229600" cy="352761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92100" marR="0" lvl="0" indent="-2921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es-ES" sz="2100" b="0" i="1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Excreción =        </a:t>
            </a:r>
            <a:r>
              <a:rPr kumimoji="0" lang="es-ES" sz="2100" b="0" i="1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Filtración – Reabsorción + Secreción </a:t>
            </a:r>
          </a:p>
          <a:p>
            <a:pPr marL="292100" marR="0" lvl="0" indent="-2921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es-ES" sz="21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92100" marR="0" lvl="0" indent="-2921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es-ES" sz="21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Excreción:  Lo que sale a la orina</a:t>
            </a:r>
          </a:p>
          <a:p>
            <a:pPr marL="292100" marR="0" lvl="0" indent="-2921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es-ES" sz="21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9038" y="3608388"/>
            <a:ext cx="2819400" cy="2703512"/>
          </a:xfrm>
          <a:prstGeom prst="rect">
            <a:avLst/>
          </a:prstGeom>
          <a:noFill/>
        </p:spPr>
      </p:pic>
      <p:sp>
        <p:nvSpPr>
          <p:cNvPr id="268291" name="Text Box 3"/>
          <p:cNvSpPr txBox="1">
            <a:spLocks noChangeArrowheads="1"/>
          </p:cNvSpPr>
          <p:nvPr/>
        </p:nvSpPr>
        <p:spPr bwMode="auto">
          <a:xfrm>
            <a:off x="6140450" y="3251200"/>
            <a:ext cx="29908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_tradnl" sz="1100" b="1" i="0"/>
              <a:t>(b)</a:t>
            </a:r>
            <a:r>
              <a:rPr lang="es-ES_tradnl" sz="1100" i="0"/>
              <a:t> Micrografía mostrando un pie de un podocito</a:t>
            </a:r>
          </a:p>
          <a:p>
            <a:pPr algn="just"/>
            <a:r>
              <a:rPr lang="es-ES_tradnl" sz="1100" i="0"/>
              <a:t> alrededor de un capilar glomerular</a:t>
            </a:r>
            <a:endParaRPr lang="es-ES" sz="1100" i="0"/>
          </a:p>
        </p:txBody>
      </p:sp>
      <p:pic>
        <p:nvPicPr>
          <p:cNvPr id="2682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9200" y="1758950"/>
            <a:ext cx="3660775" cy="2817813"/>
          </a:xfrm>
          <a:prstGeom prst="rect">
            <a:avLst/>
          </a:prstGeom>
          <a:noFill/>
        </p:spPr>
      </p:pic>
      <p:sp>
        <p:nvSpPr>
          <p:cNvPr id="268293" name="Text Box 5"/>
          <p:cNvSpPr txBox="1">
            <a:spLocks noChangeArrowheads="1"/>
          </p:cNvSpPr>
          <p:nvPr/>
        </p:nvSpPr>
        <p:spPr bwMode="auto">
          <a:xfrm>
            <a:off x="2401888" y="1065213"/>
            <a:ext cx="36163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s-ES_tradnl" sz="1400" b="1" i="0"/>
              <a:t>(a)</a:t>
            </a:r>
            <a:r>
              <a:rPr lang="es-ES_tradnl" sz="1400" i="0"/>
              <a:t> Micrografía mostrando el pie de un podocito</a:t>
            </a:r>
          </a:p>
          <a:p>
            <a:pPr algn="just"/>
            <a:r>
              <a:rPr lang="es-ES_tradnl" sz="1400" i="0"/>
              <a:t> alrededor de un capilar glomerular</a:t>
            </a:r>
            <a:endParaRPr lang="es-ES" sz="1400" i="0"/>
          </a:p>
        </p:txBody>
      </p:sp>
      <p:sp>
        <p:nvSpPr>
          <p:cNvPr id="268294" name="Rectangle 6"/>
          <p:cNvSpPr>
            <a:spLocks noChangeArrowheads="1"/>
          </p:cNvSpPr>
          <p:nvPr/>
        </p:nvSpPr>
        <p:spPr bwMode="auto">
          <a:xfrm>
            <a:off x="196850" y="376238"/>
            <a:ext cx="8763000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rgbClr val="006666"/>
            </a:outerShdw>
          </a:effectLst>
        </p:spPr>
        <p:txBody>
          <a:bodyPr anchor="b">
            <a:spAutoFit/>
          </a:bodyPr>
          <a:lstStyle/>
          <a:p>
            <a:pPr eaLnBrk="1" hangingPunct="1">
              <a:lnSpc>
                <a:spcPct val="90000"/>
              </a:lnSpc>
              <a:tabLst>
                <a:tab pos="4686300" algn="l"/>
              </a:tabLst>
            </a:pPr>
            <a:r>
              <a:rPr lang="en-US" sz="2600" b="1" i="0">
                <a:solidFill>
                  <a:srgbClr val="FFFFCC"/>
                </a:solidFill>
              </a:rPr>
              <a:t>Glomérulo &amp; Cápsula de Bowman: Filtración de la sangre</a:t>
            </a:r>
          </a:p>
        </p:txBody>
      </p:sp>
      <p:pic>
        <p:nvPicPr>
          <p:cNvPr id="268300" name="Picture 12" descr="nephron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3675" y="1155700"/>
            <a:ext cx="1993900" cy="2681288"/>
          </a:xfrm>
          <a:prstGeom prst="rect">
            <a:avLst/>
          </a:prstGeom>
          <a:noFill/>
        </p:spPr>
      </p:pic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649288" y="1206500"/>
            <a:ext cx="1846262" cy="3529013"/>
            <a:chOff x="409" y="760"/>
            <a:chExt cx="1163" cy="2223"/>
          </a:xfrm>
        </p:grpSpPr>
        <p:sp>
          <p:nvSpPr>
            <p:cNvPr id="268301" name="Oval 13"/>
            <p:cNvSpPr>
              <a:spLocks noChangeArrowheads="1"/>
            </p:cNvSpPr>
            <p:nvPr/>
          </p:nvSpPr>
          <p:spPr bwMode="auto">
            <a:xfrm>
              <a:off x="409" y="977"/>
              <a:ext cx="568" cy="567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68302" name="Line 14"/>
            <p:cNvSpPr>
              <a:spLocks noChangeShapeType="1"/>
            </p:cNvSpPr>
            <p:nvPr/>
          </p:nvSpPr>
          <p:spPr bwMode="auto">
            <a:xfrm flipV="1">
              <a:off x="626" y="760"/>
              <a:ext cx="835" cy="20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268303" name="Line 15"/>
            <p:cNvSpPr>
              <a:spLocks noChangeShapeType="1"/>
            </p:cNvSpPr>
            <p:nvPr/>
          </p:nvSpPr>
          <p:spPr bwMode="auto">
            <a:xfrm>
              <a:off x="637" y="1547"/>
              <a:ext cx="935" cy="143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268305" name="Rectangle 17"/>
          <p:cNvSpPr>
            <a:spLocks noChangeArrowheads="1"/>
          </p:cNvSpPr>
          <p:nvPr/>
        </p:nvSpPr>
        <p:spPr bwMode="auto">
          <a:xfrm>
            <a:off x="38100" y="5291953"/>
            <a:ext cx="6135688" cy="855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just" eaLnBrk="1" hangingPunct="1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s-ES_tradnl" sz="1600" i="0" dirty="0">
                <a:solidFill>
                  <a:srgbClr val="003333"/>
                </a:solidFill>
                <a:latin typeface="Georgia" pitchFamily="18" charset="0"/>
              </a:rPr>
              <a:t>Filtración de la sangre a través de la membrana glomerular (endotelio, membrana basal y </a:t>
            </a:r>
            <a:r>
              <a:rPr lang="es-ES_tradnl" sz="1600" i="0" dirty="0" err="1">
                <a:solidFill>
                  <a:srgbClr val="003333"/>
                </a:solidFill>
                <a:latin typeface="Georgia" pitchFamily="18" charset="0"/>
              </a:rPr>
              <a:t>pericito</a:t>
            </a:r>
            <a:r>
              <a:rPr lang="es-ES_tradnl" sz="1600" i="0" dirty="0">
                <a:solidFill>
                  <a:srgbClr val="003333"/>
                </a:solidFill>
                <a:latin typeface="Georgia" pitchFamily="18" charset="0"/>
              </a:rPr>
              <a:t>)</a:t>
            </a:r>
          </a:p>
          <a:p>
            <a:pPr marL="342900" indent="-342900" algn="just" eaLnBrk="1" hangingPunct="1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s-ES_tradnl" sz="1600" i="0" dirty="0">
                <a:solidFill>
                  <a:srgbClr val="003333"/>
                </a:solidFill>
                <a:latin typeface="Georgia" pitchFamily="18" charset="0"/>
              </a:rPr>
              <a:t>Permeabilidad es mucho mayor que en capilares normales</a:t>
            </a:r>
            <a:endParaRPr lang="en-US" sz="1600" i="0" dirty="0">
              <a:solidFill>
                <a:srgbClr val="003333"/>
              </a:solidFill>
              <a:latin typeface="Georgia" pitchFamily="18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543800" cy="5334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s-ES" sz="3600" b="1" smtClean="0"/>
              <a:t>Glomérulo y Cápsula de Bowman</a:t>
            </a:r>
            <a:endParaRPr lang="en-US" sz="3600" b="1" smtClean="0"/>
          </a:p>
        </p:txBody>
      </p:sp>
      <p:pic>
        <p:nvPicPr>
          <p:cNvPr id="14339" name="Picture 3" descr="glomerulo y capsul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914400"/>
            <a:ext cx="549275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07950" y="1412875"/>
            <a:ext cx="1419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>
                <a:latin typeface="Times New Roman" pitchFamily="18" charset="0"/>
              </a:rPr>
              <a:t>60 mm hg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7451725" y="1260475"/>
            <a:ext cx="1419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>
                <a:latin typeface="Times New Roman" pitchFamily="18" charset="0"/>
              </a:rPr>
              <a:t>47 mm hg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>
            <a:off x="5334000" y="1295400"/>
            <a:ext cx="2133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 flipV="1">
            <a:off x="1752600" y="1219200"/>
            <a:ext cx="9906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auto">
          <a:xfrm>
            <a:off x="1476375" y="1628775"/>
            <a:ext cx="287338" cy="71438"/>
          </a:xfrm>
          <a:prstGeom prst="rightArrow">
            <a:avLst>
              <a:gd name="adj1" fmla="val 50000"/>
              <a:gd name="adj2" fmla="val 1005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9" name="8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908050"/>
            <a:ext cx="7239000" cy="4572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s-ES" sz="3600" b="1" smtClean="0"/>
              <a:t>Membrana glomerular</a:t>
            </a:r>
            <a:endParaRPr lang="en-US" sz="3600" b="1" smtClean="0"/>
          </a:p>
        </p:txBody>
      </p:sp>
      <p:pic>
        <p:nvPicPr>
          <p:cNvPr id="15363" name="Picture 3" descr="membrana glomerul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2 Grupo"/>
          <p:cNvGrpSpPr>
            <a:grpSpLocks/>
          </p:cNvGrpSpPr>
          <p:nvPr/>
        </p:nvGrpSpPr>
        <p:grpSpPr bwMode="auto">
          <a:xfrm>
            <a:off x="58992" y="186908"/>
            <a:ext cx="8964488" cy="6597352"/>
            <a:chOff x="4357686" y="4191705"/>
            <a:chExt cx="3110186" cy="2452005"/>
          </a:xfrm>
        </p:grpSpPr>
        <p:pic>
          <p:nvPicPr>
            <p:cNvPr id="4" name="Picture 4" descr="http://www.uninet.edu/cin2003/conf/sdieguez/0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357686" y="4191705"/>
              <a:ext cx="3110186" cy="2452005"/>
            </a:xfrm>
            <a:prstGeom prst="rect">
              <a:avLst/>
            </a:prstGeom>
            <a:solidFill>
              <a:srgbClr val="000000">
                <a:shade val="95000"/>
              </a:srgbClr>
            </a:solidFill>
            <a:ln w="444500" cap="sq">
              <a:solidFill>
                <a:srgbClr val="000000"/>
              </a:solidFill>
              <a:miter lim="800000"/>
            </a:ln>
            <a:effectLst>
              <a:outerShdw blurRad="254000" dist="190500" dir="2700000" sy="90000" algn="bl" rotWithShape="0">
                <a:srgbClr val="000000">
                  <a:alpha val="40000"/>
                </a:srgbClr>
              </a:outerShdw>
            </a:effectLst>
          </p:spPr>
        </p:pic>
        <p:sp>
          <p:nvSpPr>
            <p:cNvPr id="5" name="4 Elipse"/>
            <p:cNvSpPr/>
            <p:nvPr/>
          </p:nvSpPr>
          <p:spPr>
            <a:xfrm>
              <a:off x="6500258" y="6001313"/>
              <a:ext cx="357702" cy="285351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GT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6" name="5 Elipse"/>
            <p:cNvSpPr/>
            <p:nvPr/>
          </p:nvSpPr>
          <p:spPr>
            <a:xfrm>
              <a:off x="5071877" y="5786225"/>
              <a:ext cx="357702" cy="285351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GT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7" name="6 Elipse"/>
            <p:cNvSpPr/>
            <p:nvPr/>
          </p:nvSpPr>
          <p:spPr>
            <a:xfrm>
              <a:off x="6571799" y="4857044"/>
              <a:ext cx="357701" cy="286784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GT" dirty="0">
                  <a:solidFill>
                    <a:schemeClr val="tx1"/>
                  </a:solidFill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5" y="133350"/>
            <a:ext cx="8763000" cy="749300"/>
          </a:xfrm>
        </p:spPr>
        <p:txBody>
          <a:bodyPr/>
          <a:lstStyle/>
          <a:p>
            <a:pPr algn="just"/>
            <a:r>
              <a:rPr lang="es-ES_tradnl" sz="2400"/>
              <a:t>Formación de la orina como resultado de la filtración glomerular, la reabsorción tubular y la secreción tubular</a:t>
            </a:r>
            <a:endParaRPr lang="es-ES" sz="2400"/>
          </a:p>
        </p:txBody>
      </p:sp>
      <p:pic>
        <p:nvPicPr>
          <p:cNvPr id="262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588" y="1247775"/>
            <a:ext cx="7799387" cy="3324225"/>
          </a:xfrm>
          <a:prstGeom prst="rect">
            <a:avLst/>
          </a:prstGeom>
          <a:noFill/>
        </p:spPr>
      </p:pic>
      <p:pic>
        <p:nvPicPr>
          <p:cNvPr id="262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0963" y="2970213"/>
            <a:ext cx="133350" cy="171450"/>
          </a:xfrm>
          <a:prstGeom prst="rect">
            <a:avLst/>
          </a:prstGeom>
          <a:noFill/>
        </p:spPr>
      </p:pic>
      <p:pic>
        <p:nvPicPr>
          <p:cNvPr id="262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4550" y="2622550"/>
            <a:ext cx="133350" cy="161925"/>
          </a:xfrm>
          <a:prstGeom prst="rect">
            <a:avLst/>
          </a:prstGeom>
          <a:noFill/>
        </p:spPr>
      </p:pic>
      <p:pic>
        <p:nvPicPr>
          <p:cNvPr id="26215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97600" y="2609850"/>
            <a:ext cx="161925" cy="171450"/>
          </a:xfrm>
          <a:prstGeom prst="rect">
            <a:avLst/>
          </a:prstGeom>
          <a:noFill/>
        </p:spPr>
      </p:pic>
      <p:pic>
        <p:nvPicPr>
          <p:cNvPr id="26215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97863" y="2974975"/>
            <a:ext cx="133350" cy="171450"/>
          </a:xfrm>
          <a:prstGeom prst="rect">
            <a:avLst/>
          </a:prstGeom>
          <a:noFill/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766763" y="5021263"/>
            <a:ext cx="7954962" cy="1266825"/>
            <a:chOff x="393" y="3334"/>
            <a:chExt cx="5011" cy="798"/>
          </a:xfrm>
        </p:grpSpPr>
        <p:pic>
          <p:nvPicPr>
            <p:cNvPr id="262153" name="Picture 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93" y="3334"/>
              <a:ext cx="5011" cy="798"/>
            </a:xfrm>
            <a:prstGeom prst="rect">
              <a:avLst/>
            </a:prstGeom>
            <a:noFill/>
          </p:spPr>
        </p:pic>
        <p:sp>
          <p:nvSpPr>
            <p:cNvPr id="262154" name="Text Box 10"/>
            <p:cNvSpPr txBox="1">
              <a:spLocks noChangeArrowheads="1"/>
            </p:cNvSpPr>
            <p:nvPr/>
          </p:nvSpPr>
          <p:spPr bwMode="auto">
            <a:xfrm>
              <a:off x="583" y="3416"/>
              <a:ext cx="63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s-ES_tradnl" sz="1800" i="0"/>
                <a:t>Cantidad</a:t>
              </a:r>
            </a:p>
            <a:p>
              <a:pPr algn="ctr"/>
              <a:r>
                <a:rPr lang="es-ES_tradnl" sz="1800" i="0"/>
                <a:t> filtrada</a:t>
              </a:r>
              <a:endParaRPr lang="es-ES" sz="1800" i="0"/>
            </a:p>
          </p:txBody>
        </p:sp>
        <p:sp>
          <p:nvSpPr>
            <p:cNvPr id="262155" name="Text Box 11"/>
            <p:cNvSpPr txBox="1">
              <a:spLocks noChangeArrowheads="1"/>
            </p:cNvSpPr>
            <p:nvPr/>
          </p:nvSpPr>
          <p:spPr bwMode="auto">
            <a:xfrm>
              <a:off x="1535" y="3414"/>
              <a:ext cx="82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s-ES_tradnl" sz="1800" i="0"/>
                <a:t>Cantidad</a:t>
              </a:r>
            </a:p>
            <a:p>
              <a:pPr algn="ctr"/>
              <a:r>
                <a:rPr lang="es-ES_tradnl" sz="1800" i="0"/>
                <a:t> reabsorbida</a:t>
              </a:r>
              <a:endParaRPr lang="es-ES" sz="1800" i="0"/>
            </a:p>
          </p:txBody>
        </p:sp>
        <p:sp>
          <p:nvSpPr>
            <p:cNvPr id="262156" name="Text Box 12"/>
            <p:cNvSpPr txBox="1">
              <a:spLocks noChangeArrowheads="1"/>
            </p:cNvSpPr>
            <p:nvPr/>
          </p:nvSpPr>
          <p:spPr bwMode="auto">
            <a:xfrm>
              <a:off x="2807" y="3421"/>
              <a:ext cx="6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s-ES_tradnl" sz="1800" i="0"/>
                <a:t>Cantidad</a:t>
              </a:r>
            </a:p>
            <a:p>
              <a:pPr algn="ctr"/>
              <a:r>
                <a:rPr lang="es-ES_tradnl" sz="1800" i="0"/>
                <a:t> secretada</a:t>
              </a:r>
              <a:endParaRPr lang="es-ES" sz="1800" i="0"/>
            </a:p>
          </p:txBody>
        </p:sp>
        <p:sp>
          <p:nvSpPr>
            <p:cNvPr id="262157" name="Text Box 13"/>
            <p:cNvSpPr txBox="1">
              <a:spLocks noChangeArrowheads="1"/>
            </p:cNvSpPr>
            <p:nvPr/>
          </p:nvSpPr>
          <p:spPr bwMode="auto">
            <a:xfrm>
              <a:off x="3783" y="3395"/>
              <a:ext cx="126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s-ES_tradnl" sz="1800" i="0"/>
                <a:t>Cantidad</a:t>
              </a:r>
            </a:p>
            <a:p>
              <a:pPr algn="ctr"/>
              <a:r>
                <a:rPr lang="es-ES_tradnl" sz="1800" i="0"/>
                <a:t> de soluto excretada</a:t>
              </a:r>
              <a:endParaRPr lang="es-ES" sz="1800" i="0"/>
            </a:p>
          </p:txBody>
        </p:sp>
      </p:grpSp>
      <p:sp>
        <p:nvSpPr>
          <p:cNvPr id="262158" name="Text Box 14"/>
          <p:cNvSpPr txBox="1">
            <a:spLocks noChangeArrowheads="1"/>
          </p:cNvSpPr>
          <p:nvPr/>
        </p:nvSpPr>
        <p:spPr bwMode="auto">
          <a:xfrm>
            <a:off x="1098550" y="984250"/>
            <a:ext cx="1446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_tradnl" sz="1400" i="0"/>
              <a:t>Arteriola eferente</a:t>
            </a:r>
            <a:endParaRPr lang="es-ES" sz="1400" i="0"/>
          </a:p>
        </p:txBody>
      </p:sp>
      <p:sp>
        <p:nvSpPr>
          <p:cNvPr id="262159" name="Text Box 15"/>
          <p:cNvSpPr txBox="1">
            <a:spLocks noChangeArrowheads="1"/>
          </p:cNvSpPr>
          <p:nvPr/>
        </p:nvSpPr>
        <p:spPr bwMode="auto">
          <a:xfrm>
            <a:off x="644525" y="4173538"/>
            <a:ext cx="1446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_tradnl" sz="1400" i="0"/>
              <a:t>Arteriola aferente</a:t>
            </a:r>
            <a:endParaRPr lang="es-ES" sz="1400" i="0"/>
          </a:p>
        </p:txBody>
      </p:sp>
      <p:sp>
        <p:nvSpPr>
          <p:cNvPr id="262160" name="Text Box 16"/>
          <p:cNvSpPr txBox="1">
            <a:spLocks noChangeArrowheads="1"/>
          </p:cNvSpPr>
          <p:nvPr/>
        </p:nvSpPr>
        <p:spPr bwMode="auto">
          <a:xfrm>
            <a:off x="6683375" y="1325563"/>
            <a:ext cx="1446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_tradnl" sz="1400" i="0"/>
              <a:t>A la vena renal</a:t>
            </a:r>
            <a:endParaRPr lang="es-ES" sz="1400" i="0"/>
          </a:p>
        </p:txBody>
      </p:sp>
      <p:sp>
        <p:nvSpPr>
          <p:cNvPr id="262161" name="Text Box 17"/>
          <p:cNvSpPr txBox="1">
            <a:spLocks noChangeArrowheads="1"/>
          </p:cNvSpPr>
          <p:nvPr/>
        </p:nvSpPr>
        <p:spPr bwMode="auto">
          <a:xfrm>
            <a:off x="3505200" y="1350963"/>
            <a:ext cx="144621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_tradnl" sz="1400" i="0"/>
              <a:t>Capilares peritubulares</a:t>
            </a:r>
            <a:endParaRPr lang="es-ES" sz="1400" i="0"/>
          </a:p>
        </p:txBody>
      </p:sp>
      <p:sp>
        <p:nvSpPr>
          <p:cNvPr id="262162" name="Text Box 18"/>
          <p:cNvSpPr txBox="1">
            <a:spLocks noChangeArrowheads="1"/>
          </p:cNvSpPr>
          <p:nvPr/>
        </p:nvSpPr>
        <p:spPr bwMode="auto">
          <a:xfrm>
            <a:off x="2994025" y="4030663"/>
            <a:ext cx="1719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_tradnl" sz="1400" i="0"/>
              <a:t>Cápsula de Bowman</a:t>
            </a:r>
            <a:endParaRPr lang="es-ES" sz="1400" i="0"/>
          </a:p>
        </p:txBody>
      </p:sp>
      <p:sp>
        <p:nvSpPr>
          <p:cNvPr id="262163" name="Text Box 19"/>
          <p:cNvSpPr txBox="1">
            <a:spLocks noChangeArrowheads="1"/>
          </p:cNvSpPr>
          <p:nvPr/>
        </p:nvSpPr>
        <p:spPr bwMode="auto">
          <a:xfrm>
            <a:off x="2220913" y="4379913"/>
            <a:ext cx="14462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_tradnl" sz="1400" i="0"/>
              <a:t>Glomérulo</a:t>
            </a:r>
            <a:endParaRPr lang="es-ES" sz="1400" i="0"/>
          </a:p>
        </p:txBody>
      </p:sp>
      <p:sp>
        <p:nvSpPr>
          <p:cNvPr id="262164" name="Text Box 20"/>
          <p:cNvSpPr txBox="1">
            <a:spLocks noChangeArrowheads="1"/>
          </p:cNvSpPr>
          <p:nvPr/>
        </p:nvSpPr>
        <p:spPr bwMode="auto">
          <a:xfrm>
            <a:off x="4294188" y="3217863"/>
            <a:ext cx="14462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_tradnl" sz="1400" i="0"/>
              <a:t>Túbulo</a:t>
            </a:r>
            <a:endParaRPr lang="es-ES" sz="1400" i="0"/>
          </a:p>
        </p:txBody>
      </p:sp>
      <p:sp>
        <p:nvSpPr>
          <p:cNvPr id="262165" name="Text Box 21"/>
          <p:cNvSpPr txBox="1">
            <a:spLocks noChangeArrowheads="1"/>
          </p:cNvSpPr>
          <p:nvPr/>
        </p:nvSpPr>
        <p:spPr bwMode="auto">
          <a:xfrm>
            <a:off x="7408863" y="3806825"/>
            <a:ext cx="144621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_tradnl" sz="1400" i="0"/>
              <a:t>A la vejiga y al </a:t>
            </a:r>
          </a:p>
          <a:p>
            <a:pPr algn="ctr"/>
            <a:r>
              <a:rPr lang="es-ES_tradnl" sz="1400" i="0"/>
              <a:t>medio externo</a:t>
            </a:r>
            <a:endParaRPr lang="es-ES" sz="1400" i="0"/>
          </a:p>
        </p:txBody>
      </p:sp>
      <p:sp>
        <p:nvSpPr>
          <p:cNvPr id="22" name="21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6850" y="436563"/>
            <a:ext cx="7720013" cy="503237"/>
          </a:xfrm>
        </p:spPr>
        <p:txBody>
          <a:bodyPr/>
          <a:lstStyle/>
          <a:p>
            <a:r>
              <a:rPr lang="en-US"/>
              <a:t>Funciones de la Nefrona: Apreciación general</a:t>
            </a:r>
          </a:p>
        </p:txBody>
      </p:sp>
      <p:pic>
        <p:nvPicPr>
          <p:cNvPr id="263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00150"/>
            <a:ext cx="7621588" cy="5076825"/>
          </a:xfrm>
          <a:prstGeom prst="rect">
            <a:avLst/>
          </a:prstGeom>
          <a:noFill/>
        </p:spPr>
      </p:pic>
      <p:sp>
        <p:nvSpPr>
          <p:cNvPr id="263172" name="Text Box 4"/>
          <p:cNvSpPr txBox="1">
            <a:spLocks noChangeArrowheads="1"/>
          </p:cNvSpPr>
          <p:nvPr/>
        </p:nvSpPr>
        <p:spPr bwMode="auto">
          <a:xfrm>
            <a:off x="365125" y="985838"/>
            <a:ext cx="9207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/>
              <a:t>Arteriola</a:t>
            </a:r>
          </a:p>
          <a:p>
            <a:r>
              <a:rPr lang="es-ES_tradnl" sz="1600" i="0"/>
              <a:t> eferente</a:t>
            </a:r>
            <a:endParaRPr lang="es-ES" sz="1600" i="0"/>
          </a:p>
        </p:txBody>
      </p:sp>
      <p:sp>
        <p:nvSpPr>
          <p:cNvPr id="263173" name="Text Box 5"/>
          <p:cNvSpPr txBox="1">
            <a:spLocks noChangeArrowheads="1"/>
          </p:cNvSpPr>
          <p:nvPr/>
        </p:nvSpPr>
        <p:spPr bwMode="auto">
          <a:xfrm>
            <a:off x="508000" y="2043113"/>
            <a:ext cx="1066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/>
              <a:t>Glomérulo</a:t>
            </a:r>
            <a:endParaRPr lang="es-ES" sz="1600" i="0"/>
          </a:p>
        </p:txBody>
      </p:sp>
      <p:sp>
        <p:nvSpPr>
          <p:cNvPr id="263174" name="Text Box 6"/>
          <p:cNvSpPr txBox="1">
            <a:spLocks noChangeArrowheads="1"/>
          </p:cNvSpPr>
          <p:nvPr/>
        </p:nvSpPr>
        <p:spPr bwMode="auto">
          <a:xfrm>
            <a:off x="400050" y="3043238"/>
            <a:ext cx="9207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/>
              <a:t>Arteriola</a:t>
            </a:r>
          </a:p>
          <a:p>
            <a:r>
              <a:rPr lang="es-ES_tradnl" sz="1600" i="0"/>
              <a:t> aferente</a:t>
            </a:r>
            <a:endParaRPr lang="es-ES" sz="1600" i="0"/>
          </a:p>
        </p:txBody>
      </p:sp>
      <p:sp>
        <p:nvSpPr>
          <p:cNvPr id="263175" name="Text Box 7"/>
          <p:cNvSpPr txBox="1">
            <a:spLocks noChangeArrowheads="1"/>
          </p:cNvSpPr>
          <p:nvPr/>
        </p:nvSpPr>
        <p:spPr bwMode="auto">
          <a:xfrm>
            <a:off x="1565275" y="3114675"/>
            <a:ext cx="10826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 i="0"/>
              <a:t>Cápsula de</a:t>
            </a:r>
          </a:p>
          <a:p>
            <a:pPr algn="ctr"/>
            <a:r>
              <a:rPr lang="es-ES_tradnl" sz="1600" i="0"/>
              <a:t> Bowman</a:t>
            </a:r>
            <a:endParaRPr lang="es-ES" sz="1600" i="0"/>
          </a:p>
        </p:txBody>
      </p:sp>
      <p:sp>
        <p:nvSpPr>
          <p:cNvPr id="263176" name="Text Box 8"/>
          <p:cNvSpPr txBox="1">
            <a:spLocks noChangeArrowheads="1"/>
          </p:cNvSpPr>
          <p:nvPr/>
        </p:nvSpPr>
        <p:spPr bwMode="auto">
          <a:xfrm>
            <a:off x="2979738" y="2943225"/>
            <a:ext cx="9715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 i="0"/>
              <a:t>Túbulo</a:t>
            </a:r>
          </a:p>
          <a:p>
            <a:pPr algn="ctr"/>
            <a:r>
              <a:rPr lang="es-ES_tradnl" sz="1600" i="0"/>
              <a:t> proximal</a:t>
            </a:r>
            <a:endParaRPr lang="es-ES" sz="1600" i="0"/>
          </a:p>
        </p:txBody>
      </p:sp>
      <p:sp>
        <p:nvSpPr>
          <p:cNvPr id="263177" name="Text Box 9"/>
          <p:cNvSpPr txBox="1">
            <a:spLocks noChangeArrowheads="1"/>
          </p:cNvSpPr>
          <p:nvPr/>
        </p:nvSpPr>
        <p:spPr bwMode="auto">
          <a:xfrm>
            <a:off x="5865813" y="5429250"/>
            <a:ext cx="8413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 i="0"/>
              <a:t>Túbulo</a:t>
            </a:r>
          </a:p>
          <a:p>
            <a:pPr algn="ctr"/>
            <a:r>
              <a:rPr lang="es-ES_tradnl" sz="1600" i="0"/>
              <a:t>colector</a:t>
            </a:r>
            <a:endParaRPr lang="es-ES" sz="1600" i="0"/>
          </a:p>
        </p:txBody>
      </p:sp>
      <p:sp>
        <p:nvSpPr>
          <p:cNvPr id="263178" name="Text Box 10"/>
          <p:cNvSpPr txBox="1">
            <a:spLocks noChangeArrowheads="1"/>
          </p:cNvSpPr>
          <p:nvPr/>
        </p:nvSpPr>
        <p:spPr bwMode="auto">
          <a:xfrm>
            <a:off x="4554538" y="4573588"/>
            <a:ext cx="72072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s-ES_tradnl" sz="1600" i="0"/>
              <a:t>Asa</a:t>
            </a:r>
          </a:p>
          <a:p>
            <a:pPr algn="ctr">
              <a:lnSpc>
                <a:spcPct val="70000"/>
              </a:lnSpc>
            </a:pPr>
            <a:r>
              <a:rPr lang="es-ES_tradnl" sz="1600" i="0"/>
              <a:t> de</a:t>
            </a:r>
          </a:p>
          <a:p>
            <a:pPr algn="ctr">
              <a:lnSpc>
                <a:spcPct val="70000"/>
              </a:lnSpc>
            </a:pPr>
            <a:r>
              <a:rPr lang="es-ES_tradnl" sz="1600" i="0"/>
              <a:t> Henle</a:t>
            </a:r>
            <a:endParaRPr lang="es-ES" sz="1600" i="0"/>
          </a:p>
        </p:txBody>
      </p:sp>
      <p:sp>
        <p:nvSpPr>
          <p:cNvPr id="263179" name="Text Box 11"/>
          <p:cNvSpPr txBox="1">
            <a:spLocks noChangeArrowheads="1"/>
          </p:cNvSpPr>
          <p:nvPr/>
        </p:nvSpPr>
        <p:spPr bwMode="auto">
          <a:xfrm>
            <a:off x="2816225" y="900113"/>
            <a:ext cx="130016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 i="0"/>
              <a:t>Capilares</a:t>
            </a:r>
          </a:p>
          <a:p>
            <a:pPr algn="ctr"/>
            <a:r>
              <a:rPr lang="es-ES_tradnl" sz="1600" i="0"/>
              <a:t> peritubulares</a:t>
            </a:r>
            <a:endParaRPr lang="es-ES" sz="1600" i="0"/>
          </a:p>
        </p:txBody>
      </p:sp>
      <p:sp>
        <p:nvSpPr>
          <p:cNvPr id="263180" name="Text Box 12"/>
          <p:cNvSpPr txBox="1">
            <a:spLocks noChangeArrowheads="1"/>
          </p:cNvSpPr>
          <p:nvPr/>
        </p:nvSpPr>
        <p:spPr bwMode="auto">
          <a:xfrm>
            <a:off x="5480050" y="1685925"/>
            <a:ext cx="7715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 i="0"/>
              <a:t>Túbulo</a:t>
            </a:r>
          </a:p>
          <a:p>
            <a:pPr algn="ctr"/>
            <a:r>
              <a:rPr lang="es-ES_tradnl" sz="1600" i="0"/>
              <a:t> distal</a:t>
            </a:r>
            <a:endParaRPr lang="es-ES" sz="1600" i="0"/>
          </a:p>
        </p:txBody>
      </p:sp>
      <p:sp>
        <p:nvSpPr>
          <p:cNvPr id="263181" name="Text Box 13"/>
          <p:cNvSpPr txBox="1">
            <a:spLocks noChangeArrowheads="1"/>
          </p:cNvSpPr>
          <p:nvPr/>
        </p:nvSpPr>
        <p:spPr bwMode="auto">
          <a:xfrm>
            <a:off x="6175375" y="6115050"/>
            <a:ext cx="155416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 i="0"/>
              <a:t>A la vejiga y</a:t>
            </a:r>
          </a:p>
          <a:p>
            <a:pPr algn="ctr"/>
            <a:r>
              <a:rPr lang="es-ES_tradnl" sz="1600" i="0"/>
              <a:t>al medio externo</a:t>
            </a:r>
            <a:endParaRPr lang="es-ES" sz="1600" i="0"/>
          </a:p>
        </p:txBody>
      </p:sp>
      <p:sp>
        <p:nvSpPr>
          <p:cNvPr id="263182" name="Text Box 14"/>
          <p:cNvSpPr txBox="1">
            <a:spLocks noChangeArrowheads="1"/>
          </p:cNvSpPr>
          <p:nvPr/>
        </p:nvSpPr>
        <p:spPr bwMode="auto">
          <a:xfrm>
            <a:off x="7951788" y="5114925"/>
            <a:ext cx="9636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 i="0"/>
              <a:t>A la vena</a:t>
            </a:r>
          </a:p>
          <a:p>
            <a:pPr algn="ctr"/>
            <a:r>
              <a:rPr lang="es-ES_tradnl" sz="1600" i="0"/>
              <a:t> renal</a:t>
            </a:r>
            <a:endParaRPr lang="es-ES" sz="1600" i="0"/>
          </a:p>
        </p:txBody>
      </p:sp>
      <p:sp>
        <p:nvSpPr>
          <p:cNvPr id="263183" name="Text Box 15"/>
          <p:cNvSpPr txBox="1">
            <a:spLocks noChangeArrowheads="1"/>
          </p:cNvSpPr>
          <p:nvPr/>
        </p:nvSpPr>
        <p:spPr bwMode="auto">
          <a:xfrm>
            <a:off x="1322388" y="4225925"/>
            <a:ext cx="25209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i="0"/>
              <a:t>Filtración: De la sangre al lumen</a:t>
            </a:r>
            <a:endParaRPr lang="es-ES" sz="1400" i="0"/>
          </a:p>
        </p:txBody>
      </p:sp>
      <p:sp>
        <p:nvSpPr>
          <p:cNvPr id="263184" name="Text Box 16"/>
          <p:cNvSpPr txBox="1">
            <a:spLocks noChangeArrowheads="1"/>
          </p:cNvSpPr>
          <p:nvPr/>
        </p:nvSpPr>
        <p:spPr bwMode="auto">
          <a:xfrm>
            <a:off x="1338263" y="4598988"/>
            <a:ext cx="27209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i="0"/>
              <a:t>Reabsorción: Del lumen a la sangre</a:t>
            </a:r>
            <a:endParaRPr lang="es-ES" sz="1400" i="0"/>
          </a:p>
        </p:txBody>
      </p:sp>
      <p:sp>
        <p:nvSpPr>
          <p:cNvPr id="263185" name="Text Box 17"/>
          <p:cNvSpPr txBox="1">
            <a:spLocks noChangeArrowheads="1"/>
          </p:cNvSpPr>
          <p:nvPr/>
        </p:nvSpPr>
        <p:spPr bwMode="auto">
          <a:xfrm>
            <a:off x="1352550" y="4941888"/>
            <a:ext cx="25320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i="0"/>
              <a:t>Secreción: De la sangre al lumen</a:t>
            </a:r>
            <a:endParaRPr lang="es-ES" sz="1400" i="0"/>
          </a:p>
        </p:txBody>
      </p:sp>
      <p:sp>
        <p:nvSpPr>
          <p:cNvPr id="263186" name="Text Box 18"/>
          <p:cNvSpPr txBox="1">
            <a:spLocks noChangeArrowheads="1"/>
          </p:cNvSpPr>
          <p:nvPr/>
        </p:nvSpPr>
        <p:spPr bwMode="auto">
          <a:xfrm>
            <a:off x="1338263" y="5313363"/>
            <a:ext cx="2984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i="0"/>
              <a:t>Excreción: Del lumen al medio externo</a:t>
            </a:r>
            <a:endParaRPr lang="es-ES" sz="1400" i="0"/>
          </a:p>
        </p:txBody>
      </p:sp>
      <p:sp>
        <p:nvSpPr>
          <p:cNvPr id="19" name="18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8754" name="Picture 2" descr="http://cuidandolasalud.com/wp-content/uploads/2014/03/dia-mundialrion-wkd-2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227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5" y="190500"/>
            <a:ext cx="8763000" cy="749300"/>
          </a:xfrm>
        </p:spPr>
        <p:txBody>
          <a:bodyPr/>
          <a:lstStyle/>
          <a:p>
            <a:pPr algn="just"/>
            <a:r>
              <a:rPr lang="es-ES" sz="2400" smtClean="0"/>
              <a:t>Formación de la orina como resultado de la filtración glomerular, la reabsorción tubular y la secreción tubular</a:t>
            </a:r>
            <a:endParaRPr lang="es-ES" sz="2400"/>
          </a:p>
        </p:txBody>
      </p:sp>
      <p:pic>
        <p:nvPicPr>
          <p:cNvPr id="264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0725" y="2049463"/>
            <a:ext cx="2760663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4196" name="Text Box 4"/>
          <p:cNvSpPr txBox="1">
            <a:spLocks noChangeArrowheads="1"/>
          </p:cNvSpPr>
          <p:nvPr/>
        </p:nvSpPr>
        <p:spPr bwMode="auto">
          <a:xfrm>
            <a:off x="5391150" y="1471613"/>
            <a:ext cx="9207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/>
              <a:t>Arteriola</a:t>
            </a:r>
          </a:p>
          <a:p>
            <a:r>
              <a:rPr lang="es-ES_tradnl" sz="1600" i="0"/>
              <a:t> eferente</a:t>
            </a:r>
            <a:endParaRPr lang="es-ES" sz="1600" i="0"/>
          </a:p>
        </p:txBody>
      </p:sp>
      <p:sp>
        <p:nvSpPr>
          <p:cNvPr id="264197" name="Text Box 5"/>
          <p:cNvSpPr txBox="1">
            <a:spLocks noChangeArrowheads="1"/>
          </p:cNvSpPr>
          <p:nvPr/>
        </p:nvSpPr>
        <p:spPr bwMode="auto">
          <a:xfrm>
            <a:off x="3930650" y="1584325"/>
            <a:ext cx="1066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/>
              <a:t>Glomérulo</a:t>
            </a:r>
            <a:endParaRPr lang="es-ES" sz="1600" i="0"/>
          </a:p>
        </p:txBody>
      </p:sp>
      <p:sp>
        <p:nvSpPr>
          <p:cNvPr id="264198" name="Text Box 6"/>
          <p:cNvSpPr txBox="1">
            <a:spLocks noChangeArrowheads="1"/>
          </p:cNvSpPr>
          <p:nvPr/>
        </p:nvSpPr>
        <p:spPr bwMode="auto">
          <a:xfrm>
            <a:off x="2405063" y="1433513"/>
            <a:ext cx="9207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/>
              <a:t>Arteriola</a:t>
            </a:r>
          </a:p>
          <a:p>
            <a:r>
              <a:rPr lang="es-ES_tradnl" sz="1600" i="0"/>
              <a:t> aferente</a:t>
            </a:r>
            <a:endParaRPr lang="es-ES" sz="1600" i="0"/>
          </a:p>
        </p:txBody>
      </p:sp>
      <p:sp>
        <p:nvSpPr>
          <p:cNvPr id="264199" name="Text Box 7"/>
          <p:cNvSpPr txBox="1">
            <a:spLocks noChangeArrowheads="1"/>
          </p:cNvSpPr>
          <p:nvPr/>
        </p:nvSpPr>
        <p:spPr bwMode="auto">
          <a:xfrm>
            <a:off x="5218113" y="3622675"/>
            <a:ext cx="11303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 i="0"/>
              <a:t>Capilar</a:t>
            </a:r>
          </a:p>
          <a:p>
            <a:pPr algn="ctr"/>
            <a:r>
              <a:rPr lang="es-ES_tradnl" sz="1600" i="0"/>
              <a:t> peritubular</a:t>
            </a:r>
            <a:endParaRPr lang="es-ES" sz="1600" i="0"/>
          </a:p>
        </p:txBody>
      </p:sp>
      <p:sp>
        <p:nvSpPr>
          <p:cNvPr id="264200" name="Freeform 8"/>
          <p:cNvSpPr>
            <a:spLocks/>
          </p:cNvSpPr>
          <p:nvPr/>
        </p:nvSpPr>
        <p:spPr bwMode="auto">
          <a:xfrm>
            <a:off x="3244850" y="1631950"/>
            <a:ext cx="455613" cy="4921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4" y="0"/>
              </a:cxn>
              <a:cxn ang="0">
                <a:pos x="287" y="310"/>
              </a:cxn>
            </a:cxnLst>
            <a:rect l="0" t="0" r="r" b="b"/>
            <a:pathLst>
              <a:path w="287" h="310">
                <a:moveTo>
                  <a:pt x="0" y="0"/>
                </a:moveTo>
                <a:lnTo>
                  <a:pt x="284" y="0"/>
                </a:lnTo>
                <a:lnTo>
                  <a:pt x="287" y="31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64201" name="Freeform 9"/>
          <p:cNvSpPr>
            <a:spLocks/>
          </p:cNvSpPr>
          <p:nvPr/>
        </p:nvSpPr>
        <p:spPr bwMode="auto">
          <a:xfrm flipH="1">
            <a:off x="5083175" y="1681163"/>
            <a:ext cx="358775" cy="4921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4" y="0"/>
              </a:cxn>
              <a:cxn ang="0">
                <a:pos x="287" y="310"/>
              </a:cxn>
            </a:cxnLst>
            <a:rect l="0" t="0" r="r" b="b"/>
            <a:pathLst>
              <a:path w="287" h="310">
                <a:moveTo>
                  <a:pt x="0" y="0"/>
                </a:moveTo>
                <a:lnTo>
                  <a:pt x="284" y="0"/>
                </a:lnTo>
                <a:lnTo>
                  <a:pt x="287" y="31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64202" name="Line 10"/>
          <p:cNvSpPr>
            <a:spLocks noChangeShapeType="1"/>
          </p:cNvSpPr>
          <p:nvPr/>
        </p:nvSpPr>
        <p:spPr bwMode="auto">
          <a:xfrm>
            <a:off x="4433888" y="1852613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64203" name="Freeform 11"/>
          <p:cNvSpPr>
            <a:spLocks/>
          </p:cNvSpPr>
          <p:nvPr/>
        </p:nvSpPr>
        <p:spPr bwMode="auto">
          <a:xfrm>
            <a:off x="5059363" y="3833813"/>
            <a:ext cx="379412" cy="3175"/>
          </a:xfrm>
          <a:custGeom>
            <a:avLst/>
            <a:gdLst/>
            <a:ahLst/>
            <a:cxnLst>
              <a:cxn ang="0">
                <a:pos x="239" y="0"/>
              </a:cxn>
              <a:cxn ang="0">
                <a:pos x="0" y="2"/>
              </a:cxn>
            </a:cxnLst>
            <a:rect l="0" t="0" r="r" b="b"/>
            <a:pathLst>
              <a:path w="239" h="2">
                <a:moveTo>
                  <a:pt x="239" y="0"/>
                </a:moveTo>
                <a:lnTo>
                  <a:pt x="0" y="2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64204" name="Text Box 12"/>
          <p:cNvSpPr txBox="1">
            <a:spLocks noChangeArrowheads="1"/>
          </p:cNvSpPr>
          <p:nvPr/>
        </p:nvSpPr>
        <p:spPr bwMode="auto">
          <a:xfrm>
            <a:off x="2468563" y="2649538"/>
            <a:ext cx="12112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 i="0"/>
              <a:t>Cápsula</a:t>
            </a:r>
          </a:p>
          <a:p>
            <a:pPr algn="ctr"/>
            <a:r>
              <a:rPr lang="es-ES_tradnl" sz="1600" i="0"/>
              <a:t> de Bowman</a:t>
            </a:r>
            <a:endParaRPr lang="es-ES" sz="1600" i="0"/>
          </a:p>
        </p:txBody>
      </p:sp>
      <p:sp>
        <p:nvSpPr>
          <p:cNvPr id="264205" name="Line 13"/>
          <p:cNvSpPr>
            <a:spLocks noChangeShapeType="1"/>
          </p:cNvSpPr>
          <p:nvPr/>
        </p:nvSpPr>
        <p:spPr bwMode="auto">
          <a:xfrm rot="-5400000">
            <a:off x="3667125" y="255905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64206" name="Text Box 14"/>
          <p:cNvSpPr txBox="1">
            <a:spLocks noChangeArrowheads="1"/>
          </p:cNvSpPr>
          <p:nvPr/>
        </p:nvSpPr>
        <p:spPr bwMode="auto">
          <a:xfrm>
            <a:off x="3030538" y="3751263"/>
            <a:ext cx="771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 i="0"/>
              <a:t>Túbulo</a:t>
            </a:r>
            <a:endParaRPr lang="es-ES" sz="1600" i="0"/>
          </a:p>
        </p:txBody>
      </p:sp>
      <p:sp>
        <p:nvSpPr>
          <p:cNvPr id="264207" name="Line 15"/>
          <p:cNvSpPr>
            <a:spLocks noChangeShapeType="1"/>
          </p:cNvSpPr>
          <p:nvPr/>
        </p:nvSpPr>
        <p:spPr bwMode="auto">
          <a:xfrm rot="-5400000">
            <a:off x="3983038" y="3675063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pic>
        <p:nvPicPr>
          <p:cNvPr id="264208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52913" y="6186488"/>
            <a:ext cx="219075" cy="247650"/>
          </a:xfrm>
          <a:prstGeom prst="rect">
            <a:avLst/>
          </a:prstGeom>
          <a:noFill/>
        </p:spPr>
      </p:pic>
      <p:sp>
        <p:nvSpPr>
          <p:cNvPr id="17" name="16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3"/>
          <p:cNvPicPr>
            <a:picLocks noChangeAspect="1"/>
          </p:cNvPicPr>
          <p:nvPr/>
        </p:nvPicPr>
        <p:blipFill rotWithShape="1">
          <a:blip r:embed="rId2" cstate="print"/>
          <a:srcRect t="2987" r="52131" b="4032"/>
          <a:stretch/>
        </p:blipFill>
        <p:spPr>
          <a:xfrm>
            <a:off x="1907704" y="260648"/>
            <a:ext cx="5328592" cy="63766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2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5" y="104775"/>
            <a:ext cx="8763000" cy="749300"/>
          </a:xfrm>
        </p:spPr>
        <p:txBody>
          <a:bodyPr/>
          <a:lstStyle/>
          <a:p>
            <a:pPr algn="just"/>
            <a:r>
              <a:rPr lang="es-ES" sz="2400"/>
              <a:t>Formación de la orina como resultado de la filtración glomerular, la reabsorción tubular y la secreción tubular</a:t>
            </a:r>
          </a:p>
        </p:txBody>
      </p:sp>
      <p:pic>
        <p:nvPicPr>
          <p:cNvPr id="265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75" y="1370013"/>
            <a:ext cx="2125663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52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9363" y="1371600"/>
            <a:ext cx="2125662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522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1238" y="1358900"/>
            <a:ext cx="2125662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522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1663" y="1374775"/>
            <a:ext cx="2125662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5223" name="Freeform 7"/>
          <p:cNvSpPr>
            <a:spLocks/>
          </p:cNvSpPr>
          <p:nvPr/>
        </p:nvSpPr>
        <p:spPr bwMode="auto">
          <a:xfrm>
            <a:off x="123825" y="1533525"/>
            <a:ext cx="2206625" cy="27019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0" y="3"/>
              </a:cxn>
              <a:cxn ang="0">
                <a:pos x="471" y="96"/>
              </a:cxn>
              <a:cxn ang="0">
                <a:pos x="553" y="125"/>
              </a:cxn>
              <a:cxn ang="0">
                <a:pos x="673" y="100"/>
              </a:cxn>
              <a:cxn ang="0">
                <a:pos x="743" y="34"/>
              </a:cxn>
              <a:cxn ang="0">
                <a:pos x="854" y="14"/>
              </a:cxn>
              <a:cxn ang="0">
                <a:pos x="1014" y="60"/>
              </a:cxn>
              <a:cxn ang="0">
                <a:pos x="1009" y="345"/>
              </a:cxn>
              <a:cxn ang="0">
                <a:pos x="783" y="645"/>
              </a:cxn>
              <a:cxn ang="0">
                <a:pos x="783" y="1242"/>
              </a:cxn>
              <a:cxn ang="0">
                <a:pos x="783" y="1575"/>
              </a:cxn>
              <a:cxn ang="0">
                <a:pos x="844" y="1682"/>
              </a:cxn>
              <a:cxn ang="0">
                <a:pos x="1114" y="1692"/>
              </a:cxn>
              <a:cxn ang="0">
                <a:pos x="1390" y="1702"/>
              </a:cxn>
            </a:cxnLst>
            <a:rect l="0" t="0" r="r" b="b"/>
            <a:pathLst>
              <a:path w="1390" h="1702">
                <a:moveTo>
                  <a:pt x="0" y="0"/>
                </a:moveTo>
                <a:lnTo>
                  <a:pt x="360" y="3"/>
                </a:lnTo>
                <a:cubicBezTo>
                  <a:pt x="438" y="19"/>
                  <a:pt x="439" y="76"/>
                  <a:pt x="471" y="96"/>
                </a:cubicBezTo>
                <a:cubicBezTo>
                  <a:pt x="503" y="116"/>
                  <a:pt x="519" y="124"/>
                  <a:pt x="553" y="125"/>
                </a:cubicBezTo>
                <a:cubicBezTo>
                  <a:pt x="587" y="126"/>
                  <a:pt x="641" y="115"/>
                  <a:pt x="673" y="100"/>
                </a:cubicBezTo>
                <a:cubicBezTo>
                  <a:pt x="705" y="85"/>
                  <a:pt x="713" y="48"/>
                  <a:pt x="743" y="34"/>
                </a:cubicBezTo>
                <a:cubicBezTo>
                  <a:pt x="773" y="20"/>
                  <a:pt x="809" y="10"/>
                  <a:pt x="854" y="14"/>
                </a:cubicBezTo>
                <a:cubicBezTo>
                  <a:pt x="899" y="18"/>
                  <a:pt x="988" y="5"/>
                  <a:pt x="1014" y="60"/>
                </a:cubicBezTo>
                <a:cubicBezTo>
                  <a:pt x="1040" y="115"/>
                  <a:pt x="1047" y="248"/>
                  <a:pt x="1009" y="345"/>
                </a:cubicBezTo>
                <a:cubicBezTo>
                  <a:pt x="971" y="442"/>
                  <a:pt x="821" y="496"/>
                  <a:pt x="783" y="645"/>
                </a:cubicBezTo>
                <a:lnTo>
                  <a:pt x="783" y="1242"/>
                </a:lnTo>
                <a:lnTo>
                  <a:pt x="783" y="1575"/>
                </a:lnTo>
                <a:cubicBezTo>
                  <a:pt x="793" y="1648"/>
                  <a:pt x="789" y="1663"/>
                  <a:pt x="844" y="1682"/>
                </a:cubicBezTo>
                <a:lnTo>
                  <a:pt x="1114" y="1692"/>
                </a:lnTo>
                <a:lnTo>
                  <a:pt x="1390" y="1702"/>
                </a:lnTo>
              </a:path>
            </a:pathLst>
          </a:custGeom>
          <a:noFill/>
          <a:ln w="57150" cmpd="sng">
            <a:solidFill>
              <a:srgbClr val="DE35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65224" name="Freeform 8"/>
          <p:cNvSpPr>
            <a:spLocks/>
          </p:cNvSpPr>
          <p:nvPr/>
        </p:nvSpPr>
        <p:spPr bwMode="auto">
          <a:xfrm>
            <a:off x="2525713" y="1535113"/>
            <a:ext cx="2206625" cy="27019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0" y="3"/>
              </a:cxn>
              <a:cxn ang="0">
                <a:pos x="471" y="96"/>
              </a:cxn>
              <a:cxn ang="0">
                <a:pos x="553" y="125"/>
              </a:cxn>
              <a:cxn ang="0">
                <a:pos x="673" y="100"/>
              </a:cxn>
              <a:cxn ang="0">
                <a:pos x="743" y="34"/>
              </a:cxn>
              <a:cxn ang="0">
                <a:pos x="854" y="14"/>
              </a:cxn>
              <a:cxn ang="0">
                <a:pos x="1014" y="60"/>
              </a:cxn>
              <a:cxn ang="0">
                <a:pos x="1009" y="345"/>
              </a:cxn>
              <a:cxn ang="0">
                <a:pos x="783" y="645"/>
              </a:cxn>
              <a:cxn ang="0">
                <a:pos x="783" y="1242"/>
              </a:cxn>
              <a:cxn ang="0">
                <a:pos x="783" y="1575"/>
              </a:cxn>
              <a:cxn ang="0">
                <a:pos x="844" y="1682"/>
              </a:cxn>
              <a:cxn ang="0">
                <a:pos x="1114" y="1692"/>
              </a:cxn>
              <a:cxn ang="0">
                <a:pos x="1390" y="1702"/>
              </a:cxn>
            </a:cxnLst>
            <a:rect l="0" t="0" r="r" b="b"/>
            <a:pathLst>
              <a:path w="1390" h="1702">
                <a:moveTo>
                  <a:pt x="0" y="0"/>
                </a:moveTo>
                <a:lnTo>
                  <a:pt x="360" y="3"/>
                </a:lnTo>
                <a:cubicBezTo>
                  <a:pt x="438" y="19"/>
                  <a:pt x="439" y="76"/>
                  <a:pt x="471" y="96"/>
                </a:cubicBezTo>
                <a:cubicBezTo>
                  <a:pt x="503" y="116"/>
                  <a:pt x="519" y="124"/>
                  <a:pt x="553" y="125"/>
                </a:cubicBezTo>
                <a:cubicBezTo>
                  <a:pt x="587" y="126"/>
                  <a:pt x="641" y="115"/>
                  <a:pt x="673" y="100"/>
                </a:cubicBezTo>
                <a:cubicBezTo>
                  <a:pt x="705" y="85"/>
                  <a:pt x="713" y="48"/>
                  <a:pt x="743" y="34"/>
                </a:cubicBezTo>
                <a:cubicBezTo>
                  <a:pt x="773" y="20"/>
                  <a:pt x="809" y="10"/>
                  <a:pt x="854" y="14"/>
                </a:cubicBezTo>
                <a:cubicBezTo>
                  <a:pt x="899" y="18"/>
                  <a:pt x="988" y="5"/>
                  <a:pt x="1014" y="60"/>
                </a:cubicBezTo>
                <a:cubicBezTo>
                  <a:pt x="1040" y="115"/>
                  <a:pt x="1047" y="248"/>
                  <a:pt x="1009" y="345"/>
                </a:cubicBezTo>
                <a:cubicBezTo>
                  <a:pt x="971" y="442"/>
                  <a:pt x="821" y="496"/>
                  <a:pt x="783" y="645"/>
                </a:cubicBezTo>
                <a:lnTo>
                  <a:pt x="783" y="1242"/>
                </a:lnTo>
                <a:lnTo>
                  <a:pt x="783" y="1575"/>
                </a:lnTo>
                <a:cubicBezTo>
                  <a:pt x="793" y="1648"/>
                  <a:pt x="789" y="1663"/>
                  <a:pt x="844" y="1682"/>
                </a:cubicBezTo>
                <a:lnTo>
                  <a:pt x="1114" y="1692"/>
                </a:lnTo>
                <a:lnTo>
                  <a:pt x="1390" y="1702"/>
                </a:lnTo>
              </a:path>
            </a:pathLst>
          </a:custGeom>
          <a:noFill/>
          <a:ln w="57150" cmpd="sng">
            <a:solidFill>
              <a:srgbClr val="DE35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65225" name="Freeform 9"/>
          <p:cNvSpPr>
            <a:spLocks/>
          </p:cNvSpPr>
          <p:nvPr/>
        </p:nvSpPr>
        <p:spPr bwMode="auto">
          <a:xfrm>
            <a:off x="4841875" y="1516063"/>
            <a:ext cx="2206625" cy="2693987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338" y="1"/>
              </a:cxn>
              <a:cxn ang="0">
                <a:pos x="466" y="99"/>
              </a:cxn>
              <a:cxn ang="0">
                <a:pos x="553" y="120"/>
              </a:cxn>
              <a:cxn ang="0">
                <a:pos x="673" y="95"/>
              </a:cxn>
              <a:cxn ang="0">
                <a:pos x="743" y="29"/>
              </a:cxn>
              <a:cxn ang="0">
                <a:pos x="854" y="9"/>
              </a:cxn>
              <a:cxn ang="0">
                <a:pos x="1014" y="55"/>
              </a:cxn>
              <a:cxn ang="0">
                <a:pos x="1009" y="340"/>
              </a:cxn>
              <a:cxn ang="0">
                <a:pos x="783" y="640"/>
              </a:cxn>
              <a:cxn ang="0">
                <a:pos x="783" y="1237"/>
              </a:cxn>
              <a:cxn ang="0">
                <a:pos x="783" y="1570"/>
              </a:cxn>
              <a:cxn ang="0">
                <a:pos x="844" y="1677"/>
              </a:cxn>
              <a:cxn ang="0">
                <a:pos x="1114" y="1687"/>
              </a:cxn>
              <a:cxn ang="0">
                <a:pos x="1390" y="1697"/>
              </a:cxn>
            </a:cxnLst>
            <a:rect l="0" t="0" r="r" b="b"/>
            <a:pathLst>
              <a:path w="1390" h="1697">
                <a:moveTo>
                  <a:pt x="0" y="3"/>
                </a:moveTo>
                <a:lnTo>
                  <a:pt x="338" y="1"/>
                </a:lnTo>
                <a:cubicBezTo>
                  <a:pt x="416" y="17"/>
                  <a:pt x="430" y="79"/>
                  <a:pt x="466" y="99"/>
                </a:cubicBezTo>
                <a:cubicBezTo>
                  <a:pt x="502" y="119"/>
                  <a:pt x="519" y="121"/>
                  <a:pt x="553" y="120"/>
                </a:cubicBezTo>
                <a:cubicBezTo>
                  <a:pt x="587" y="119"/>
                  <a:pt x="641" y="110"/>
                  <a:pt x="673" y="95"/>
                </a:cubicBezTo>
                <a:cubicBezTo>
                  <a:pt x="705" y="80"/>
                  <a:pt x="713" y="43"/>
                  <a:pt x="743" y="29"/>
                </a:cubicBezTo>
                <a:cubicBezTo>
                  <a:pt x="773" y="15"/>
                  <a:pt x="809" y="5"/>
                  <a:pt x="854" y="9"/>
                </a:cubicBezTo>
                <a:cubicBezTo>
                  <a:pt x="899" y="13"/>
                  <a:pt x="988" y="0"/>
                  <a:pt x="1014" y="55"/>
                </a:cubicBezTo>
                <a:cubicBezTo>
                  <a:pt x="1040" y="110"/>
                  <a:pt x="1047" y="243"/>
                  <a:pt x="1009" y="340"/>
                </a:cubicBezTo>
                <a:cubicBezTo>
                  <a:pt x="971" y="437"/>
                  <a:pt x="821" y="491"/>
                  <a:pt x="783" y="640"/>
                </a:cubicBezTo>
                <a:lnTo>
                  <a:pt x="783" y="1237"/>
                </a:lnTo>
                <a:lnTo>
                  <a:pt x="783" y="1570"/>
                </a:lnTo>
                <a:cubicBezTo>
                  <a:pt x="793" y="1643"/>
                  <a:pt x="789" y="1658"/>
                  <a:pt x="844" y="1677"/>
                </a:cubicBezTo>
                <a:lnTo>
                  <a:pt x="1114" y="1687"/>
                </a:lnTo>
                <a:lnTo>
                  <a:pt x="1390" y="1697"/>
                </a:lnTo>
              </a:path>
            </a:pathLst>
          </a:custGeom>
          <a:noFill/>
          <a:ln w="57150" cmpd="sng">
            <a:solidFill>
              <a:srgbClr val="DE35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496888" y="1106488"/>
            <a:ext cx="8129587" cy="355600"/>
            <a:chOff x="313" y="697"/>
            <a:chExt cx="5121" cy="224"/>
          </a:xfrm>
        </p:grpSpPr>
        <p:sp>
          <p:nvSpPr>
            <p:cNvPr id="265227" name="Text Box 11"/>
            <p:cNvSpPr txBox="1">
              <a:spLocks noChangeArrowheads="1"/>
            </p:cNvSpPr>
            <p:nvPr/>
          </p:nvSpPr>
          <p:spPr bwMode="auto">
            <a:xfrm>
              <a:off x="313" y="697"/>
              <a:ext cx="75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s-ES_tradnl" sz="1400" b="1" i="0"/>
                <a:t>Sustancia A</a:t>
              </a:r>
              <a:endParaRPr lang="es-ES" sz="1400" b="1" i="0"/>
            </a:p>
          </p:txBody>
        </p:sp>
        <p:sp>
          <p:nvSpPr>
            <p:cNvPr id="265228" name="Text Box 12"/>
            <p:cNvSpPr txBox="1">
              <a:spLocks noChangeArrowheads="1"/>
            </p:cNvSpPr>
            <p:nvPr/>
          </p:nvSpPr>
          <p:spPr bwMode="auto">
            <a:xfrm>
              <a:off x="3217" y="729"/>
              <a:ext cx="75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s-ES_tradnl" sz="1400" b="1" i="0"/>
                <a:t>Sustancia C</a:t>
              </a:r>
              <a:endParaRPr lang="es-ES" sz="1400" b="1" i="0"/>
            </a:p>
          </p:txBody>
        </p:sp>
        <p:sp>
          <p:nvSpPr>
            <p:cNvPr id="265229" name="Text Box 13"/>
            <p:cNvSpPr txBox="1">
              <a:spLocks noChangeArrowheads="1"/>
            </p:cNvSpPr>
            <p:nvPr/>
          </p:nvSpPr>
          <p:spPr bwMode="auto">
            <a:xfrm>
              <a:off x="1817" y="727"/>
              <a:ext cx="75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s-ES_tradnl" sz="1400" b="1" i="0"/>
                <a:t>Sustancia B</a:t>
              </a:r>
              <a:endParaRPr lang="es-ES" sz="1400" b="1" i="0"/>
            </a:p>
          </p:txBody>
        </p:sp>
        <p:sp>
          <p:nvSpPr>
            <p:cNvPr id="265230" name="Text Box 14"/>
            <p:cNvSpPr txBox="1">
              <a:spLocks noChangeArrowheads="1"/>
            </p:cNvSpPr>
            <p:nvPr/>
          </p:nvSpPr>
          <p:spPr bwMode="auto">
            <a:xfrm>
              <a:off x="4677" y="726"/>
              <a:ext cx="75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s-ES_tradnl" sz="1400" b="1" i="0"/>
                <a:t>Sustancia D</a:t>
              </a:r>
              <a:endParaRPr lang="es-ES" sz="1400" b="1" i="0"/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901700" y="4592638"/>
            <a:ext cx="7108825" cy="312737"/>
            <a:chOff x="550" y="2911"/>
            <a:chExt cx="4478" cy="197"/>
          </a:xfrm>
        </p:grpSpPr>
        <p:pic>
          <p:nvPicPr>
            <p:cNvPr id="265232" name="Picture 1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0" y="2911"/>
              <a:ext cx="138" cy="156"/>
            </a:xfrm>
            <a:prstGeom prst="rect">
              <a:avLst/>
            </a:prstGeom>
            <a:noFill/>
          </p:spPr>
        </p:pic>
        <p:pic>
          <p:nvPicPr>
            <p:cNvPr id="265233" name="Picture 1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42" y="2944"/>
              <a:ext cx="138" cy="156"/>
            </a:xfrm>
            <a:prstGeom prst="rect">
              <a:avLst/>
            </a:prstGeom>
            <a:noFill/>
          </p:spPr>
        </p:pic>
        <p:pic>
          <p:nvPicPr>
            <p:cNvPr id="265234" name="Picture 1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06" y="2952"/>
              <a:ext cx="138" cy="156"/>
            </a:xfrm>
            <a:prstGeom prst="rect">
              <a:avLst/>
            </a:prstGeom>
            <a:noFill/>
          </p:spPr>
        </p:pic>
        <p:pic>
          <p:nvPicPr>
            <p:cNvPr id="265235" name="Picture 1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90" y="2944"/>
              <a:ext cx="138" cy="156"/>
            </a:xfrm>
            <a:prstGeom prst="rect">
              <a:avLst/>
            </a:prstGeom>
            <a:noFill/>
          </p:spPr>
        </p:pic>
      </p:grpSp>
      <p:pic>
        <p:nvPicPr>
          <p:cNvPr id="265236" name="Picture 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450" y="4940300"/>
            <a:ext cx="1666875" cy="742950"/>
          </a:xfrm>
          <a:prstGeom prst="rect">
            <a:avLst/>
          </a:prstGeom>
          <a:noFill/>
        </p:spPr>
      </p:pic>
      <p:pic>
        <p:nvPicPr>
          <p:cNvPr id="265237" name="Picture 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68600" y="4932363"/>
            <a:ext cx="1685925" cy="752475"/>
          </a:xfrm>
          <a:prstGeom prst="rect">
            <a:avLst/>
          </a:prstGeom>
          <a:noFill/>
        </p:spPr>
      </p:pic>
      <p:sp>
        <p:nvSpPr>
          <p:cNvPr id="265238" name="Line 22"/>
          <p:cNvSpPr>
            <a:spLocks noChangeShapeType="1"/>
          </p:cNvSpPr>
          <p:nvPr/>
        </p:nvSpPr>
        <p:spPr bwMode="auto">
          <a:xfrm flipH="1">
            <a:off x="1003300" y="1752600"/>
            <a:ext cx="12700" cy="28702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3405188" y="1757363"/>
            <a:ext cx="342900" cy="2870200"/>
            <a:chOff x="2145" y="1107"/>
            <a:chExt cx="216" cy="1808"/>
          </a:xfrm>
        </p:grpSpPr>
        <p:sp>
          <p:nvSpPr>
            <p:cNvPr id="265240" name="Line 24"/>
            <p:cNvSpPr>
              <a:spLocks noChangeShapeType="1"/>
            </p:cNvSpPr>
            <p:nvPr/>
          </p:nvSpPr>
          <p:spPr bwMode="auto">
            <a:xfrm flipH="1">
              <a:off x="2145" y="1107"/>
              <a:ext cx="8" cy="180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stealth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265241" name="Line 25"/>
            <p:cNvSpPr>
              <a:spLocks noChangeShapeType="1"/>
            </p:cNvSpPr>
            <p:nvPr/>
          </p:nvSpPr>
          <p:spPr bwMode="auto">
            <a:xfrm>
              <a:off x="2151" y="1825"/>
              <a:ext cx="210" cy="156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265242" name="Freeform 26"/>
          <p:cNvSpPr>
            <a:spLocks/>
          </p:cNvSpPr>
          <p:nvPr/>
        </p:nvSpPr>
        <p:spPr bwMode="auto">
          <a:xfrm>
            <a:off x="5729288" y="1728788"/>
            <a:ext cx="338137" cy="1390650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714"/>
              </a:cxn>
              <a:cxn ang="0">
                <a:pos x="213" y="876"/>
              </a:cxn>
            </a:cxnLst>
            <a:rect l="0" t="0" r="r" b="b"/>
            <a:pathLst>
              <a:path w="213" h="876">
                <a:moveTo>
                  <a:pt x="3" y="0"/>
                </a:moveTo>
                <a:lnTo>
                  <a:pt x="0" y="714"/>
                </a:lnTo>
                <a:lnTo>
                  <a:pt x="213" y="876"/>
                </a:lnTo>
              </a:path>
            </a:pathLst>
          </a:custGeom>
          <a:noFill/>
          <a:ln w="28575" cmpd="sng">
            <a:solidFill>
              <a:srgbClr val="FF3300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pic>
        <p:nvPicPr>
          <p:cNvPr id="265243" name="Picture 2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7613" y="4919663"/>
            <a:ext cx="1685925" cy="752475"/>
          </a:xfrm>
          <a:prstGeom prst="rect">
            <a:avLst/>
          </a:prstGeom>
          <a:noFill/>
        </p:spPr>
      </p:pic>
      <p:sp>
        <p:nvSpPr>
          <p:cNvPr id="265244" name="Freeform 28"/>
          <p:cNvSpPr>
            <a:spLocks/>
          </p:cNvSpPr>
          <p:nvPr/>
        </p:nvSpPr>
        <p:spPr bwMode="auto">
          <a:xfrm>
            <a:off x="6940550" y="1530350"/>
            <a:ext cx="1223963" cy="239713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356" y="0"/>
              </a:cxn>
              <a:cxn ang="0">
                <a:pos x="585" y="146"/>
              </a:cxn>
              <a:cxn ang="0">
                <a:pos x="771" y="32"/>
              </a:cxn>
            </a:cxnLst>
            <a:rect l="0" t="0" r="r" b="b"/>
            <a:pathLst>
              <a:path w="771" h="151">
                <a:moveTo>
                  <a:pt x="0" y="2"/>
                </a:moveTo>
                <a:lnTo>
                  <a:pt x="356" y="0"/>
                </a:lnTo>
                <a:cubicBezTo>
                  <a:pt x="453" y="24"/>
                  <a:pt x="516" y="141"/>
                  <a:pt x="585" y="146"/>
                </a:cubicBezTo>
                <a:cubicBezTo>
                  <a:pt x="654" y="151"/>
                  <a:pt x="732" y="56"/>
                  <a:pt x="771" y="32"/>
                </a:cubicBezTo>
              </a:path>
            </a:pathLst>
          </a:custGeom>
          <a:noFill/>
          <a:ln w="57150" cmpd="sng">
            <a:solidFill>
              <a:srgbClr val="DE3500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65245" name="Freeform 29"/>
          <p:cNvSpPr>
            <a:spLocks/>
          </p:cNvSpPr>
          <p:nvPr/>
        </p:nvSpPr>
        <p:spPr bwMode="auto">
          <a:xfrm>
            <a:off x="7834313" y="1558925"/>
            <a:ext cx="795337" cy="3089275"/>
          </a:xfrm>
          <a:custGeom>
            <a:avLst/>
            <a:gdLst/>
            <a:ahLst/>
            <a:cxnLst>
              <a:cxn ang="0">
                <a:pos x="202" y="16"/>
              </a:cxn>
              <a:cxn ang="0">
                <a:pos x="363" y="6"/>
              </a:cxn>
              <a:cxn ang="0">
                <a:pos x="473" y="54"/>
              </a:cxn>
              <a:cxn ang="0">
                <a:pos x="497" y="222"/>
              </a:cxn>
              <a:cxn ang="0">
                <a:pos x="446" y="362"/>
              </a:cxn>
              <a:cxn ang="0">
                <a:pos x="240" y="589"/>
              </a:cxn>
              <a:cxn ang="0">
                <a:pos x="243" y="853"/>
              </a:cxn>
              <a:cxn ang="0">
                <a:pos x="0" y="1028"/>
              </a:cxn>
              <a:cxn ang="0">
                <a:pos x="0" y="1946"/>
              </a:cxn>
            </a:cxnLst>
            <a:rect l="0" t="0" r="r" b="b"/>
            <a:pathLst>
              <a:path w="501" h="1946">
                <a:moveTo>
                  <a:pt x="202" y="16"/>
                </a:moveTo>
                <a:cubicBezTo>
                  <a:pt x="229" y="14"/>
                  <a:pt x="318" y="0"/>
                  <a:pt x="363" y="6"/>
                </a:cubicBezTo>
                <a:cubicBezTo>
                  <a:pt x="408" y="12"/>
                  <a:pt x="451" y="18"/>
                  <a:pt x="473" y="54"/>
                </a:cubicBezTo>
                <a:cubicBezTo>
                  <a:pt x="495" y="90"/>
                  <a:pt x="501" y="171"/>
                  <a:pt x="497" y="222"/>
                </a:cubicBezTo>
                <a:cubicBezTo>
                  <a:pt x="493" y="273"/>
                  <a:pt x="489" y="301"/>
                  <a:pt x="446" y="362"/>
                </a:cubicBezTo>
                <a:cubicBezTo>
                  <a:pt x="403" y="423"/>
                  <a:pt x="274" y="507"/>
                  <a:pt x="240" y="589"/>
                </a:cubicBezTo>
                <a:lnTo>
                  <a:pt x="243" y="853"/>
                </a:lnTo>
                <a:cubicBezTo>
                  <a:pt x="203" y="926"/>
                  <a:pt x="40" y="846"/>
                  <a:pt x="0" y="1028"/>
                </a:cubicBezTo>
                <a:lnTo>
                  <a:pt x="0" y="1946"/>
                </a:lnTo>
              </a:path>
            </a:pathLst>
          </a:custGeom>
          <a:noFill/>
          <a:ln w="57150" cmpd="sng">
            <a:solidFill>
              <a:srgbClr val="DE3500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65246" name="Line 30"/>
          <p:cNvSpPr>
            <a:spLocks noChangeShapeType="1"/>
          </p:cNvSpPr>
          <p:nvPr/>
        </p:nvSpPr>
        <p:spPr bwMode="auto">
          <a:xfrm flipH="1">
            <a:off x="7847013" y="1744663"/>
            <a:ext cx="26987" cy="2894012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pic>
        <p:nvPicPr>
          <p:cNvPr id="265247" name="Picture 3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02513" y="4922838"/>
            <a:ext cx="1362075" cy="771525"/>
          </a:xfrm>
          <a:prstGeom prst="rect">
            <a:avLst/>
          </a:prstGeom>
          <a:noFill/>
        </p:spPr>
      </p:pic>
      <p:sp>
        <p:nvSpPr>
          <p:cNvPr id="265248" name="Text Box 32"/>
          <p:cNvSpPr txBox="1">
            <a:spLocks noChangeArrowheads="1"/>
          </p:cNvSpPr>
          <p:nvPr/>
        </p:nvSpPr>
        <p:spPr bwMode="auto">
          <a:xfrm>
            <a:off x="285750" y="5703888"/>
            <a:ext cx="1719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_tradnl" sz="1400" i="0" dirty="0" smtClean="0"/>
              <a:t>Creatinina</a:t>
            </a:r>
            <a:endParaRPr lang="es-ES" sz="1400" i="0" dirty="0"/>
          </a:p>
        </p:txBody>
      </p:sp>
      <p:sp>
        <p:nvSpPr>
          <p:cNvPr id="265249" name="Text Box 33"/>
          <p:cNvSpPr txBox="1">
            <a:spLocks noChangeArrowheads="1"/>
          </p:cNvSpPr>
          <p:nvPr/>
        </p:nvSpPr>
        <p:spPr bwMode="auto">
          <a:xfrm>
            <a:off x="2533650" y="5715000"/>
            <a:ext cx="23590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_tradnl" sz="1400" i="0" dirty="0" smtClean="0"/>
              <a:t>Algunos </a:t>
            </a:r>
            <a:r>
              <a:rPr lang="es-ES_tradnl" sz="1400" i="0" dirty="0"/>
              <a:t>electrólitos como Na</a:t>
            </a:r>
            <a:r>
              <a:rPr lang="es-ES_tradnl" sz="1400" i="0" baseline="30000" dirty="0"/>
              <a:t>+</a:t>
            </a:r>
            <a:r>
              <a:rPr lang="es-ES_tradnl" sz="1400" i="0" dirty="0"/>
              <a:t>, Cl</a:t>
            </a:r>
            <a:r>
              <a:rPr lang="es-ES_tradnl" sz="1400" i="0" baseline="30000" dirty="0"/>
              <a:t>-</a:t>
            </a:r>
            <a:r>
              <a:rPr lang="es-ES_tradnl" sz="1400" i="0" dirty="0"/>
              <a:t> y HCO</a:t>
            </a:r>
            <a:r>
              <a:rPr lang="es-ES_tradnl" sz="1400" i="0" baseline="-25000" dirty="0"/>
              <a:t>3</a:t>
            </a:r>
            <a:r>
              <a:rPr lang="es-ES_tradnl" sz="1400" i="0" baseline="30000" dirty="0"/>
              <a:t>-</a:t>
            </a:r>
            <a:endParaRPr lang="es-ES" sz="1400" i="0" baseline="30000" dirty="0"/>
          </a:p>
        </p:txBody>
      </p:sp>
      <p:sp>
        <p:nvSpPr>
          <p:cNvPr id="265250" name="Text Box 34"/>
          <p:cNvSpPr txBox="1">
            <a:spLocks noChangeArrowheads="1"/>
          </p:cNvSpPr>
          <p:nvPr/>
        </p:nvSpPr>
        <p:spPr bwMode="auto">
          <a:xfrm>
            <a:off x="4956175" y="5711825"/>
            <a:ext cx="199072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804863"/>
            <a:r>
              <a:rPr lang="es-ES_tradnl" sz="1400" i="0" dirty="0" smtClean="0"/>
              <a:t>Aminoácidos y  Glucosa</a:t>
            </a:r>
            <a:endParaRPr lang="es-ES" sz="1400" i="0" dirty="0"/>
          </a:p>
        </p:txBody>
      </p:sp>
      <p:sp>
        <p:nvSpPr>
          <p:cNvPr id="37" name="36 CuadroTexto"/>
          <p:cNvSpPr txBox="1"/>
          <p:nvPr/>
        </p:nvSpPr>
        <p:spPr>
          <a:xfrm>
            <a:off x="7427168" y="5822303"/>
            <a:ext cx="1306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sz="1600" dirty="0" smtClean="0"/>
              <a:t>Ácidos/Bases</a:t>
            </a:r>
            <a:endParaRPr lang="es-ES" sz="1600" dirty="0"/>
          </a:p>
        </p:txBody>
      </p:sp>
      <p:sp>
        <p:nvSpPr>
          <p:cNvPr id="36" name="35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65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6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6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6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65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6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265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65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26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26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000"/>
                                        <p:tgtEl>
                                          <p:spTgt spid="265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265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1000"/>
                                        <p:tgtEl>
                                          <p:spTgt spid="26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1000"/>
                                        <p:tgtEl>
                                          <p:spTgt spid="26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1000"/>
                                        <p:tgtEl>
                                          <p:spTgt spid="26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223" grpId="0" animBg="1"/>
      <p:bldP spid="265224" grpId="0" animBg="1"/>
      <p:bldP spid="265225" grpId="0" animBg="1"/>
      <p:bldP spid="265238" grpId="0" animBg="1"/>
      <p:bldP spid="265242" grpId="0" animBg="1"/>
      <p:bldP spid="265244" grpId="0" animBg="1"/>
      <p:bldP spid="265245" grpId="0" animBg="1"/>
      <p:bldP spid="265246" grpId="0" animBg="1"/>
      <p:bldP spid="265248" grpId="0"/>
      <p:bldP spid="265249" grpId="0"/>
      <p:bldP spid="26525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26367" t="32668" r="18555" b="30453"/>
          <a:stretch>
            <a:fillRect/>
          </a:stretch>
        </p:blipFill>
        <p:spPr bwMode="auto">
          <a:xfrm>
            <a:off x="1" y="899652"/>
            <a:ext cx="9143999" cy="5958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176981" y="324464"/>
            <a:ext cx="626876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dirty="0" smtClean="0">
                <a:solidFill>
                  <a:srgbClr val="FFFF00"/>
                </a:solidFill>
              </a:rPr>
              <a:t>¿Qué % del </a:t>
            </a:r>
            <a:r>
              <a:rPr lang="es-GT" dirty="0" err="1" smtClean="0">
                <a:solidFill>
                  <a:srgbClr val="FFFF00"/>
                </a:solidFill>
              </a:rPr>
              <a:t>Qc</a:t>
            </a:r>
            <a:r>
              <a:rPr lang="es-GT" dirty="0" smtClean="0">
                <a:solidFill>
                  <a:srgbClr val="FFFF00"/>
                </a:solidFill>
              </a:rPr>
              <a:t> representa el flujo sanguíneo renal?...</a:t>
            </a:r>
            <a:endParaRPr lang="es-E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51520" y="188640"/>
            <a:ext cx="82809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GT" sz="1800" dirty="0"/>
          </a:p>
          <a:p>
            <a:endParaRPr lang="es-GT" sz="1800" dirty="0" smtClean="0"/>
          </a:p>
          <a:p>
            <a:endParaRPr lang="es-GT" sz="1800" dirty="0"/>
          </a:p>
          <a:p>
            <a:endParaRPr lang="es-GT" sz="1800" dirty="0"/>
          </a:p>
          <a:p>
            <a:endParaRPr lang="es-GT" sz="1800" dirty="0" smtClean="0"/>
          </a:p>
          <a:p>
            <a:endParaRPr lang="es-GT" sz="1800" dirty="0"/>
          </a:p>
          <a:p>
            <a:r>
              <a:rPr lang="es-GT" sz="1800" dirty="0" smtClean="0"/>
              <a:t>  </a:t>
            </a:r>
            <a:endParaRPr lang="es-ES" sz="1800" dirty="0"/>
          </a:p>
        </p:txBody>
      </p:sp>
      <p:graphicFrame>
        <p:nvGraphicFramePr>
          <p:cNvPr id="3" name="2 Diagrama"/>
          <p:cNvGraphicFramePr/>
          <p:nvPr/>
        </p:nvGraphicFramePr>
        <p:xfrm>
          <a:off x="-426049" y="899651"/>
          <a:ext cx="9865096" cy="59583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3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GT" dirty="0" smtClean="0"/>
              <a:t>Micción…</a:t>
            </a:r>
            <a:endParaRPr lang="es-ES" dirty="0"/>
          </a:p>
        </p:txBody>
      </p:sp>
      <p:pic>
        <p:nvPicPr>
          <p:cNvPr id="3" name="Picture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1560" y="1464840"/>
            <a:ext cx="8136904" cy="47525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3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" name="Picture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96465" y="1125855"/>
            <a:ext cx="5047615" cy="5215890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" name="Picture 2" descr="http://marcelod.pbwiki.com/f/figura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357188"/>
            <a:ext cx="7715250" cy="617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" name="Picture 2" descr="http://www.dfarmacia.com/ficheros/images/4/4v23n04/grande/4v23n04-13060312fig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178" t="3799" r="5762" b="3665"/>
          <a:stretch/>
        </p:blipFill>
        <p:spPr bwMode="auto">
          <a:xfrm>
            <a:off x="0" y="0"/>
            <a:ext cx="44279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www.perdidasdeorina.com/Fotos/fisiologia3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201"/>
          <a:stretch>
            <a:fillRect/>
          </a:stretch>
        </p:blipFill>
        <p:spPr bwMode="auto">
          <a:xfrm>
            <a:off x="4296156" y="0"/>
            <a:ext cx="48478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179512" y="6519446"/>
            <a:ext cx="57166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600" i="1" dirty="0" smtClean="0">
                <a:solidFill>
                  <a:srgbClr val="FF0000"/>
                </a:solidFill>
              </a:rPr>
              <a:t>Pudendos Inervan al esfínter externo (lo inhiben al excitarse)</a:t>
            </a:r>
            <a:endParaRPr lang="es-ES" sz="16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541286" y="14748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>
                <a:solidFill>
                  <a:srgbClr val="FFFF00"/>
                </a:solidFill>
                <a:latin typeface="Calisto MT" pitchFamily="18" charset="0"/>
              </a:rPr>
              <a:t>Reflejo </a:t>
            </a:r>
            <a:r>
              <a:rPr lang="es-EC" dirty="0" err="1" smtClean="0">
                <a:solidFill>
                  <a:srgbClr val="FFFF00"/>
                </a:solidFill>
                <a:latin typeface="Calisto MT" pitchFamily="18" charset="0"/>
              </a:rPr>
              <a:t>miccional</a:t>
            </a:r>
            <a:endParaRPr lang="es-EC" dirty="0" smtClean="0">
              <a:solidFill>
                <a:srgbClr val="FFFF00"/>
              </a:solidFill>
              <a:latin typeface="Calisto MT" pitchFamily="18" charset="0"/>
            </a:endParaRPr>
          </a:p>
          <a:p>
            <a:pPr algn="ctr"/>
            <a:r>
              <a:rPr lang="es-EC" dirty="0" smtClean="0">
                <a:solidFill>
                  <a:srgbClr val="FFFF00"/>
                </a:solidFill>
                <a:latin typeface="Calisto MT" pitchFamily="18" charset="0"/>
              </a:rPr>
              <a:t>reflejo medular autónomo</a:t>
            </a:r>
          </a:p>
          <a:p>
            <a:pPr algn="ctr"/>
            <a:endParaRPr lang="es-EC" dirty="0">
              <a:solidFill>
                <a:srgbClr val="FFFF00"/>
              </a:solidFill>
              <a:latin typeface="Calisto MT" pitchFamily="18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611560" y="1700808"/>
            <a:ext cx="81753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Ø"/>
            </a:pPr>
            <a:r>
              <a:rPr lang="es-EC" sz="2000" dirty="0" smtClean="0">
                <a:latin typeface="Calisto MT" pitchFamily="18" charset="0"/>
              </a:rPr>
              <a:t>Centros  del tronco del encéfalo (protuberancia) son Excitadores/inhibidores.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es-EC" sz="2000" dirty="0" smtClean="0">
                <a:latin typeface="Calisto MT" pitchFamily="18" charset="0"/>
              </a:rPr>
              <a:t> Centros localizados en la corteza cerebral (inhibidores pero pueden volverse excitadores).</a:t>
            </a:r>
            <a:endParaRPr lang="es-EC" sz="2000" dirty="0">
              <a:latin typeface="Calisto MT" pitchFamily="18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490424" y="3429000"/>
            <a:ext cx="83300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es-EC" sz="2000" dirty="0" smtClean="0">
                <a:latin typeface="Calisto MT" pitchFamily="18" charset="0"/>
              </a:rPr>
              <a:t> Centros superiores -  mantienen el reflejo </a:t>
            </a:r>
            <a:r>
              <a:rPr lang="es-EC" sz="2000" dirty="0" err="1" smtClean="0">
                <a:latin typeface="Calisto MT" pitchFamily="18" charset="0"/>
              </a:rPr>
              <a:t>miccional</a:t>
            </a:r>
            <a:r>
              <a:rPr lang="es-EC" sz="2000" dirty="0" smtClean="0">
                <a:latin typeface="Calisto MT" pitchFamily="18" charset="0"/>
              </a:rPr>
              <a:t> inhibido - excepto –cuando desea la micción.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C" sz="2000" dirty="0" smtClean="0">
                <a:latin typeface="Calisto MT" pitchFamily="18" charset="0"/>
              </a:rPr>
              <a:t>Centros superiores pueden impedir la micción por la contracción tónica del esfínter vesical externo.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C" sz="2000" dirty="0" smtClean="0">
                <a:latin typeface="Calisto MT" pitchFamily="18" charset="0"/>
              </a:rPr>
              <a:t>Momento de la micción – centros corticales pueden facilitar a los centros de la micción sacros e iniciar el reflejo </a:t>
            </a:r>
            <a:r>
              <a:rPr lang="es-EC" sz="2000" dirty="0" err="1" smtClean="0">
                <a:latin typeface="Calisto MT" pitchFamily="18" charset="0"/>
              </a:rPr>
              <a:t>miccional</a:t>
            </a:r>
            <a:r>
              <a:rPr lang="es-EC" sz="2000" dirty="0" smtClean="0">
                <a:latin typeface="Calisto MT" pitchFamily="18" charset="0"/>
              </a:rPr>
              <a:t> – inhibir el esfínter urinario externo.</a:t>
            </a:r>
            <a:endParaRPr lang="es-EC" sz="2000" dirty="0">
              <a:latin typeface="Calisto MT" pitchFamily="18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690" name="Picture 2" descr="G:\DCIM\.thumbnails\14071262232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68285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2" descr="http://www.ocu.org/site_images/incontinencia/fase_llenad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338" t="43651" r="50000" b="23214"/>
          <a:stretch/>
        </p:blipFill>
        <p:spPr bwMode="auto">
          <a:xfrm>
            <a:off x="457200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Mantenimiento de la Filtración Glomerular…</a:t>
            </a:r>
            <a:endParaRPr lang="es-ES" dirty="0"/>
          </a:p>
        </p:txBody>
      </p:sp>
      <p:sp>
        <p:nvSpPr>
          <p:cNvPr id="3" name="2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3" descr="S02401-016-f00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111"/>
          <a:stretch>
            <a:fillRect/>
          </a:stretch>
        </p:blipFill>
        <p:spPr>
          <a:xfrm>
            <a:off x="179512" y="2420888"/>
            <a:ext cx="8698720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2 CuadroTexto"/>
          <p:cNvSpPr txBox="1"/>
          <p:nvPr/>
        </p:nvSpPr>
        <p:spPr>
          <a:xfrm>
            <a:off x="827584" y="980728"/>
            <a:ext cx="2855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dirty="0" smtClean="0"/>
              <a:t>Fuerzas de </a:t>
            </a:r>
            <a:r>
              <a:rPr lang="es-GT" dirty="0" err="1" smtClean="0"/>
              <a:t>Starling</a:t>
            </a:r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34297"/>
            <a:ext cx="7391400" cy="304800"/>
          </a:xfrm>
        </p:spPr>
        <p:txBody>
          <a:bodyPr>
            <a:normAutofit fontScale="90000"/>
          </a:bodyPr>
          <a:lstStyle/>
          <a:p>
            <a:pPr algn="r" eaLnBrk="1" hangingPunct="1">
              <a:defRPr/>
            </a:pPr>
            <a:r>
              <a:rPr lang="es-ES" sz="3600" b="1" dirty="0" smtClean="0"/>
              <a:t>                        Filtración</a:t>
            </a:r>
            <a:endParaRPr lang="en-US" sz="3600" b="1" dirty="0" smtClean="0"/>
          </a:p>
        </p:txBody>
      </p:sp>
      <p:pic>
        <p:nvPicPr>
          <p:cNvPr id="18435" name="Picture 3" descr="filtracion y transporte tubul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0" y="0"/>
            <a:ext cx="4071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4114800" y="1066800"/>
            <a:ext cx="522605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 u="sng" dirty="0">
                <a:latin typeface="Times New Roman" pitchFamily="18" charset="0"/>
              </a:rPr>
              <a:t>Factores que modifican la filtración:</a:t>
            </a:r>
          </a:p>
          <a:p>
            <a:endParaRPr lang="es-ES" u="sng" dirty="0">
              <a:latin typeface="Times New Roman" pitchFamily="18" charset="0"/>
            </a:endParaRPr>
          </a:p>
          <a:p>
            <a:pPr>
              <a:buFontTx/>
              <a:buChar char="•"/>
            </a:pPr>
            <a:r>
              <a:rPr lang="es-ES" dirty="0">
                <a:latin typeface="Times New Roman" pitchFamily="18" charset="0"/>
              </a:rPr>
              <a:t>Presión glomerular</a:t>
            </a:r>
          </a:p>
          <a:p>
            <a:endParaRPr lang="es-ES" dirty="0">
              <a:latin typeface="Times New Roman" pitchFamily="18" charset="0"/>
            </a:endParaRPr>
          </a:p>
          <a:p>
            <a:pPr>
              <a:buFontTx/>
              <a:buChar char="•"/>
            </a:pPr>
            <a:r>
              <a:rPr lang="es-ES" dirty="0">
                <a:latin typeface="Times New Roman" pitchFamily="18" charset="0"/>
              </a:rPr>
              <a:t>Presión </a:t>
            </a:r>
            <a:r>
              <a:rPr lang="es-ES" dirty="0" err="1">
                <a:latin typeface="Times New Roman" pitchFamily="18" charset="0"/>
              </a:rPr>
              <a:t>coloidosmótica</a:t>
            </a:r>
            <a:endParaRPr lang="es-ES" dirty="0">
              <a:latin typeface="Times New Roman" pitchFamily="18" charset="0"/>
            </a:endParaRPr>
          </a:p>
          <a:p>
            <a:pPr>
              <a:buFontTx/>
              <a:buChar char="•"/>
            </a:pPr>
            <a:endParaRPr lang="es-ES" dirty="0">
              <a:latin typeface="Times New Roman" pitchFamily="18" charset="0"/>
            </a:endParaRPr>
          </a:p>
          <a:p>
            <a:pPr>
              <a:buFontTx/>
              <a:buChar char="•"/>
            </a:pPr>
            <a:r>
              <a:rPr lang="es-ES" dirty="0">
                <a:latin typeface="Times New Roman" pitchFamily="18" charset="0"/>
              </a:rPr>
              <a:t>Presión de cápsula de </a:t>
            </a:r>
            <a:r>
              <a:rPr lang="es-ES" dirty="0" err="1" smtClean="0">
                <a:latin typeface="Times New Roman" pitchFamily="18" charset="0"/>
              </a:rPr>
              <a:t>Bowman</a:t>
            </a:r>
            <a:endParaRPr lang="es-ES" dirty="0" smtClean="0">
              <a:latin typeface="Times New Roman" pitchFamily="18" charset="0"/>
            </a:endParaRPr>
          </a:p>
          <a:p>
            <a:pPr>
              <a:buFontTx/>
              <a:buChar char="•"/>
            </a:pPr>
            <a:endParaRPr lang="es-ES" dirty="0">
              <a:latin typeface="Times New Roman" pitchFamily="18" charset="0"/>
            </a:endParaRPr>
          </a:p>
          <a:p>
            <a:pPr>
              <a:buFontTx/>
              <a:buChar char="•"/>
            </a:pPr>
            <a:endParaRPr lang="es-ES" dirty="0">
              <a:latin typeface="Times New Roman" pitchFamily="18" charset="0"/>
            </a:endParaRPr>
          </a:p>
          <a:p>
            <a:pPr>
              <a:buFontTx/>
              <a:buChar char="•"/>
            </a:pPr>
            <a:r>
              <a:rPr lang="es-ES" dirty="0">
                <a:latin typeface="Times New Roman" pitchFamily="18" charset="0"/>
              </a:rPr>
              <a:t>Contracción de la arteriola aferente</a:t>
            </a:r>
          </a:p>
          <a:p>
            <a:pPr>
              <a:buFontTx/>
              <a:buChar char="•"/>
            </a:pPr>
            <a:endParaRPr lang="es-ES" dirty="0">
              <a:latin typeface="Times New Roman" pitchFamily="18" charset="0"/>
            </a:endParaRPr>
          </a:p>
          <a:p>
            <a:pPr>
              <a:buFontTx/>
              <a:buChar char="•"/>
            </a:pPr>
            <a:r>
              <a:rPr lang="es-ES" dirty="0">
                <a:latin typeface="Times New Roman" pitchFamily="18" charset="0"/>
              </a:rPr>
              <a:t>Dilatación de la arteriola aferente</a:t>
            </a:r>
          </a:p>
          <a:p>
            <a:pPr>
              <a:buFontTx/>
              <a:buChar char="•"/>
            </a:pPr>
            <a:endParaRPr lang="es-ES" dirty="0">
              <a:latin typeface="Times New Roman" pitchFamily="18" charset="0"/>
            </a:endParaRPr>
          </a:p>
          <a:p>
            <a:pPr>
              <a:buFontTx/>
              <a:buChar char="•"/>
            </a:pPr>
            <a:r>
              <a:rPr lang="es-ES" dirty="0">
                <a:latin typeface="Times New Roman" pitchFamily="18" charset="0"/>
              </a:rPr>
              <a:t>Contracción de la arteriola eferente</a:t>
            </a:r>
            <a:endParaRPr lang="en-US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Scan100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050"/>
            <a:ext cx="9144000" cy="683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l="26367" t="27100" r="17969" b="2089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l="26367" t="27100" r="17969" b="2089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 l="26367" t="27100" r="17969" b="20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 l="26367" t="27100" r="17969" b="20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endParaRPr lang="en-US" b="1" dirty="0" smtClean="0"/>
          </a:p>
        </p:txBody>
      </p:sp>
      <p:pic>
        <p:nvPicPr>
          <p:cNvPr id="4099" name="Picture 3" descr="sistema urinario"/>
          <p:cNvPicPr>
            <a:picLocks noChangeAspect="1" noChangeArrowheads="1"/>
          </p:cNvPicPr>
          <p:nvPr/>
        </p:nvPicPr>
        <p:blipFill>
          <a:blip r:embed="rId2" cstate="print"/>
          <a:srcRect t="9525"/>
          <a:stretch>
            <a:fillRect/>
          </a:stretch>
        </p:blipFill>
        <p:spPr bwMode="auto">
          <a:xfrm>
            <a:off x="0" y="0"/>
            <a:ext cx="63001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riñ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0"/>
            <a:ext cx="39959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"/>
          <p:cNvPicPr/>
          <p:nvPr/>
        </p:nvPicPr>
        <p:blipFill>
          <a:blip r:embed="rId4" cstate="print"/>
          <a:srcRect l="27313" r="1423"/>
          <a:stretch>
            <a:fillRect/>
          </a:stretch>
        </p:blipFill>
        <p:spPr>
          <a:xfrm>
            <a:off x="1619672" y="14288"/>
            <a:ext cx="576064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 l="26367" t="27100" r="17969" b="20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Scan100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5" y="203200"/>
            <a:ext cx="8763000" cy="503238"/>
          </a:xfrm>
        </p:spPr>
        <p:txBody>
          <a:bodyPr/>
          <a:lstStyle/>
          <a:p>
            <a:r>
              <a:rPr lang="es-ES_tradnl"/>
              <a:t>Determinantes de la Tasa de Filtración Glomerular</a:t>
            </a:r>
            <a:endParaRPr lang="es-ES"/>
          </a:p>
        </p:txBody>
      </p:sp>
      <p:pic>
        <p:nvPicPr>
          <p:cNvPr id="266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75" y="1296988"/>
            <a:ext cx="7377113" cy="4702175"/>
          </a:xfrm>
          <a:prstGeom prst="rect">
            <a:avLst/>
          </a:prstGeom>
          <a:noFill/>
        </p:spPr>
      </p:pic>
      <p:sp>
        <p:nvSpPr>
          <p:cNvPr id="266244" name="Text Box 4"/>
          <p:cNvSpPr txBox="1">
            <a:spLocks noChangeArrowheads="1"/>
          </p:cNvSpPr>
          <p:nvPr/>
        </p:nvSpPr>
        <p:spPr bwMode="auto">
          <a:xfrm>
            <a:off x="3092450" y="1724025"/>
            <a:ext cx="12763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 b="1" i="0">
                <a:solidFill>
                  <a:schemeClr val="accent2"/>
                </a:solidFill>
              </a:rPr>
              <a:t>Presión</a:t>
            </a:r>
          </a:p>
          <a:p>
            <a:pPr algn="ctr"/>
            <a:r>
              <a:rPr lang="es-ES_tradnl" sz="1600" b="1" i="0">
                <a:solidFill>
                  <a:schemeClr val="accent2"/>
                </a:solidFill>
              </a:rPr>
              <a:t>hidrostática</a:t>
            </a:r>
          </a:p>
          <a:p>
            <a:pPr algn="ctr"/>
            <a:r>
              <a:rPr lang="es-ES_tradnl" sz="1600" b="1" i="0">
                <a:solidFill>
                  <a:schemeClr val="accent2"/>
                </a:solidFill>
              </a:rPr>
              <a:t>glomerular</a:t>
            </a:r>
          </a:p>
          <a:p>
            <a:pPr algn="ctr"/>
            <a:r>
              <a:rPr lang="es-ES_tradnl" sz="1600" b="1" i="0">
                <a:solidFill>
                  <a:schemeClr val="accent2"/>
                </a:solidFill>
              </a:rPr>
              <a:t> (60 mm Hg</a:t>
            </a:r>
            <a:r>
              <a:rPr lang="es-ES_tradnl" sz="1600" b="1" i="0">
                <a:solidFill>
                  <a:srgbClr val="CC0000"/>
                </a:solidFill>
              </a:rPr>
              <a:t>)</a:t>
            </a:r>
            <a:endParaRPr lang="es-ES" sz="1600" b="1" i="0">
              <a:solidFill>
                <a:srgbClr val="CC0000"/>
              </a:solidFill>
            </a:endParaRPr>
          </a:p>
        </p:txBody>
      </p:sp>
      <p:sp>
        <p:nvSpPr>
          <p:cNvPr id="266245" name="Text Box 5"/>
          <p:cNvSpPr txBox="1">
            <a:spLocks noChangeArrowheads="1"/>
          </p:cNvSpPr>
          <p:nvPr/>
        </p:nvSpPr>
        <p:spPr bwMode="auto">
          <a:xfrm>
            <a:off x="4656138" y="1736725"/>
            <a:ext cx="1474787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 b="1" i="0">
                <a:solidFill>
                  <a:srgbClr val="CC0000"/>
                </a:solidFill>
              </a:rPr>
              <a:t>Presión</a:t>
            </a:r>
          </a:p>
          <a:p>
            <a:pPr algn="ctr"/>
            <a:r>
              <a:rPr lang="es-ES_tradnl" sz="1600" b="1" i="0">
                <a:solidFill>
                  <a:srgbClr val="CC0000"/>
                </a:solidFill>
              </a:rPr>
              <a:t>coloidosmótica</a:t>
            </a:r>
          </a:p>
          <a:p>
            <a:pPr algn="ctr"/>
            <a:r>
              <a:rPr lang="es-ES_tradnl" sz="1600" b="1" i="0">
                <a:solidFill>
                  <a:srgbClr val="CC0000"/>
                </a:solidFill>
              </a:rPr>
              <a:t>glomerular</a:t>
            </a:r>
          </a:p>
          <a:p>
            <a:pPr algn="ctr"/>
            <a:r>
              <a:rPr lang="es-ES_tradnl" sz="1600" b="1" i="0">
                <a:solidFill>
                  <a:srgbClr val="CC0000"/>
                </a:solidFill>
              </a:rPr>
              <a:t> (32 mm Hg)</a:t>
            </a:r>
            <a:endParaRPr lang="es-ES" sz="1600" b="1" i="0">
              <a:solidFill>
                <a:srgbClr val="CC0000"/>
              </a:solidFill>
            </a:endParaRPr>
          </a:p>
        </p:txBody>
      </p:sp>
      <p:sp>
        <p:nvSpPr>
          <p:cNvPr id="266246" name="Text Box 6"/>
          <p:cNvSpPr txBox="1">
            <a:spLocks noChangeArrowheads="1"/>
          </p:cNvSpPr>
          <p:nvPr/>
        </p:nvSpPr>
        <p:spPr bwMode="auto">
          <a:xfrm>
            <a:off x="3971925" y="4443413"/>
            <a:ext cx="12763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 b="1" i="0">
                <a:solidFill>
                  <a:srgbClr val="3D3D3D"/>
                </a:solidFill>
              </a:rPr>
              <a:t>Presión en</a:t>
            </a:r>
          </a:p>
          <a:p>
            <a:pPr algn="ctr"/>
            <a:r>
              <a:rPr lang="es-ES_tradnl" sz="1600" b="1" i="0">
                <a:solidFill>
                  <a:srgbClr val="3D3D3D"/>
                </a:solidFill>
              </a:rPr>
              <a:t>la cápsula</a:t>
            </a:r>
          </a:p>
          <a:p>
            <a:pPr algn="ctr"/>
            <a:r>
              <a:rPr lang="es-ES_tradnl" sz="1600" b="1" i="0">
                <a:solidFill>
                  <a:srgbClr val="3D3D3D"/>
                </a:solidFill>
              </a:rPr>
              <a:t>de Bowman</a:t>
            </a:r>
          </a:p>
          <a:p>
            <a:pPr algn="ctr"/>
            <a:r>
              <a:rPr lang="es-ES_tradnl" sz="1600" b="1" i="0">
                <a:solidFill>
                  <a:srgbClr val="3D3D3D"/>
                </a:solidFill>
              </a:rPr>
              <a:t> (18 mm Hg)</a:t>
            </a:r>
            <a:endParaRPr lang="es-ES" sz="1600" b="1" i="0">
              <a:solidFill>
                <a:srgbClr val="3D3D3D"/>
              </a:solidFill>
            </a:endParaRPr>
          </a:p>
        </p:txBody>
      </p:sp>
      <p:sp>
        <p:nvSpPr>
          <p:cNvPr id="266247" name="Text Box 7"/>
          <p:cNvSpPr txBox="1">
            <a:spLocks noChangeArrowheads="1"/>
          </p:cNvSpPr>
          <p:nvPr/>
        </p:nvSpPr>
        <p:spPr bwMode="auto">
          <a:xfrm>
            <a:off x="285750" y="1731963"/>
            <a:ext cx="9207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/>
              <a:t>Arteriola</a:t>
            </a:r>
          </a:p>
          <a:p>
            <a:r>
              <a:rPr lang="es-ES_tradnl" sz="1600" i="0"/>
              <a:t> eferente</a:t>
            </a:r>
            <a:endParaRPr lang="es-ES" sz="1600" i="0"/>
          </a:p>
        </p:txBody>
      </p:sp>
      <p:sp>
        <p:nvSpPr>
          <p:cNvPr id="266248" name="Text Box 8"/>
          <p:cNvSpPr txBox="1">
            <a:spLocks noChangeArrowheads="1"/>
          </p:cNvSpPr>
          <p:nvPr/>
        </p:nvSpPr>
        <p:spPr bwMode="auto">
          <a:xfrm>
            <a:off x="3730625" y="954088"/>
            <a:ext cx="1724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2800" i="0"/>
              <a:t>Glomérulo</a:t>
            </a:r>
            <a:endParaRPr lang="es-ES" sz="2800" i="0"/>
          </a:p>
        </p:txBody>
      </p:sp>
      <p:sp>
        <p:nvSpPr>
          <p:cNvPr id="266249" name="Text Box 9"/>
          <p:cNvSpPr txBox="1">
            <a:spLocks noChangeArrowheads="1"/>
          </p:cNvSpPr>
          <p:nvPr/>
        </p:nvSpPr>
        <p:spPr bwMode="auto">
          <a:xfrm>
            <a:off x="7850188" y="1668463"/>
            <a:ext cx="9207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/>
              <a:t>Arteriola</a:t>
            </a:r>
          </a:p>
          <a:p>
            <a:r>
              <a:rPr lang="es-ES_tradnl" sz="1600" i="0"/>
              <a:t> eferente</a:t>
            </a:r>
            <a:endParaRPr lang="es-ES" sz="1600" i="0"/>
          </a:p>
        </p:txBody>
      </p:sp>
      <p:sp>
        <p:nvSpPr>
          <p:cNvPr id="266250" name="Freeform 10"/>
          <p:cNvSpPr>
            <a:spLocks/>
          </p:cNvSpPr>
          <p:nvPr/>
        </p:nvSpPr>
        <p:spPr bwMode="auto">
          <a:xfrm>
            <a:off x="1143000" y="1936750"/>
            <a:ext cx="455613" cy="4921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4" y="0"/>
              </a:cxn>
              <a:cxn ang="0">
                <a:pos x="287" y="310"/>
              </a:cxn>
            </a:cxnLst>
            <a:rect l="0" t="0" r="r" b="b"/>
            <a:pathLst>
              <a:path w="287" h="310">
                <a:moveTo>
                  <a:pt x="0" y="0"/>
                </a:moveTo>
                <a:lnTo>
                  <a:pt x="284" y="0"/>
                </a:lnTo>
                <a:lnTo>
                  <a:pt x="287" y="31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66251" name="Freeform 11"/>
          <p:cNvSpPr>
            <a:spLocks/>
          </p:cNvSpPr>
          <p:nvPr/>
        </p:nvSpPr>
        <p:spPr bwMode="auto">
          <a:xfrm flipH="1">
            <a:off x="7577138" y="1863725"/>
            <a:ext cx="358775" cy="4921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4" y="0"/>
              </a:cxn>
              <a:cxn ang="0">
                <a:pos x="287" y="310"/>
              </a:cxn>
            </a:cxnLst>
            <a:rect l="0" t="0" r="r" b="b"/>
            <a:pathLst>
              <a:path w="287" h="310">
                <a:moveTo>
                  <a:pt x="0" y="0"/>
                </a:moveTo>
                <a:lnTo>
                  <a:pt x="284" y="0"/>
                </a:lnTo>
                <a:lnTo>
                  <a:pt x="287" y="31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66252" name="Freeform 12"/>
          <p:cNvSpPr>
            <a:spLocks/>
          </p:cNvSpPr>
          <p:nvPr/>
        </p:nvSpPr>
        <p:spPr bwMode="auto">
          <a:xfrm>
            <a:off x="792163" y="2646363"/>
            <a:ext cx="3278187" cy="1041400"/>
          </a:xfrm>
          <a:custGeom>
            <a:avLst/>
            <a:gdLst/>
            <a:ahLst/>
            <a:cxnLst>
              <a:cxn ang="0">
                <a:pos x="2029" y="656"/>
              </a:cxn>
              <a:cxn ang="0">
                <a:pos x="1917" y="269"/>
              </a:cxn>
              <a:cxn ang="0">
                <a:pos x="1143" y="37"/>
              </a:cxn>
              <a:cxn ang="0">
                <a:pos x="0" y="45"/>
              </a:cxn>
            </a:cxnLst>
            <a:rect l="0" t="0" r="r" b="b"/>
            <a:pathLst>
              <a:path w="2065" h="656">
                <a:moveTo>
                  <a:pt x="2029" y="656"/>
                </a:moveTo>
                <a:cubicBezTo>
                  <a:pt x="2012" y="592"/>
                  <a:pt x="2065" y="372"/>
                  <a:pt x="1917" y="269"/>
                </a:cubicBezTo>
                <a:cubicBezTo>
                  <a:pt x="1769" y="166"/>
                  <a:pt x="1462" y="74"/>
                  <a:pt x="1143" y="37"/>
                </a:cubicBezTo>
                <a:cubicBezTo>
                  <a:pt x="824" y="0"/>
                  <a:pt x="238" y="43"/>
                  <a:pt x="0" y="45"/>
                </a:cubicBezTo>
              </a:path>
            </a:pathLst>
          </a:custGeom>
          <a:noFill/>
          <a:ln w="57150" cmpd="sng">
            <a:solidFill>
              <a:schemeClr val="accent2"/>
            </a:solidFill>
            <a:round/>
            <a:headEnd type="stealth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66253" name="Line 13"/>
          <p:cNvSpPr>
            <a:spLocks noChangeShapeType="1"/>
          </p:cNvSpPr>
          <p:nvPr/>
        </p:nvSpPr>
        <p:spPr bwMode="auto">
          <a:xfrm>
            <a:off x="4025900" y="3767138"/>
            <a:ext cx="0" cy="587375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66254" name="Line 14"/>
          <p:cNvSpPr>
            <a:spLocks noChangeShapeType="1"/>
          </p:cNvSpPr>
          <p:nvPr/>
        </p:nvSpPr>
        <p:spPr bwMode="auto">
          <a:xfrm rot="10800000">
            <a:off x="5197475" y="3752850"/>
            <a:ext cx="0" cy="587375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66255" name="Line 15"/>
          <p:cNvSpPr>
            <a:spLocks noChangeShapeType="1"/>
          </p:cNvSpPr>
          <p:nvPr/>
        </p:nvSpPr>
        <p:spPr bwMode="auto">
          <a:xfrm rot="10800000">
            <a:off x="5194300" y="2986088"/>
            <a:ext cx="0" cy="587375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66256" name="Line 16"/>
          <p:cNvSpPr>
            <a:spLocks noChangeShapeType="1"/>
          </p:cNvSpPr>
          <p:nvPr/>
        </p:nvSpPr>
        <p:spPr bwMode="auto">
          <a:xfrm rot="10800000">
            <a:off x="4584700" y="3825875"/>
            <a:ext cx="0" cy="587375"/>
          </a:xfrm>
          <a:prstGeom prst="line">
            <a:avLst/>
          </a:prstGeom>
          <a:noFill/>
          <a:ln w="57150">
            <a:solidFill>
              <a:srgbClr val="686868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66257" name="Line 17"/>
          <p:cNvSpPr>
            <a:spLocks noChangeShapeType="1"/>
          </p:cNvSpPr>
          <p:nvPr/>
        </p:nvSpPr>
        <p:spPr bwMode="auto">
          <a:xfrm rot="10800000">
            <a:off x="4581525" y="3059113"/>
            <a:ext cx="0" cy="587375"/>
          </a:xfrm>
          <a:prstGeom prst="line">
            <a:avLst/>
          </a:prstGeom>
          <a:noFill/>
          <a:ln w="57150">
            <a:solidFill>
              <a:srgbClr val="686868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0" name="19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66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66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6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66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66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66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66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66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44" grpId="0"/>
      <p:bldP spid="266245" grpId="0"/>
      <p:bldP spid="266246" grpId="0"/>
      <p:bldP spid="266252" grpId="0" animBg="1"/>
      <p:bldP spid="266253" grpId="0" animBg="1"/>
      <p:bldP spid="266254" grpId="0" animBg="1"/>
      <p:bldP spid="266255" grpId="0" animBg="1"/>
      <p:bldP spid="266256" grpId="0" animBg="1"/>
      <p:bldP spid="26625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96850" y="207963"/>
            <a:ext cx="8763000" cy="503237"/>
          </a:xfrm>
          <a:noFill/>
          <a:ln/>
        </p:spPr>
        <p:txBody>
          <a:bodyPr/>
          <a:lstStyle/>
          <a:p>
            <a:r>
              <a:rPr lang="en-US"/>
              <a:t>Tasa de Filtración Glomerular (TFG)</a:t>
            </a:r>
          </a:p>
        </p:txBody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7638" y="2087563"/>
            <a:ext cx="3938587" cy="3305175"/>
          </a:xfrm>
          <a:noFill/>
          <a:ln/>
        </p:spPr>
        <p:txBody>
          <a:bodyPr/>
          <a:lstStyle/>
          <a:p>
            <a:r>
              <a:rPr lang="en-US" sz="2200"/>
              <a:t>Capilar</a:t>
            </a:r>
          </a:p>
          <a:p>
            <a:pPr lvl="1"/>
            <a:r>
              <a:rPr lang="en-US" sz="2200"/>
              <a:t>Presión hidrostática</a:t>
            </a:r>
          </a:p>
          <a:p>
            <a:pPr lvl="1"/>
            <a:r>
              <a:rPr lang="es-ES_tradnl" sz="2200"/>
              <a:t>Presión coloidosmótica</a:t>
            </a:r>
            <a:endParaRPr lang="en-US" sz="2200"/>
          </a:p>
          <a:p>
            <a:r>
              <a:rPr lang="en-US" sz="2200"/>
              <a:t>Cápsula de Bowman</a:t>
            </a:r>
          </a:p>
          <a:p>
            <a:pPr lvl="1"/>
            <a:r>
              <a:rPr lang="en-US" sz="2200"/>
              <a:t>Presión en cápsula de Bowman</a:t>
            </a:r>
          </a:p>
          <a:p>
            <a:pPr lvl="1"/>
            <a:endParaRPr lang="en-US" sz="2200"/>
          </a:p>
          <a:p>
            <a:r>
              <a:rPr lang="es-ES_tradnl" sz="2200"/>
              <a:t>Presión de filtración Neta</a:t>
            </a:r>
            <a:endParaRPr lang="en-US" sz="2200"/>
          </a:p>
        </p:txBody>
      </p:sp>
      <p:pic>
        <p:nvPicPr>
          <p:cNvPr id="2693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5425" y="1296988"/>
            <a:ext cx="4837113" cy="5561012"/>
          </a:xfrm>
          <a:prstGeom prst="rect">
            <a:avLst/>
          </a:prstGeom>
          <a:noFill/>
        </p:spPr>
      </p:pic>
      <p:sp>
        <p:nvSpPr>
          <p:cNvPr id="7" name="6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781175"/>
            <a:ext cx="8408987" cy="3205163"/>
          </a:xfrm>
          <a:prstGeom prst="rect">
            <a:avLst/>
          </a:prstGeom>
          <a:noFill/>
        </p:spPr>
      </p:pic>
      <p:pic>
        <p:nvPicPr>
          <p:cNvPr id="270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2363" y="2560638"/>
            <a:ext cx="1181100" cy="841375"/>
          </a:xfrm>
          <a:prstGeom prst="rect">
            <a:avLst/>
          </a:prstGeom>
          <a:noFill/>
        </p:spPr>
      </p:pic>
      <p:pic>
        <p:nvPicPr>
          <p:cNvPr id="2703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75" y="2051050"/>
            <a:ext cx="942975" cy="1365250"/>
          </a:xfrm>
          <a:prstGeom prst="rect">
            <a:avLst/>
          </a:prstGeom>
          <a:noFill/>
        </p:spPr>
      </p:pic>
      <p:pic>
        <p:nvPicPr>
          <p:cNvPr id="27034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063" y="4067175"/>
            <a:ext cx="682625" cy="1257300"/>
          </a:xfrm>
          <a:prstGeom prst="rect">
            <a:avLst/>
          </a:prstGeom>
          <a:noFill/>
        </p:spPr>
      </p:pic>
      <p:pic>
        <p:nvPicPr>
          <p:cNvPr id="27034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4200" y="3021013"/>
            <a:ext cx="1990725" cy="1373187"/>
          </a:xfrm>
          <a:prstGeom prst="rect">
            <a:avLst/>
          </a:prstGeom>
          <a:noFill/>
        </p:spPr>
      </p:pic>
      <p:pic>
        <p:nvPicPr>
          <p:cNvPr id="27034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1325" y="2082800"/>
            <a:ext cx="1011238" cy="1095375"/>
          </a:xfrm>
          <a:prstGeom prst="rect">
            <a:avLst/>
          </a:prstGeom>
          <a:noFill/>
        </p:spPr>
      </p:pic>
      <p:pic>
        <p:nvPicPr>
          <p:cNvPr id="27034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4325" y="4117975"/>
            <a:ext cx="698500" cy="1114425"/>
          </a:xfrm>
          <a:prstGeom prst="rect">
            <a:avLst/>
          </a:prstGeom>
          <a:noFill/>
        </p:spPr>
      </p:pic>
      <p:sp>
        <p:nvSpPr>
          <p:cNvPr id="270345" name="AutoShape 9"/>
          <p:cNvSpPr>
            <a:spLocks noChangeArrowheads="1"/>
          </p:cNvSpPr>
          <p:nvPr/>
        </p:nvSpPr>
        <p:spPr bwMode="auto">
          <a:xfrm>
            <a:off x="2608263" y="3506788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CC99FF">
              <a:alpha val="52000"/>
            </a:srgb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70346" name="Text Box 10"/>
          <p:cNvSpPr txBox="1">
            <a:spLocks noChangeArrowheads="1"/>
          </p:cNvSpPr>
          <p:nvPr/>
        </p:nvSpPr>
        <p:spPr bwMode="auto">
          <a:xfrm>
            <a:off x="800100" y="5360988"/>
            <a:ext cx="2109788" cy="739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_tradnl" sz="1400" b="1" i="0"/>
              <a:t>Volumen de plasma que entra a la arteriola aferente = 100%</a:t>
            </a:r>
            <a:endParaRPr lang="es-ES" sz="1400" b="1" i="0"/>
          </a:p>
        </p:txBody>
      </p:sp>
      <p:grpSp>
        <p:nvGrpSpPr>
          <p:cNvPr id="270347" name="Group 11"/>
          <p:cNvGrpSpPr>
            <a:grpSpLocks/>
          </p:cNvGrpSpPr>
          <p:nvPr/>
        </p:nvGrpSpPr>
        <p:grpSpPr bwMode="auto">
          <a:xfrm>
            <a:off x="376238" y="5399088"/>
            <a:ext cx="365125" cy="358775"/>
            <a:chOff x="3107" y="2704"/>
            <a:chExt cx="230" cy="226"/>
          </a:xfrm>
        </p:grpSpPr>
        <p:sp>
          <p:nvSpPr>
            <p:cNvPr id="270348" name="Oval 12"/>
            <p:cNvSpPr>
              <a:spLocks noChangeArrowheads="1"/>
            </p:cNvSpPr>
            <p:nvPr/>
          </p:nvSpPr>
          <p:spPr bwMode="auto">
            <a:xfrm>
              <a:off x="3107" y="2704"/>
              <a:ext cx="227" cy="226"/>
            </a:xfrm>
            <a:prstGeom prst="ellipse">
              <a:avLst/>
            </a:prstGeom>
            <a:solidFill>
              <a:srgbClr val="00FF00">
                <a:alpha val="46001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70349" name="Rectangle 13"/>
            <p:cNvSpPr>
              <a:spLocks noChangeArrowheads="1"/>
            </p:cNvSpPr>
            <p:nvPr/>
          </p:nvSpPr>
          <p:spPr bwMode="auto">
            <a:xfrm>
              <a:off x="3110" y="2710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es-ES_tradnl" sz="1600" b="1" i="0"/>
                <a:t>1</a:t>
              </a:r>
              <a:r>
                <a:rPr lang="es-ES_tradnl" sz="1600" b="1" i="0">
                  <a:latin typeface="Garamond" pitchFamily="18" charset="0"/>
                </a:rPr>
                <a:t> </a:t>
              </a:r>
              <a:endParaRPr lang="es-ES" sz="1600" b="1" i="0">
                <a:latin typeface="Garamond" pitchFamily="18" charset="0"/>
              </a:endParaRPr>
            </a:p>
          </p:txBody>
        </p:sp>
      </p:grpSp>
      <p:grpSp>
        <p:nvGrpSpPr>
          <p:cNvPr id="270350" name="Group 14"/>
          <p:cNvGrpSpPr>
            <a:grpSpLocks/>
          </p:cNvGrpSpPr>
          <p:nvPr/>
        </p:nvGrpSpPr>
        <p:grpSpPr bwMode="auto">
          <a:xfrm>
            <a:off x="3643313" y="3598863"/>
            <a:ext cx="373062" cy="365125"/>
            <a:chOff x="3107" y="2972"/>
            <a:chExt cx="235" cy="230"/>
          </a:xfrm>
        </p:grpSpPr>
        <p:sp>
          <p:nvSpPr>
            <p:cNvPr id="270351" name="Oval 15"/>
            <p:cNvSpPr>
              <a:spLocks noChangeArrowheads="1"/>
            </p:cNvSpPr>
            <p:nvPr/>
          </p:nvSpPr>
          <p:spPr bwMode="auto">
            <a:xfrm>
              <a:off x="3107" y="2976"/>
              <a:ext cx="227" cy="226"/>
            </a:xfrm>
            <a:prstGeom prst="ellipse">
              <a:avLst/>
            </a:prstGeom>
            <a:solidFill>
              <a:srgbClr val="00FF00">
                <a:alpha val="46001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70352" name="Rectangle 16"/>
            <p:cNvSpPr>
              <a:spLocks noChangeArrowheads="1"/>
            </p:cNvSpPr>
            <p:nvPr/>
          </p:nvSpPr>
          <p:spPr bwMode="auto">
            <a:xfrm>
              <a:off x="3115" y="2972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es-ES_tradnl" sz="1600" b="1" i="0"/>
                <a:t>2</a:t>
              </a:r>
              <a:r>
                <a:rPr lang="es-ES_tradnl" sz="1600" b="1" i="0">
                  <a:latin typeface="Garamond" pitchFamily="18" charset="0"/>
                </a:rPr>
                <a:t> </a:t>
              </a:r>
              <a:endParaRPr lang="es-ES" sz="1600" b="1" i="0">
                <a:latin typeface="Garamond" pitchFamily="18" charset="0"/>
              </a:endParaRPr>
            </a:p>
          </p:txBody>
        </p:sp>
      </p:grpSp>
      <p:sp>
        <p:nvSpPr>
          <p:cNvPr id="270353" name="Text Box 17"/>
          <p:cNvSpPr txBox="1">
            <a:spLocks noChangeArrowheads="1"/>
          </p:cNvSpPr>
          <p:nvPr/>
        </p:nvSpPr>
        <p:spPr bwMode="auto">
          <a:xfrm>
            <a:off x="4049713" y="3328146"/>
            <a:ext cx="1241425" cy="93871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_tradnl" sz="1100" b="1" i="0" dirty="0"/>
              <a:t>20% del volumen de plasma se </a:t>
            </a:r>
            <a:r>
              <a:rPr lang="es-ES_tradnl" sz="1100" b="1" i="0" dirty="0" smtClean="0"/>
              <a:t>filtra</a:t>
            </a:r>
          </a:p>
          <a:p>
            <a:pPr algn="ctr"/>
            <a:r>
              <a:rPr lang="es-ES_tradnl" sz="1100" b="1" i="0" dirty="0" smtClean="0"/>
              <a:t>K= FG/Flujo Renal</a:t>
            </a:r>
            <a:endParaRPr lang="es-ES" sz="1100" b="1" i="0" dirty="0"/>
          </a:p>
        </p:txBody>
      </p:sp>
      <p:grpSp>
        <p:nvGrpSpPr>
          <p:cNvPr id="270354" name="Group 18"/>
          <p:cNvGrpSpPr>
            <a:grpSpLocks/>
          </p:cNvGrpSpPr>
          <p:nvPr/>
        </p:nvGrpSpPr>
        <p:grpSpPr bwMode="auto">
          <a:xfrm>
            <a:off x="5994400" y="4530725"/>
            <a:ext cx="377825" cy="358775"/>
            <a:chOff x="3107" y="3248"/>
            <a:chExt cx="238" cy="226"/>
          </a:xfrm>
        </p:grpSpPr>
        <p:sp>
          <p:nvSpPr>
            <p:cNvPr id="270355" name="Oval 19"/>
            <p:cNvSpPr>
              <a:spLocks noChangeArrowheads="1"/>
            </p:cNvSpPr>
            <p:nvPr/>
          </p:nvSpPr>
          <p:spPr bwMode="auto">
            <a:xfrm>
              <a:off x="3107" y="3248"/>
              <a:ext cx="227" cy="226"/>
            </a:xfrm>
            <a:prstGeom prst="ellipse">
              <a:avLst/>
            </a:prstGeom>
            <a:solidFill>
              <a:srgbClr val="00FF00">
                <a:alpha val="46001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70356" name="Rectangle 20"/>
            <p:cNvSpPr>
              <a:spLocks noChangeArrowheads="1"/>
            </p:cNvSpPr>
            <p:nvPr/>
          </p:nvSpPr>
          <p:spPr bwMode="auto">
            <a:xfrm>
              <a:off x="3118" y="3258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es-ES_tradnl" sz="1600" b="1" i="0"/>
                <a:t>5</a:t>
              </a:r>
              <a:r>
                <a:rPr lang="es-ES_tradnl" sz="1600" b="1" i="0">
                  <a:latin typeface="Garamond" pitchFamily="18" charset="0"/>
                </a:rPr>
                <a:t> </a:t>
              </a:r>
              <a:endParaRPr lang="es-ES" sz="1600" b="1" i="0">
                <a:latin typeface="Garamond" pitchFamily="18" charset="0"/>
              </a:endParaRPr>
            </a:p>
          </p:txBody>
        </p:sp>
      </p:grpSp>
      <p:sp>
        <p:nvSpPr>
          <p:cNvPr id="270357" name="Text Box 21"/>
          <p:cNvSpPr txBox="1">
            <a:spLocks noChangeArrowheads="1"/>
          </p:cNvSpPr>
          <p:nvPr/>
        </p:nvSpPr>
        <p:spPr bwMode="auto">
          <a:xfrm>
            <a:off x="6381750" y="4500563"/>
            <a:ext cx="1757363" cy="9525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_tradnl" sz="1400" b="1" i="0"/>
              <a:t>&lt;  1% del volumen de plasma es excretado al medio externo</a:t>
            </a:r>
            <a:endParaRPr lang="es-ES" sz="1400" b="1" i="0"/>
          </a:p>
        </p:txBody>
      </p:sp>
      <p:sp>
        <p:nvSpPr>
          <p:cNvPr id="270358" name="Text Box 22"/>
          <p:cNvSpPr txBox="1">
            <a:spLocks noChangeArrowheads="1"/>
          </p:cNvSpPr>
          <p:nvPr/>
        </p:nvSpPr>
        <p:spPr bwMode="auto">
          <a:xfrm>
            <a:off x="1112838" y="3006725"/>
            <a:ext cx="623887" cy="3143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_tradnl" sz="1400" b="1" i="0"/>
              <a:t>80 %</a:t>
            </a:r>
            <a:endParaRPr lang="es-ES" sz="1400" b="1" i="0"/>
          </a:p>
        </p:txBody>
      </p:sp>
      <p:pic>
        <p:nvPicPr>
          <p:cNvPr id="270359" name="Picture 2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02250" y="2762250"/>
            <a:ext cx="1133475" cy="1120775"/>
          </a:xfrm>
          <a:prstGeom prst="rect">
            <a:avLst/>
          </a:prstGeom>
          <a:noFill/>
        </p:spPr>
      </p:pic>
      <p:grpSp>
        <p:nvGrpSpPr>
          <p:cNvPr id="270360" name="Group 24"/>
          <p:cNvGrpSpPr>
            <a:grpSpLocks/>
          </p:cNvGrpSpPr>
          <p:nvPr/>
        </p:nvGrpSpPr>
        <p:grpSpPr bwMode="auto">
          <a:xfrm>
            <a:off x="5849938" y="3573463"/>
            <a:ext cx="377825" cy="358775"/>
            <a:chOff x="3107" y="3248"/>
            <a:chExt cx="238" cy="226"/>
          </a:xfrm>
        </p:grpSpPr>
        <p:sp>
          <p:nvSpPr>
            <p:cNvPr id="270361" name="Oval 25"/>
            <p:cNvSpPr>
              <a:spLocks noChangeArrowheads="1"/>
            </p:cNvSpPr>
            <p:nvPr/>
          </p:nvSpPr>
          <p:spPr bwMode="auto">
            <a:xfrm>
              <a:off x="3107" y="3248"/>
              <a:ext cx="227" cy="226"/>
            </a:xfrm>
            <a:prstGeom prst="ellipse">
              <a:avLst/>
            </a:prstGeom>
            <a:solidFill>
              <a:srgbClr val="00FF00">
                <a:alpha val="46001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70362" name="Rectangle 26"/>
            <p:cNvSpPr>
              <a:spLocks noChangeArrowheads="1"/>
            </p:cNvSpPr>
            <p:nvPr/>
          </p:nvSpPr>
          <p:spPr bwMode="auto">
            <a:xfrm>
              <a:off x="3118" y="3258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es-ES_tradnl" sz="1600" b="1" i="0"/>
                <a:t>3</a:t>
              </a:r>
              <a:r>
                <a:rPr lang="es-ES_tradnl" sz="1600" b="1" i="0">
                  <a:latin typeface="Garamond" pitchFamily="18" charset="0"/>
                </a:rPr>
                <a:t> </a:t>
              </a:r>
              <a:endParaRPr lang="es-ES" sz="1600" b="1" i="0">
                <a:latin typeface="Garamond" pitchFamily="18" charset="0"/>
              </a:endParaRPr>
            </a:p>
          </p:txBody>
        </p:sp>
      </p:grpSp>
      <p:sp>
        <p:nvSpPr>
          <p:cNvPr id="270363" name="Text Box 27"/>
          <p:cNvSpPr txBox="1">
            <a:spLocks noChangeArrowheads="1"/>
          </p:cNvSpPr>
          <p:nvPr/>
        </p:nvSpPr>
        <p:spPr bwMode="auto">
          <a:xfrm>
            <a:off x="6275388" y="3444875"/>
            <a:ext cx="1757362" cy="6492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_tradnl" sz="1200" b="1" i="0"/>
              <a:t>&gt;  19 % del volumen de plasma filtrado es reabsorbido</a:t>
            </a:r>
            <a:endParaRPr lang="es-ES" sz="1200" b="1" i="0"/>
          </a:p>
        </p:txBody>
      </p:sp>
      <p:grpSp>
        <p:nvGrpSpPr>
          <p:cNvPr id="270364" name="Group 28"/>
          <p:cNvGrpSpPr>
            <a:grpSpLocks/>
          </p:cNvGrpSpPr>
          <p:nvPr/>
        </p:nvGrpSpPr>
        <p:grpSpPr bwMode="auto">
          <a:xfrm>
            <a:off x="6296025" y="1546225"/>
            <a:ext cx="377825" cy="358775"/>
            <a:chOff x="3107" y="3248"/>
            <a:chExt cx="238" cy="226"/>
          </a:xfrm>
        </p:grpSpPr>
        <p:sp>
          <p:nvSpPr>
            <p:cNvPr id="270365" name="Oval 29"/>
            <p:cNvSpPr>
              <a:spLocks noChangeArrowheads="1"/>
            </p:cNvSpPr>
            <p:nvPr/>
          </p:nvSpPr>
          <p:spPr bwMode="auto">
            <a:xfrm>
              <a:off x="3107" y="3248"/>
              <a:ext cx="227" cy="226"/>
            </a:xfrm>
            <a:prstGeom prst="ellipse">
              <a:avLst/>
            </a:prstGeom>
            <a:solidFill>
              <a:srgbClr val="00FF00">
                <a:alpha val="46001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70366" name="Rectangle 30"/>
            <p:cNvSpPr>
              <a:spLocks noChangeArrowheads="1"/>
            </p:cNvSpPr>
            <p:nvPr/>
          </p:nvSpPr>
          <p:spPr bwMode="auto">
            <a:xfrm>
              <a:off x="3118" y="3258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es-ES_tradnl" sz="1600" b="1" i="0"/>
                <a:t>4</a:t>
              </a:r>
              <a:r>
                <a:rPr lang="es-ES_tradnl" sz="1600" b="1" i="0">
                  <a:latin typeface="Garamond" pitchFamily="18" charset="0"/>
                </a:rPr>
                <a:t> </a:t>
              </a:r>
              <a:endParaRPr lang="es-ES" sz="1600" b="1" i="0">
                <a:latin typeface="Garamond" pitchFamily="18" charset="0"/>
              </a:endParaRPr>
            </a:p>
          </p:txBody>
        </p:sp>
      </p:grpSp>
      <p:sp>
        <p:nvSpPr>
          <p:cNvPr id="270367" name="Text Box 31"/>
          <p:cNvSpPr txBox="1">
            <a:spLocks noChangeArrowheads="1"/>
          </p:cNvSpPr>
          <p:nvPr/>
        </p:nvSpPr>
        <p:spPr bwMode="auto">
          <a:xfrm>
            <a:off x="6751638" y="1293813"/>
            <a:ext cx="1935162" cy="831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_tradnl" sz="1200" b="1" i="0"/>
              <a:t>&gt;  99% del volumen de plasma que entro a los riñones retorna a la circulación sistémica</a:t>
            </a:r>
            <a:endParaRPr lang="es-ES" sz="1200" b="1" i="0"/>
          </a:p>
        </p:txBody>
      </p:sp>
      <p:sp>
        <p:nvSpPr>
          <p:cNvPr id="270368" name="Rectangle 32"/>
          <p:cNvSpPr>
            <a:spLocks noChangeArrowheads="1"/>
          </p:cNvSpPr>
          <p:nvPr/>
        </p:nvSpPr>
        <p:spPr bwMode="auto">
          <a:xfrm>
            <a:off x="200025" y="207963"/>
            <a:ext cx="660717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rgbClr val="006666"/>
            </a:outerShdw>
          </a:effectLst>
        </p:spPr>
        <p:txBody>
          <a:bodyPr anchor="b">
            <a:spAutoFit/>
          </a:bodyPr>
          <a:lstStyle/>
          <a:p>
            <a:pPr eaLnBrk="1" hangingPunct="1">
              <a:lnSpc>
                <a:spcPct val="90000"/>
              </a:lnSpc>
              <a:tabLst>
                <a:tab pos="4686300" algn="l"/>
              </a:tabLst>
            </a:pPr>
            <a:r>
              <a:rPr lang="en-US" sz="3000" b="1" i="0">
                <a:solidFill>
                  <a:srgbClr val="FFFFCC"/>
                </a:solidFill>
              </a:rPr>
              <a:t>Tasa de Filtración Glomerular (TFG)</a:t>
            </a:r>
          </a:p>
        </p:txBody>
      </p:sp>
      <p:sp>
        <p:nvSpPr>
          <p:cNvPr id="270369" name="Line 33"/>
          <p:cNvSpPr>
            <a:spLocks noChangeShapeType="1"/>
          </p:cNvSpPr>
          <p:nvPr/>
        </p:nvSpPr>
        <p:spPr bwMode="auto">
          <a:xfrm>
            <a:off x="5314950" y="3862388"/>
            <a:ext cx="542925" cy="0"/>
          </a:xfrm>
          <a:prstGeom prst="line">
            <a:avLst/>
          </a:prstGeom>
          <a:noFill/>
          <a:ln w="57150">
            <a:solidFill>
              <a:srgbClr val="FF79D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0370" name="Line 34"/>
          <p:cNvSpPr>
            <a:spLocks noChangeShapeType="1"/>
          </p:cNvSpPr>
          <p:nvPr/>
        </p:nvSpPr>
        <p:spPr bwMode="auto">
          <a:xfrm>
            <a:off x="8059738" y="3816350"/>
            <a:ext cx="395287" cy="0"/>
          </a:xfrm>
          <a:prstGeom prst="line">
            <a:avLst/>
          </a:prstGeom>
          <a:noFill/>
          <a:ln w="57150">
            <a:solidFill>
              <a:srgbClr val="FF79D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0371" name="Line 35"/>
          <p:cNvSpPr>
            <a:spLocks noChangeShapeType="1"/>
          </p:cNvSpPr>
          <p:nvPr/>
        </p:nvSpPr>
        <p:spPr bwMode="auto">
          <a:xfrm>
            <a:off x="8556625" y="3822700"/>
            <a:ext cx="342900" cy="4763"/>
          </a:xfrm>
          <a:prstGeom prst="line">
            <a:avLst/>
          </a:prstGeom>
          <a:noFill/>
          <a:ln w="57150">
            <a:solidFill>
              <a:srgbClr val="FF79D2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0372" name="Rectangle 36"/>
          <p:cNvSpPr>
            <a:spLocks noChangeArrowheads="1"/>
          </p:cNvSpPr>
          <p:nvPr/>
        </p:nvSpPr>
        <p:spPr bwMode="auto">
          <a:xfrm>
            <a:off x="3494088" y="5673725"/>
            <a:ext cx="5008562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eaLnBrk="1" hangingPunct="1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n-US" i="0"/>
              <a:t>TFG </a:t>
            </a:r>
            <a:r>
              <a:rPr lang="en-US" i="0">
                <a:sym typeface="Symbol" pitchFamily="18" charset="2"/>
              </a:rPr>
              <a:t></a:t>
            </a:r>
            <a:r>
              <a:rPr lang="en-US" i="0"/>
              <a:t> 125mL/min = 180L/día (sólo cerca del 1% es excretado)</a:t>
            </a:r>
          </a:p>
        </p:txBody>
      </p:sp>
      <p:grpSp>
        <p:nvGrpSpPr>
          <p:cNvPr id="270373" name="Group 37"/>
          <p:cNvGrpSpPr>
            <a:grpSpLocks/>
          </p:cNvGrpSpPr>
          <p:nvPr/>
        </p:nvGrpSpPr>
        <p:grpSpPr bwMode="auto">
          <a:xfrm>
            <a:off x="261938" y="1357313"/>
            <a:ext cx="5902325" cy="4203700"/>
            <a:chOff x="165" y="855"/>
            <a:chExt cx="3718" cy="2648"/>
          </a:xfrm>
        </p:grpSpPr>
        <p:sp>
          <p:nvSpPr>
            <p:cNvPr id="270374" name="Text Box 38"/>
            <p:cNvSpPr txBox="1">
              <a:spLocks noChangeArrowheads="1"/>
            </p:cNvSpPr>
            <p:nvPr/>
          </p:nvSpPr>
          <p:spPr bwMode="auto">
            <a:xfrm>
              <a:off x="165" y="3137"/>
              <a:ext cx="622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s-ES_tradnl" sz="1600" b="1" i="0"/>
                <a:t>Arteriola</a:t>
              </a:r>
            </a:p>
            <a:p>
              <a:pPr algn="ctr"/>
              <a:r>
                <a:rPr lang="es-ES_tradnl" sz="1600" b="1" i="0"/>
                <a:t>aferente</a:t>
              </a:r>
              <a:endParaRPr lang="es-ES" sz="1600" b="1" i="0"/>
            </a:p>
          </p:txBody>
        </p:sp>
        <p:sp>
          <p:nvSpPr>
            <p:cNvPr id="270375" name="Text Box 39"/>
            <p:cNvSpPr txBox="1">
              <a:spLocks noChangeArrowheads="1"/>
            </p:cNvSpPr>
            <p:nvPr/>
          </p:nvSpPr>
          <p:spPr bwMode="auto">
            <a:xfrm>
              <a:off x="271" y="855"/>
              <a:ext cx="622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s-ES_tradnl" sz="1600" b="1" i="0"/>
                <a:t>Arteriola</a:t>
              </a:r>
            </a:p>
            <a:p>
              <a:pPr algn="ctr"/>
              <a:r>
                <a:rPr lang="es-ES_tradnl" sz="1600" b="1" i="0"/>
                <a:t>eferente</a:t>
              </a:r>
              <a:endParaRPr lang="es-ES" sz="1600" b="1" i="0"/>
            </a:p>
          </p:txBody>
        </p:sp>
        <p:sp>
          <p:nvSpPr>
            <p:cNvPr id="270376" name="Text Box 40"/>
            <p:cNvSpPr txBox="1">
              <a:spLocks noChangeArrowheads="1"/>
            </p:cNvSpPr>
            <p:nvPr/>
          </p:nvSpPr>
          <p:spPr bwMode="auto">
            <a:xfrm>
              <a:off x="895" y="2165"/>
              <a:ext cx="70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s-ES_tradnl" sz="1600" b="1" i="0"/>
                <a:t>Glómerulo</a:t>
              </a:r>
              <a:endParaRPr lang="es-ES" sz="1600" b="1" i="0"/>
            </a:p>
          </p:txBody>
        </p:sp>
        <p:sp>
          <p:nvSpPr>
            <p:cNvPr id="270377" name="Text Box 41"/>
            <p:cNvSpPr txBox="1">
              <a:spLocks noChangeArrowheads="1"/>
            </p:cNvSpPr>
            <p:nvPr/>
          </p:nvSpPr>
          <p:spPr bwMode="auto">
            <a:xfrm>
              <a:off x="1356" y="3029"/>
              <a:ext cx="724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s-ES_tradnl" sz="1600" b="1" i="0"/>
                <a:t>Cápsula de</a:t>
              </a:r>
            </a:p>
            <a:p>
              <a:pPr algn="ctr"/>
              <a:r>
                <a:rPr lang="es-ES_tradnl" sz="1600" b="1" i="0"/>
                <a:t>Bowman</a:t>
              </a:r>
              <a:endParaRPr lang="es-ES" sz="1600" b="1" i="0"/>
            </a:p>
          </p:txBody>
        </p:sp>
        <p:sp>
          <p:nvSpPr>
            <p:cNvPr id="270378" name="Text Box 42"/>
            <p:cNvSpPr txBox="1">
              <a:spLocks noChangeArrowheads="1"/>
            </p:cNvSpPr>
            <p:nvPr/>
          </p:nvSpPr>
          <p:spPr bwMode="auto">
            <a:xfrm>
              <a:off x="2649" y="1821"/>
              <a:ext cx="123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s-ES_tradnl" sz="1600" b="1" i="0"/>
                <a:t>Capilar peritubular </a:t>
              </a:r>
              <a:endParaRPr lang="es-ES" sz="1600" b="1" i="0"/>
            </a:p>
          </p:txBody>
        </p:sp>
        <p:sp>
          <p:nvSpPr>
            <p:cNvPr id="270379" name="Text Box 43"/>
            <p:cNvSpPr txBox="1">
              <a:spLocks noChangeArrowheads="1"/>
            </p:cNvSpPr>
            <p:nvPr/>
          </p:nvSpPr>
          <p:spPr bwMode="auto">
            <a:xfrm>
              <a:off x="2940" y="2262"/>
              <a:ext cx="54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s-ES_tradnl" sz="1600" b="1" i="0"/>
                <a:t>Túbulo </a:t>
              </a:r>
              <a:endParaRPr lang="es-ES" sz="1600" b="1" i="0"/>
            </a:p>
          </p:txBody>
        </p:sp>
        <p:sp>
          <p:nvSpPr>
            <p:cNvPr id="270380" name="Line 44"/>
            <p:cNvSpPr>
              <a:spLocks noChangeShapeType="1"/>
            </p:cNvSpPr>
            <p:nvPr/>
          </p:nvSpPr>
          <p:spPr bwMode="auto">
            <a:xfrm>
              <a:off x="615" y="1194"/>
              <a:ext cx="174" cy="33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270381" name="Line 45"/>
            <p:cNvSpPr>
              <a:spLocks noChangeShapeType="1"/>
            </p:cNvSpPr>
            <p:nvPr/>
          </p:nvSpPr>
          <p:spPr bwMode="auto">
            <a:xfrm>
              <a:off x="445" y="2890"/>
              <a:ext cx="9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270382" name="Line 46"/>
            <p:cNvSpPr>
              <a:spLocks noChangeShapeType="1"/>
            </p:cNvSpPr>
            <p:nvPr/>
          </p:nvSpPr>
          <p:spPr bwMode="auto">
            <a:xfrm>
              <a:off x="1427" y="2795"/>
              <a:ext cx="228" cy="2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50" name="49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0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70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270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0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70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270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1000"/>
                                        <p:tgtEl>
                                          <p:spTgt spid="270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0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270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70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70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270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270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1000"/>
                                        <p:tgtEl>
                                          <p:spTgt spid="27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70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270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70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270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70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1000"/>
                                        <p:tgtEl>
                                          <p:spTgt spid="270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1000"/>
                                        <p:tgtEl>
                                          <p:spTgt spid="270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1000"/>
                                        <p:tgtEl>
                                          <p:spTgt spid="270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270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000"/>
                                        <p:tgtEl>
                                          <p:spTgt spid="270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3000"/>
                                        <p:tgtEl>
                                          <p:spTgt spid="270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7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27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270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45" grpId="0" animBg="1"/>
      <p:bldP spid="270346" grpId="0" animBg="1"/>
      <p:bldP spid="270353" grpId="0" animBg="1"/>
      <p:bldP spid="270357" grpId="0" animBg="1"/>
      <p:bldP spid="270358" grpId="0" animBg="1"/>
      <p:bldP spid="270363" grpId="0" animBg="1"/>
      <p:bldP spid="270367" grpId="0" animBg="1"/>
      <p:bldP spid="270368" grpId="0"/>
      <p:bldP spid="270369" grpId="0" animBg="1"/>
      <p:bldP spid="270370" grpId="0" animBg="1"/>
      <p:bldP spid="270371" grpId="0" animBg="1"/>
      <p:bldP spid="27037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71714" name="Picture 2" descr="G:\DCIM\.thumbnails\14071912611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18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4" name="Rectangle 4"/>
          <p:cNvSpPr>
            <a:spLocks noChangeArrowheads="1"/>
          </p:cNvSpPr>
          <p:nvPr/>
        </p:nvSpPr>
        <p:spPr bwMode="auto">
          <a:xfrm>
            <a:off x="198438" y="1141028"/>
            <a:ext cx="8718550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n-US" sz="1800" i="0" dirty="0" err="1">
                <a:latin typeface="Georgia" pitchFamily="18" charset="0"/>
              </a:rPr>
              <a:t>Autoregulación</a:t>
            </a:r>
            <a:endParaRPr lang="en-US" sz="1800" i="0" dirty="0">
              <a:latin typeface="Georgia" pitchFamily="18" charset="0"/>
            </a:endParaRPr>
          </a:p>
          <a:p>
            <a:pPr marL="742950" lvl="1" indent="-285750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n-US" sz="1800" i="0" dirty="0" err="1">
                <a:latin typeface="Georgia" pitchFamily="18" charset="0"/>
              </a:rPr>
              <a:t>Respuesta</a:t>
            </a:r>
            <a:r>
              <a:rPr lang="en-US" sz="1800" i="0" dirty="0">
                <a:latin typeface="Georgia" pitchFamily="18" charset="0"/>
              </a:rPr>
              <a:t> </a:t>
            </a:r>
            <a:r>
              <a:rPr lang="en-US" sz="1800" i="0" dirty="0" err="1" smtClean="0">
                <a:latin typeface="Georgia" pitchFamily="18" charset="0"/>
              </a:rPr>
              <a:t>Miogénica</a:t>
            </a:r>
            <a:endParaRPr lang="en-US" sz="1800" i="0" dirty="0" smtClean="0">
              <a:latin typeface="Georgia" pitchFamily="18" charset="0"/>
            </a:endParaRPr>
          </a:p>
          <a:p>
            <a:pPr marL="742950" lvl="1" indent="-285750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</a:pPr>
            <a:r>
              <a:rPr lang="en-US" sz="1400" dirty="0" smtClean="0">
                <a:latin typeface="Georgia" pitchFamily="18" charset="0"/>
              </a:rPr>
              <a:t>(control de O2 y </a:t>
            </a:r>
            <a:r>
              <a:rPr lang="en-US" sz="1400" dirty="0" err="1" smtClean="0">
                <a:latin typeface="Georgia" pitchFamily="18" charset="0"/>
              </a:rPr>
              <a:t>nutrientes</a:t>
            </a:r>
            <a:r>
              <a:rPr lang="en-US" sz="1400" dirty="0" smtClean="0">
                <a:latin typeface="Georgia" pitchFamily="18" charset="0"/>
              </a:rPr>
              <a:t>; 80-170mmHg se </a:t>
            </a:r>
            <a:r>
              <a:rPr lang="en-US" sz="1400" dirty="0" err="1" smtClean="0">
                <a:latin typeface="Georgia" pitchFamily="18" charset="0"/>
              </a:rPr>
              <a:t>mantiene</a:t>
            </a:r>
            <a:r>
              <a:rPr lang="en-US" sz="1400" dirty="0" smtClean="0">
                <a:latin typeface="Georgia" pitchFamily="18" charset="0"/>
              </a:rPr>
              <a:t> </a:t>
            </a:r>
            <a:r>
              <a:rPr lang="en-US" sz="1400" dirty="0" err="1" smtClean="0">
                <a:latin typeface="Georgia" pitchFamily="18" charset="0"/>
              </a:rPr>
              <a:t>constante</a:t>
            </a:r>
            <a:r>
              <a:rPr lang="en-US" sz="1400" dirty="0" smtClean="0">
                <a:latin typeface="Georgia" pitchFamily="18" charset="0"/>
              </a:rPr>
              <a:t>) </a:t>
            </a:r>
          </a:p>
          <a:p>
            <a:pPr marL="742950" lvl="1" indent="-285750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</a:pPr>
            <a:r>
              <a:rPr lang="en-US" sz="1400" dirty="0" smtClean="0">
                <a:latin typeface="Georgia" pitchFamily="18" charset="0"/>
              </a:rPr>
              <a:t>–al </a:t>
            </a:r>
            <a:r>
              <a:rPr lang="en-US" sz="1400" dirty="0" err="1" smtClean="0">
                <a:latin typeface="Georgia" pitchFamily="18" charset="0"/>
              </a:rPr>
              <a:t>dilatarse</a:t>
            </a:r>
            <a:r>
              <a:rPr lang="en-US" sz="1400" dirty="0" smtClean="0">
                <a:latin typeface="Georgia" pitchFamily="18" charset="0"/>
              </a:rPr>
              <a:t> </a:t>
            </a:r>
            <a:r>
              <a:rPr lang="en-US" sz="1400" dirty="0" err="1" smtClean="0">
                <a:latin typeface="Georgia" pitchFamily="18" charset="0"/>
              </a:rPr>
              <a:t>ingresan</a:t>
            </a:r>
            <a:r>
              <a:rPr lang="en-US" sz="1400" dirty="0" smtClean="0">
                <a:latin typeface="Georgia" pitchFamily="18" charset="0"/>
              </a:rPr>
              <a:t> los Ca++ </a:t>
            </a:r>
            <a:r>
              <a:rPr lang="en-US" sz="1400" dirty="0" err="1" smtClean="0">
                <a:latin typeface="Georgia" pitchFamily="18" charset="0"/>
              </a:rPr>
              <a:t>que</a:t>
            </a:r>
            <a:r>
              <a:rPr lang="en-US" sz="1400" dirty="0" smtClean="0">
                <a:latin typeface="Georgia" pitchFamily="18" charset="0"/>
              </a:rPr>
              <a:t> </a:t>
            </a:r>
            <a:r>
              <a:rPr lang="en-US" sz="1400" dirty="0" err="1" smtClean="0">
                <a:latin typeface="Georgia" pitchFamily="18" charset="0"/>
              </a:rPr>
              <a:t>aumenta</a:t>
            </a:r>
            <a:r>
              <a:rPr lang="en-US" sz="1400" dirty="0" smtClean="0">
                <a:latin typeface="Georgia" pitchFamily="18" charset="0"/>
              </a:rPr>
              <a:t> la </a:t>
            </a:r>
            <a:r>
              <a:rPr lang="en-US" sz="1400" dirty="0" err="1" smtClean="0">
                <a:latin typeface="Georgia" pitchFamily="18" charset="0"/>
              </a:rPr>
              <a:t>contracción</a:t>
            </a:r>
            <a:r>
              <a:rPr lang="en-US" sz="1400" dirty="0" smtClean="0">
                <a:latin typeface="Georgia" pitchFamily="18" charset="0"/>
              </a:rPr>
              <a:t> </a:t>
            </a:r>
            <a:r>
              <a:rPr lang="en-US" sz="1400" dirty="0" err="1" smtClean="0">
                <a:latin typeface="Georgia" pitchFamily="18" charset="0"/>
              </a:rPr>
              <a:t>refleja</a:t>
            </a:r>
            <a:r>
              <a:rPr lang="en-US" sz="1400" dirty="0">
                <a:latin typeface="Georgia" pitchFamily="18" charset="0"/>
              </a:rPr>
              <a:t>-</a:t>
            </a:r>
          </a:p>
          <a:p>
            <a:pPr marL="742950" lvl="1" indent="-285750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n-US" sz="1800" i="0" dirty="0" err="1">
                <a:latin typeface="Georgia" pitchFamily="18" charset="0"/>
              </a:rPr>
              <a:t>Regulación</a:t>
            </a:r>
            <a:r>
              <a:rPr lang="en-US" sz="1800" i="0" dirty="0">
                <a:latin typeface="Georgia" pitchFamily="18" charset="0"/>
              </a:rPr>
              <a:t> x </a:t>
            </a:r>
            <a:r>
              <a:rPr lang="en-US" sz="1800" i="0" dirty="0" err="1">
                <a:latin typeface="Georgia" pitchFamily="18" charset="0"/>
              </a:rPr>
              <a:t>retroalimentación</a:t>
            </a:r>
            <a:r>
              <a:rPr lang="en-US" sz="1800" i="0" dirty="0">
                <a:latin typeface="Georgia" pitchFamily="18" charset="0"/>
              </a:rPr>
              <a:t> </a:t>
            </a:r>
            <a:r>
              <a:rPr lang="en-US" sz="1800" i="0" dirty="0" err="1">
                <a:latin typeface="Georgia" pitchFamily="18" charset="0"/>
              </a:rPr>
              <a:t>Tubuloglomerular</a:t>
            </a:r>
            <a:endParaRPr lang="en-US" sz="1800" i="0" dirty="0">
              <a:latin typeface="Georgia" pitchFamily="18" charset="0"/>
            </a:endParaRPr>
          </a:p>
          <a:p>
            <a:pPr marL="1143000" lvl="2" indent="-228600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n-US" sz="1800" i="0" dirty="0" err="1">
                <a:latin typeface="Georgia" pitchFamily="18" charset="0"/>
              </a:rPr>
              <a:t>Mácula</a:t>
            </a:r>
            <a:r>
              <a:rPr lang="en-US" sz="1800" i="0" dirty="0">
                <a:latin typeface="Georgia" pitchFamily="18" charset="0"/>
              </a:rPr>
              <a:t> </a:t>
            </a:r>
            <a:r>
              <a:rPr lang="en-US" sz="1800" i="0" dirty="0" err="1" smtClean="0">
                <a:latin typeface="Georgia" pitchFamily="18" charset="0"/>
              </a:rPr>
              <a:t>densa</a:t>
            </a:r>
            <a:r>
              <a:rPr lang="en-US" sz="1800" i="0" dirty="0" smtClean="0">
                <a:latin typeface="Georgia" pitchFamily="18" charset="0"/>
              </a:rPr>
              <a:t> </a:t>
            </a:r>
          </a:p>
          <a:p>
            <a:pPr marL="1143000" lvl="2" indent="-228600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</a:pPr>
            <a:r>
              <a:rPr lang="en-US" sz="1800" dirty="0" smtClean="0">
                <a:latin typeface="Georgia" pitchFamily="18" charset="0"/>
              </a:rPr>
              <a:t>Al </a:t>
            </a:r>
            <a:r>
              <a:rPr lang="en-US" sz="1800" dirty="0" err="1" smtClean="0">
                <a:latin typeface="Georgia" pitchFamily="18" charset="0"/>
              </a:rPr>
              <a:t>reducir</a:t>
            </a:r>
            <a:r>
              <a:rPr lang="en-US" sz="1800" dirty="0" smtClean="0">
                <a:latin typeface="Georgia" pitchFamily="18" charset="0"/>
              </a:rPr>
              <a:t> el </a:t>
            </a:r>
            <a:r>
              <a:rPr lang="en-US" sz="1800" dirty="0" err="1" smtClean="0">
                <a:latin typeface="Georgia" pitchFamily="18" charset="0"/>
              </a:rPr>
              <a:t>NaCl</a:t>
            </a:r>
            <a:r>
              <a:rPr lang="en-US" sz="1800" dirty="0" smtClean="0">
                <a:latin typeface="Georgia" pitchFamily="18" charset="0"/>
              </a:rPr>
              <a:t>:</a:t>
            </a:r>
          </a:p>
          <a:p>
            <a:pPr marL="1143000" lvl="2" indent="-228600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</a:pPr>
            <a:r>
              <a:rPr lang="en-US" sz="1400" dirty="0" smtClean="0">
                <a:latin typeface="Georgia" pitchFamily="18" charset="0"/>
              </a:rPr>
              <a:t>1.-reduce la </a:t>
            </a:r>
            <a:r>
              <a:rPr lang="en-US" sz="1400" dirty="0" err="1" smtClean="0">
                <a:latin typeface="Georgia" pitchFamily="18" charset="0"/>
              </a:rPr>
              <a:t>resistencia</a:t>
            </a:r>
            <a:r>
              <a:rPr lang="en-US" sz="1400" dirty="0" smtClean="0">
                <a:latin typeface="Georgia" pitchFamily="18" charset="0"/>
              </a:rPr>
              <a:t> al </a:t>
            </a:r>
            <a:r>
              <a:rPr lang="en-US" sz="1400" dirty="0" err="1" smtClean="0">
                <a:latin typeface="Georgia" pitchFamily="18" charset="0"/>
              </a:rPr>
              <a:t>flujo</a:t>
            </a:r>
            <a:r>
              <a:rPr lang="en-US" sz="1400" dirty="0" smtClean="0">
                <a:latin typeface="Georgia" pitchFamily="18" charset="0"/>
              </a:rPr>
              <a:t> en la </a:t>
            </a:r>
            <a:r>
              <a:rPr lang="en-US" sz="1400" dirty="0" err="1" smtClean="0">
                <a:latin typeface="Georgia" pitchFamily="18" charset="0"/>
              </a:rPr>
              <a:t>arteriola</a:t>
            </a:r>
            <a:r>
              <a:rPr lang="en-US" sz="1400" dirty="0" smtClean="0">
                <a:latin typeface="Georgia" pitchFamily="18" charset="0"/>
              </a:rPr>
              <a:t> </a:t>
            </a:r>
            <a:r>
              <a:rPr lang="en-US" sz="1400" dirty="0" err="1" smtClean="0">
                <a:latin typeface="Georgia" pitchFamily="18" charset="0"/>
              </a:rPr>
              <a:t>Aferente</a:t>
            </a:r>
            <a:endParaRPr lang="en-US" sz="1400" dirty="0" smtClean="0">
              <a:latin typeface="Georgia" pitchFamily="18" charset="0"/>
            </a:endParaRPr>
          </a:p>
          <a:p>
            <a:pPr marL="1143000" lvl="2" indent="-228600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</a:pPr>
            <a:r>
              <a:rPr lang="en-US" sz="1400" dirty="0" smtClean="0">
                <a:latin typeface="Georgia" pitchFamily="18" charset="0"/>
              </a:rPr>
              <a:t>2.-Aparato </a:t>
            </a:r>
            <a:r>
              <a:rPr lang="en-US" sz="1400" dirty="0" err="1" smtClean="0">
                <a:latin typeface="Georgia" pitchFamily="18" charset="0"/>
              </a:rPr>
              <a:t>yuxtaglomerular</a:t>
            </a:r>
            <a:r>
              <a:rPr lang="en-US" sz="1400" dirty="0" smtClean="0">
                <a:latin typeface="Georgia" pitchFamily="18" charset="0"/>
              </a:rPr>
              <a:t> </a:t>
            </a:r>
            <a:r>
              <a:rPr lang="en-US" sz="1400" dirty="0" err="1" smtClean="0">
                <a:latin typeface="Georgia" pitchFamily="18" charset="0"/>
              </a:rPr>
              <a:t>secreta</a:t>
            </a:r>
            <a:r>
              <a:rPr lang="en-US" sz="1400" dirty="0" smtClean="0">
                <a:latin typeface="Georgia" pitchFamily="18" charset="0"/>
              </a:rPr>
              <a:t> </a:t>
            </a:r>
            <a:r>
              <a:rPr lang="en-US" sz="1400" dirty="0" err="1" smtClean="0">
                <a:latin typeface="Georgia" pitchFamily="18" charset="0"/>
              </a:rPr>
              <a:t>Renina</a:t>
            </a:r>
            <a:r>
              <a:rPr lang="en-US" sz="1400" dirty="0">
                <a:latin typeface="Georgia" pitchFamily="18" charset="0"/>
              </a:rPr>
              <a:t> </a:t>
            </a:r>
            <a:r>
              <a:rPr lang="en-US" sz="1400" dirty="0" smtClean="0">
                <a:latin typeface="Georgia" pitchFamily="18" charset="0"/>
              </a:rPr>
              <a:t>(</a:t>
            </a:r>
            <a:r>
              <a:rPr lang="en-US" sz="1400" dirty="0" err="1" smtClean="0">
                <a:latin typeface="Georgia" pitchFamily="18" charset="0"/>
              </a:rPr>
              <a:t>activa</a:t>
            </a:r>
            <a:r>
              <a:rPr lang="en-US" sz="1400" dirty="0" smtClean="0">
                <a:latin typeface="Georgia" pitchFamily="18" charset="0"/>
              </a:rPr>
              <a:t> SRAA)</a:t>
            </a:r>
          </a:p>
          <a:p>
            <a:pPr marL="1143000" lvl="2" indent="-228600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</a:pPr>
            <a:endParaRPr lang="en-US" sz="1400" dirty="0" smtClean="0">
              <a:latin typeface="Georgia" pitchFamily="18" charset="0"/>
            </a:endParaRPr>
          </a:p>
          <a:p>
            <a:pPr marL="1143000" lvl="2" indent="-228600" algn="ctr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</a:pPr>
            <a:r>
              <a:rPr lang="en-US" sz="1400" dirty="0" smtClean="0">
                <a:latin typeface="Georgia" pitchFamily="18" charset="0"/>
              </a:rPr>
              <a:t>+</a:t>
            </a:r>
            <a:r>
              <a:rPr lang="en-US" sz="1400" dirty="0" err="1" smtClean="0">
                <a:latin typeface="Georgia" pitchFamily="18" charset="0"/>
              </a:rPr>
              <a:t>Ingesta</a:t>
            </a:r>
            <a:r>
              <a:rPr lang="en-US" sz="1400" dirty="0" smtClean="0">
                <a:latin typeface="Georgia" pitchFamily="18" charset="0"/>
              </a:rPr>
              <a:t> </a:t>
            </a:r>
            <a:r>
              <a:rPr lang="en-US" sz="1400" dirty="0" err="1" smtClean="0">
                <a:latin typeface="Georgia" pitchFamily="18" charset="0"/>
              </a:rPr>
              <a:t>alta</a:t>
            </a:r>
            <a:r>
              <a:rPr lang="en-US" sz="1400" dirty="0" smtClean="0">
                <a:latin typeface="Georgia" pitchFamily="18" charset="0"/>
              </a:rPr>
              <a:t> en </a:t>
            </a:r>
            <a:r>
              <a:rPr lang="en-US" sz="1400" dirty="0" err="1" smtClean="0">
                <a:latin typeface="Georgia" pitchFamily="18" charset="0"/>
              </a:rPr>
              <a:t>proteínas</a:t>
            </a:r>
            <a:r>
              <a:rPr lang="en-US" sz="1400" dirty="0" smtClean="0">
                <a:latin typeface="Georgia" pitchFamily="18" charset="0"/>
              </a:rPr>
              <a:t> o de </a:t>
            </a:r>
            <a:r>
              <a:rPr lang="en-US" sz="1400" dirty="0" err="1" smtClean="0">
                <a:latin typeface="Georgia" pitchFamily="18" charset="0"/>
              </a:rPr>
              <a:t>glucosa</a:t>
            </a:r>
            <a:r>
              <a:rPr lang="en-US" sz="1400" dirty="0" smtClean="0">
                <a:latin typeface="Georgia" pitchFamily="18" charset="0"/>
              </a:rPr>
              <a:t> (</a:t>
            </a:r>
            <a:r>
              <a:rPr lang="en-US" sz="1400" dirty="0" err="1" smtClean="0">
                <a:latin typeface="Georgia" pitchFamily="18" charset="0"/>
              </a:rPr>
              <a:t>por</a:t>
            </a:r>
            <a:r>
              <a:rPr lang="en-US" sz="1400" dirty="0" smtClean="0">
                <a:latin typeface="Georgia" pitchFamily="18" charset="0"/>
              </a:rPr>
              <a:t> el </a:t>
            </a:r>
            <a:r>
              <a:rPr lang="en-US" sz="1400" dirty="0" err="1" smtClean="0">
                <a:latin typeface="Georgia" pitchFamily="18" charset="0"/>
              </a:rPr>
              <a:t>cotransporte</a:t>
            </a:r>
            <a:r>
              <a:rPr lang="en-US" sz="1400" dirty="0" smtClean="0">
                <a:latin typeface="Georgia" pitchFamily="18" charset="0"/>
              </a:rPr>
              <a:t> en el </a:t>
            </a:r>
            <a:r>
              <a:rPr lang="en-US" sz="1400" dirty="0" err="1" smtClean="0">
                <a:latin typeface="Georgia" pitchFamily="18" charset="0"/>
              </a:rPr>
              <a:t>túbulo</a:t>
            </a:r>
            <a:r>
              <a:rPr lang="en-US" sz="1400" dirty="0" smtClean="0">
                <a:latin typeface="Georgia" pitchFamily="18" charset="0"/>
              </a:rPr>
              <a:t> proximal con el Na+) </a:t>
            </a:r>
            <a:r>
              <a:rPr lang="en-US" sz="1400" dirty="0" err="1" smtClean="0">
                <a:latin typeface="Georgia" pitchFamily="18" charset="0"/>
              </a:rPr>
              <a:t>hace</a:t>
            </a:r>
            <a:r>
              <a:rPr lang="en-US" sz="1400" dirty="0" smtClean="0">
                <a:latin typeface="Georgia" pitchFamily="18" charset="0"/>
              </a:rPr>
              <a:t> </a:t>
            </a:r>
            <a:r>
              <a:rPr lang="en-US" sz="1400" dirty="0" err="1" smtClean="0">
                <a:latin typeface="Georgia" pitchFamily="18" charset="0"/>
              </a:rPr>
              <a:t>que</a:t>
            </a:r>
            <a:r>
              <a:rPr lang="en-US" sz="1400" dirty="0" smtClean="0">
                <a:latin typeface="Georgia" pitchFamily="18" charset="0"/>
              </a:rPr>
              <a:t> </a:t>
            </a:r>
            <a:r>
              <a:rPr lang="en-US" sz="1400" dirty="0" err="1" smtClean="0">
                <a:latin typeface="Georgia" pitchFamily="18" charset="0"/>
              </a:rPr>
              <a:t>reduzca</a:t>
            </a:r>
            <a:r>
              <a:rPr lang="en-US" sz="1400" dirty="0" smtClean="0">
                <a:latin typeface="Georgia" pitchFamily="18" charset="0"/>
              </a:rPr>
              <a:t> la </a:t>
            </a:r>
            <a:r>
              <a:rPr lang="en-US" sz="1400" dirty="0" err="1" smtClean="0">
                <a:latin typeface="Georgia" pitchFamily="18" charset="0"/>
              </a:rPr>
              <a:t>llegada</a:t>
            </a:r>
            <a:r>
              <a:rPr lang="en-US" sz="1400" dirty="0" smtClean="0">
                <a:latin typeface="Georgia" pitchFamily="18" charset="0"/>
              </a:rPr>
              <a:t> del </a:t>
            </a:r>
            <a:r>
              <a:rPr lang="en-US" sz="1400" dirty="0" err="1" smtClean="0">
                <a:latin typeface="Georgia" pitchFamily="18" charset="0"/>
              </a:rPr>
              <a:t>mismo</a:t>
            </a:r>
            <a:r>
              <a:rPr lang="en-US" sz="1400" dirty="0" smtClean="0">
                <a:latin typeface="Georgia" pitchFamily="18" charset="0"/>
              </a:rPr>
              <a:t> a la </a:t>
            </a:r>
            <a:r>
              <a:rPr lang="en-US" sz="1400" dirty="0" err="1" smtClean="0">
                <a:latin typeface="Georgia" pitchFamily="18" charset="0"/>
              </a:rPr>
              <a:t>mácula</a:t>
            </a:r>
            <a:r>
              <a:rPr lang="en-US" sz="1400" dirty="0" smtClean="0">
                <a:latin typeface="Georgia" pitchFamily="18" charset="0"/>
              </a:rPr>
              <a:t> </a:t>
            </a:r>
            <a:r>
              <a:rPr lang="en-US" sz="1400" dirty="0" err="1" smtClean="0">
                <a:latin typeface="Georgia" pitchFamily="18" charset="0"/>
              </a:rPr>
              <a:t>densa</a:t>
            </a:r>
            <a:r>
              <a:rPr lang="en-US" sz="1400" dirty="0" smtClean="0">
                <a:latin typeface="Georgia" pitchFamily="18" charset="0"/>
              </a:rPr>
              <a:t> lo </a:t>
            </a:r>
            <a:r>
              <a:rPr lang="en-US" sz="1400" dirty="0" err="1" smtClean="0">
                <a:latin typeface="Georgia" pitchFamily="18" charset="0"/>
              </a:rPr>
              <a:t>que</a:t>
            </a:r>
            <a:r>
              <a:rPr lang="en-US" sz="1400" dirty="0" smtClean="0">
                <a:latin typeface="Georgia" pitchFamily="18" charset="0"/>
              </a:rPr>
              <a:t> produce ambos </a:t>
            </a:r>
            <a:r>
              <a:rPr lang="en-US" sz="1400" dirty="0" err="1" smtClean="0">
                <a:latin typeface="Georgia" pitchFamily="18" charset="0"/>
              </a:rPr>
              <a:t>efectos</a:t>
            </a:r>
            <a:r>
              <a:rPr lang="en-US" sz="1400" dirty="0" smtClean="0">
                <a:latin typeface="Georgia" pitchFamily="18" charset="0"/>
              </a:rPr>
              <a:t> </a:t>
            </a:r>
            <a:r>
              <a:rPr lang="en-US" sz="1400" dirty="0" err="1" smtClean="0">
                <a:latin typeface="Georgia" pitchFamily="18" charset="0"/>
              </a:rPr>
              <a:t>Aumentando</a:t>
            </a:r>
            <a:r>
              <a:rPr lang="en-US" sz="1400" dirty="0" smtClean="0">
                <a:latin typeface="Georgia" pitchFamily="18" charset="0"/>
              </a:rPr>
              <a:t> la TFG.</a:t>
            </a:r>
            <a:endParaRPr lang="en-US" sz="1400" dirty="0">
              <a:latin typeface="Georgia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n-US" sz="1800" i="0" dirty="0" smtClean="0">
                <a:latin typeface="Georgia" pitchFamily="18" charset="0"/>
              </a:rPr>
              <a:t>SNA-</a:t>
            </a:r>
            <a:r>
              <a:rPr lang="en-US" sz="1800" i="0" dirty="0" err="1" smtClean="0">
                <a:latin typeface="Georgia" pitchFamily="18" charset="0"/>
              </a:rPr>
              <a:t>Simpático</a:t>
            </a:r>
            <a:endParaRPr lang="en-US" sz="1800" i="0" dirty="0">
              <a:latin typeface="Georgia" pitchFamily="18" charset="0"/>
            </a:endParaRPr>
          </a:p>
          <a:p>
            <a:pPr marL="742950" lvl="1" indent="-285750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n-US" sz="1800" i="0" dirty="0" err="1">
                <a:latin typeface="Georgia" pitchFamily="18" charset="0"/>
              </a:rPr>
              <a:t>Vasoconstricción</a:t>
            </a:r>
            <a:r>
              <a:rPr lang="en-US" sz="1800" i="0" dirty="0">
                <a:latin typeface="Georgia" pitchFamily="18" charset="0"/>
              </a:rPr>
              <a:t> arteriolar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n-US" sz="1800" i="0" dirty="0" err="1">
                <a:latin typeface="Georgia" pitchFamily="18" charset="0"/>
              </a:rPr>
              <a:t>Hormonas</a:t>
            </a:r>
            <a:r>
              <a:rPr lang="en-US" sz="1800" i="0" dirty="0">
                <a:latin typeface="Georgia" pitchFamily="18" charset="0"/>
              </a:rPr>
              <a:t>/</a:t>
            </a:r>
            <a:r>
              <a:rPr lang="en-US" sz="1800" i="0" dirty="0" err="1">
                <a:latin typeface="Georgia" pitchFamily="18" charset="0"/>
              </a:rPr>
              <a:t>paracrinas</a:t>
            </a:r>
            <a:endParaRPr lang="en-US" sz="1800" i="0" dirty="0">
              <a:latin typeface="Georgia" pitchFamily="18" charset="0"/>
            </a:endParaRPr>
          </a:p>
          <a:p>
            <a:pPr marL="742950" lvl="1" indent="-285750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n-US" sz="1800" i="0" dirty="0" err="1">
                <a:latin typeface="Georgia" pitchFamily="18" charset="0"/>
              </a:rPr>
              <a:t>Angiotensina</a:t>
            </a:r>
            <a:r>
              <a:rPr lang="en-US" sz="1800" i="0" dirty="0">
                <a:latin typeface="Georgia" pitchFamily="18" charset="0"/>
              </a:rPr>
              <a:t> II</a:t>
            </a:r>
          </a:p>
          <a:p>
            <a:pPr marL="742950" lvl="1" indent="-285750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n-US" sz="1800" i="0" dirty="0" err="1">
                <a:latin typeface="Georgia" pitchFamily="18" charset="0"/>
              </a:rPr>
              <a:t>Prostaglandinas</a:t>
            </a:r>
            <a:endParaRPr lang="en-US" sz="1800" i="0" dirty="0">
              <a:latin typeface="Georgia" pitchFamily="18" charset="0"/>
            </a:endParaRPr>
          </a:p>
        </p:txBody>
      </p:sp>
      <p:sp>
        <p:nvSpPr>
          <p:cNvPr id="307205" name="Rectangle 5"/>
          <p:cNvSpPr>
            <a:spLocks noChangeArrowheads="1"/>
          </p:cNvSpPr>
          <p:nvPr/>
        </p:nvSpPr>
        <p:spPr bwMode="auto">
          <a:xfrm>
            <a:off x="200025" y="207963"/>
            <a:ext cx="87630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rgbClr val="006666"/>
            </a:outerShdw>
          </a:effectLst>
        </p:spPr>
        <p:txBody>
          <a:bodyPr anchor="b">
            <a:spAutoFit/>
          </a:bodyPr>
          <a:lstStyle/>
          <a:p>
            <a:pPr eaLnBrk="1" hangingPunct="1">
              <a:lnSpc>
                <a:spcPct val="90000"/>
              </a:lnSpc>
              <a:tabLst>
                <a:tab pos="4686300" algn="l"/>
              </a:tabLst>
            </a:pPr>
            <a:r>
              <a:rPr lang="en-US" sz="3000" b="1" i="0">
                <a:solidFill>
                  <a:srgbClr val="FFFFCC"/>
                </a:solidFill>
              </a:rPr>
              <a:t>Regulación de la TFG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7" name="Text Box 3"/>
          <p:cNvSpPr txBox="1">
            <a:spLocks noChangeArrowheads="1"/>
          </p:cNvSpPr>
          <p:nvPr/>
        </p:nvSpPr>
        <p:spPr bwMode="auto">
          <a:xfrm>
            <a:off x="2259013" y="6361113"/>
            <a:ext cx="4635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/>
            <a:r>
              <a:rPr lang="en-US" sz="1200" i="0"/>
              <a:t>Figure 19-9: The juxtaglomerular apparatus</a:t>
            </a:r>
          </a:p>
        </p:txBody>
      </p:sp>
      <p:pic>
        <p:nvPicPr>
          <p:cNvPr id="272388" name="Picture 4"/>
          <p:cNvPicPr>
            <a:picLocks noChangeAspect="1" noChangeArrowheads="1"/>
          </p:cNvPicPr>
          <p:nvPr/>
        </p:nvPicPr>
        <p:blipFill>
          <a:blip r:embed="rId2" cstate="print"/>
          <a:srcRect t="13716" b="17499"/>
          <a:stretch>
            <a:fillRect/>
          </a:stretch>
        </p:blipFill>
        <p:spPr bwMode="auto">
          <a:xfrm>
            <a:off x="200025" y="1454150"/>
            <a:ext cx="8751888" cy="4506913"/>
          </a:xfrm>
          <a:prstGeom prst="rect">
            <a:avLst/>
          </a:prstGeom>
          <a:noFill/>
        </p:spPr>
      </p:pic>
      <p:sp>
        <p:nvSpPr>
          <p:cNvPr id="27239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Regulación de la TFG: Aparato Yuxtaglomerular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content-b-mia.xx.fbcdn.net/hphotos-xap1/t1.0-9/10559963_719251831481297_264328294362669637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98438" y="3496334"/>
            <a:ext cx="8686800" cy="493981"/>
          </a:xfrm>
        </p:spPr>
        <p:txBody>
          <a:bodyPr/>
          <a:lstStyle/>
          <a:p>
            <a:pPr algn="r">
              <a:buNone/>
            </a:pPr>
            <a:r>
              <a:rPr lang="es-GT" dirty="0" smtClean="0"/>
              <a:t>Reabsorción y Secreción tubular…</a:t>
            </a:r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21191103"/>
              </p:ext>
            </p:extLst>
          </p:nvPr>
        </p:nvGraphicFramePr>
        <p:xfrm>
          <a:off x="0" y="332656"/>
          <a:ext cx="9144000" cy="6525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 descr="http://4.bp.blogspot.com/-YzWuvFC_48Q/TxG30rnbQVI/AAAAAAAAAXg/CGoEwhf9Lrk/s1600/orina.gif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6070"/>
          <a:stretch/>
        </p:blipFill>
        <p:spPr bwMode="auto">
          <a:xfrm>
            <a:off x="72008" y="4612356"/>
            <a:ext cx="1187624" cy="2088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consumidores.msd.com.mx/binaries/seccion_03_29_tcm232-232698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79" y="4297871"/>
            <a:ext cx="1368153" cy="24669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camaleones.es/images/image001.g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1545" y="4955458"/>
            <a:ext cx="1522455" cy="13501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2817" y="4797152"/>
            <a:ext cx="2520282" cy="15136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6618" y="4470518"/>
            <a:ext cx="2093254" cy="20335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8174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9 Grupo"/>
          <p:cNvGrpSpPr>
            <a:grpSpLocks/>
          </p:cNvGrpSpPr>
          <p:nvPr/>
        </p:nvGrpSpPr>
        <p:grpSpPr bwMode="auto">
          <a:xfrm>
            <a:off x="1303388" y="1962407"/>
            <a:ext cx="6483760" cy="3568700"/>
            <a:chOff x="352425" y="2360630"/>
            <a:chExt cx="4683125" cy="3568700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352425" y="2936893"/>
              <a:ext cx="4683125" cy="2992437"/>
              <a:chOff x="222" y="1161"/>
              <a:chExt cx="2950" cy="1885"/>
            </a:xfrm>
          </p:grpSpPr>
          <p:grpSp>
            <p:nvGrpSpPr>
              <p:cNvPr id="4" name="Group 3"/>
              <p:cNvGrpSpPr>
                <a:grpSpLocks/>
              </p:cNvGrpSpPr>
              <p:nvPr/>
            </p:nvGrpSpPr>
            <p:grpSpPr bwMode="auto">
              <a:xfrm flipH="1">
                <a:off x="242" y="1167"/>
                <a:ext cx="301" cy="290"/>
                <a:chOff x="2563" y="1101"/>
                <a:chExt cx="471" cy="455"/>
              </a:xfrm>
            </p:grpSpPr>
            <p:sp>
              <p:nvSpPr>
                <p:cNvPr id="37977" name="Arc 4"/>
                <p:cNvSpPr>
                  <a:spLocks/>
                </p:cNvSpPr>
                <p:nvPr/>
              </p:nvSpPr>
              <p:spPr bwMode="auto">
                <a:xfrm>
                  <a:off x="2572" y="1101"/>
                  <a:ext cx="462" cy="44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FFCCCC"/>
                </a:solidFill>
                <a:ln w="3810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37978" name="Arc 5"/>
                <p:cNvSpPr>
                  <a:spLocks/>
                </p:cNvSpPr>
                <p:nvPr/>
              </p:nvSpPr>
              <p:spPr bwMode="auto">
                <a:xfrm>
                  <a:off x="2563" y="1242"/>
                  <a:ext cx="328" cy="31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sp>
            <p:nvSpPr>
              <p:cNvPr id="37900" name="Oval 6"/>
              <p:cNvSpPr>
                <a:spLocks noChangeArrowheads="1"/>
              </p:cNvSpPr>
              <p:nvPr/>
            </p:nvSpPr>
            <p:spPr bwMode="auto">
              <a:xfrm>
                <a:off x="1380" y="2290"/>
                <a:ext cx="616" cy="616"/>
              </a:xfrm>
              <a:prstGeom prst="ellipse">
                <a:avLst/>
              </a:prstGeom>
              <a:solidFill>
                <a:srgbClr val="FFFF66"/>
              </a:solidFill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01" name="Oval 7"/>
              <p:cNvSpPr>
                <a:spLocks noChangeArrowheads="1"/>
              </p:cNvSpPr>
              <p:nvPr/>
            </p:nvSpPr>
            <p:spPr bwMode="auto">
              <a:xfrm>
                <a:off x="1508" y="2417"/>
                <a:ext cx="359" cy="35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02" name="Rectangle 8"/>
              <p:cNvSpPr>
                <a:spLocks noChangeArrowheads="1"/>
              </p:cNvSpPr>
              <p:nvPr/>
            </p:nvSpPr>
            <p:spPr bwMode="auto">
              <a:xfrm>
                <a:off x="1120" y="2269"/>
                <a:ext cx="804" cy="31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03" name="Oval 9"/>
              <p:cNvSpPr>
                <a:spLocks noChangeArrowheads="1"/>
              </p:cNvSpPr>
              <p:nvPr/>
            </p:nvSpPr>
            <p:spPr bwMode="auto">
              <a:xfrm>
                <a:off x="1608" y="1990"/>
                <a:ext cx="578" cy="583"/>
              </a:xfrm>
              <a:prstGeom prst="ellipse">
                <a:avLst/>
              </a:prstGeom>
              <a:solidFill>
                <a:srgbClr val="FFCCCC"/>
              </a:solidFill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04" name="Oval 10"/>
              <p:cNvSpPr>
                <a:spLocks noChangeArrowheads="1"/>
              </p:cNvSpPr>
              <p:nvPr/>
            </p:nvSpPr>
            <p:spPr bwMode="auto">
              <a:xfrm>
                <a:off x="1702" y="2116"/>
                <a:ext cx="387" cy="35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05" name="Rectangle 11"/>
              <p:cNvSpPr>
                <a:spLocks noChangeArrowheads="1"/>
              </p:cNvSpPr>
              <p:nvPr/>
            </p:nvSpPr>
            <p:spPr bwMode="auto">
              <a:xfrm>
                <a:off x="1311" y="1969"/>
                <a:ext cx="803" cy="31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06" name="Rectangle 12"/>
              <p:cNvSpPr>
                <a:spLocks noChangeArrowheads="1"/>
              </p:cNvSpPr>
              <p:nvPr/>
            </p:nvSpPr>
            <p:spPr bwMode="auto">
              <a:xfrm rot="10800000">
                <a:off x="520" y="1164"/>
                <a:ext cx="902" cy="88"/>
              </a:xfrm>
              <a:prstGeom prst="rect">
                <a:avLst/>
              </a:prstGeom>
              <a:solidFill>
                <a:srgbClr val="FFCC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07" name="Line 13"/>
              <p:cNvSpPr>
                <a:spLocks noChangeShapeType="1"/>
              </p:cNvSpPr>
              <p:nvPr/>
            </p:nvSpPr>
            <p:spPr bwMode="auto">
              <a:xfrm rot="10800000">
                <a:off x="520" y="1169"/>
                <a:ext cx="905" cy="0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08" name="Line 14"/>
              <p:cNvSpPr>
                <a:spLocks noChangeShapeType="1"/>
              </p:cNvSpPr>
              <p:nvPr/>
            </p:nvSpPr>
            <p:spPr bwMode="auto">
              <a:xfrm rot="10800000">
                <a:off x="520" y="1258"/>
                <a:ext cx="886" cy="0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09" name="Arc 15"/>
              <p:cNvSpPr>
                <a:spLocks/>
              </p:cNvSpPr>
              <p:nvPr/>
            </p:nvSpPr>
            <p:spPr bwMode="auto">
              <a:xfrm>
                <a:off x="1408" y="1167"/>
                <a:ext cx="295" cy="28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CCCC"/>
              </a:solidFill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7910" name="Arc 16"/>
              <p:cNvSpPr>
                <a:spLocks/>
              </p:cNvSpPr>
              <p:nvPr/>
            </p:nvSpPr>
            <p:spPr bwMode="auto">
              <a:xfrm>
                <a:off x="1402" y="1257"/>
                <a:ext cx="210" cy="20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7911" name="Rectangle 17"/>
              <p:cNvSpPr>
                <a:spLocks noChangeArrowheads="1"/>
              </p:cNvSpPr>
              <p:nvPr/>
            </p:nvSpPr>
            <p:spPr bwMode="auto">
              <a:xfrm rot="10800000">
                <a:off x="2369" y="1161"/>
                <a:ext cx="798" cy="89"/>
              </a:xfrm>
              <a:prstGeom prst="rect">
                <a:avLst/>
              </a:prstGeom>
              <a:solidFill>
                <a:srgbClr val="FFCC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12" name="Line 18"/>
              <p:cNvSpPr>
                <a:spLocks noChangeShapeType="1"/>
              </p:cNvSpPr>
              <p:nvPr/>
            </p:nvSpPr>
            <p:spPr bwMode="auto">
              <a:xfrm rot="10800000">
                <a:off x="2369" y="1166"/>
                <a:ext cx="801" cy="1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13" name="Line 19"/>
              <p:cNvSpPr>
                <a:spLocks noChangeShapeType="1"/>
              </p:cNvSpPr>
              <p:nvPr/>
            </p:nvSpPr>
            <p:spPr bwMode="auto">
              <a:xfrm rot="10800000">
                <a:off x="2369" y="1255"/>
                <a:ext cx="798" cy="1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14" name="Rectangle 20"/>
              <p:cNvSpPr>
                <a:spLocks noChangeArrowheads="1"/>
              </p:cNvSpPr>
              <p:nvPr/>
            </p:nvSpPr>
            <p:spPr bwMode="auto">
              <a:xfrm rot="5400000">
                <a:off x="1225" y="1824"/>
                <a:ext cx="847" cy="88"/>
              </a:xfrm>
              <a:prstGeom prst="rect">
                <a:avLst/>
              </a:prstGeom>
              <a:solidFill>
                <a:srgbClr val="FFCC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15" name="Line 21"/>
              <p:cNvSpPr>
                <a:spLocks noChangeShapeType="1"/>
              </p:cNvSpPr>
              <p:nvPr/>
            </p:nvSpPr>
            <p:spPr bwMode="auto">
              <a:xfrm>
                <a:off x="1609" y="1434"/>
                <a:ext cx="0" cy="856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16" name="Line 22"/>
              <p:cNvSpPr>
                <a:spLocks noChangeShapeType="1"/>
              </p:cNvSpPr>
              <p:nvPr/>
            </p:nvSpPr>
            <p:spPr bwMode="auto">
              <a:xfrm>
                <a:off x="1703" y="1437"/>
                <a:ext cx="0" cy="856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17" name="Rectangle 23"/>
              <p:cNvSpPr>
                <a:spLocks noChangeArrowheads="1"/>
              </p:cNvSpPr>
              <p:nvPr/>
            </p:nvSpPr>
            <p:spPr bwMode="auto">
              <a:xfrm rot="5400000">
                <a:off x="1708" y="1821"/>
                <a:ext cx="847" cy="89"/>
              </a:xfrm>
              <a:prstGeom prst="rect">
                <a:avLst/>
              </a:prstGeom>
              <a:solidFill>
                <a:srgbClr val="FFCC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18" name="Line 24"/>
              <p:cNvSpPr>
                <a:spLocks noChangeShapeType="1"/>
              </p:cNvSpPr>
              <p:nvPr/>
            </p:nvSpPr>
            <p:spPr bwMode="auto">
              <a:xfrm>
                <a:off x="2091" y="1432"/>
                <a:ext cx="0" cy="856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19" name="Line 25"/>
              <p:cNvSpPr>
                <a:spLocks noChangeShapeType="1"/>
              </p:cNvSpPr>
              <p:nvPr/>
            </p:nvSpPr>
            <p:spPr bwMode="auto">
              <a:xfrm>
                <a:off x="2185" y="1434"/>
                <a:ext cx="0" cy="856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20" name="Arc 26"/>
              <p:cNvSpPr>
                <a:spLocks/>
              </p:cNvSpPr>
              <p:nvPr/>
            </p:nvSpPr>
            <p:spPr bwMode="auto">
              <a:xfrm flipH="1">
                <a:off x="2091" y="1165"/>
                <a:ext cx="294" cy="28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CCCC"/>
              </a:solidFill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7921" name="Arc 27"/>
              <p:cNvSpPr>
                <a:spLocks/>
              </p:cNvSpPr>
              <p:nvPr/>
            </p:nvSpPr>
            <p:spPr bwMode="auto">
              <a:xfrm flipH="1">
                <a:off x="2182" y="1255"/>
                <a:ext cx="209" cy="20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7922" name="Rectangle 28"/>
              <p:cNvSpPr>
                <a:spLocks noChangeArrowheads="1"/>
              </p:cNvSpPr>
              <p:nvPr/>
            </p:nvSpPr>
            <p:spPr bwMode="auto">
              <a:xfrm rot="-5400000">
                <a:off x="2075" y="2095"/>
                <a:ext cx="1724" cy="169"/>
              </a:xfrm>
              <a:prstGeom prst="rect">
                <a:avLst/>
              </a:prstGeom>
              <a:solidFill>
                <a:srgbClr val="FFFF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23" name="Line 29"/>
              <p:cNvSpPr>
                <a:spLocks noChangeShapeType="1"/>
              </p:cNvSpPr>
              <p:nvPr/>
            </p:nvSpPr>
            <p:spPr bwMode="auto">
              <a:xfrm rot="-5400000">
                <a:off x="2149" y="2182"/>
                <a:ext cx="1728" cy="0"/>
              </a:xfrm>
              <a:prstGeom prst="line">
                <a:avLst/>
              </a:prstGeom>
              <a:noFill/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24" name="Line 30"/>
              <p:cNvSpPr>
                <a:spLocks noChangeShapeType="1"/>
              </p:cNvSpPr>
              <p:nvPr/>
            </p:nvSpPr>
            <p:spPr bwMode="auto">
              <a:xfrm rot="-5400000">
                <a:off x="1982" y="2179"/>
                <a:ext cx="1722" cy="0"/>
              </a:xfrm>
              <a:prstGeom prst="line">
                <a:avLst/>
              </a:prstGeom>
              <a:noFill/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25" name="Oval 31"/>
              <p:cNvSpPr>
                <a:spLocks noChangeArrowheads="1"/>
              </p:cNvSpPr>
              <p:nvPr/>
            </p:nvSpPr>
            <p:spPr bwMode="auto">
              <a:xfrm>
                <a:off x="380" y="1302"/>
                <a:ext cx="463" cy="463"/>
              </a:xfrm>
              <a:prstGeom prst="ellipse">
                <a:avLst/>
              </a:prstGeom>
              <a:solidFill>
                <a:srgbClr val="FFFF66"/>
              </a:solidFill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26" name="Rectangle 32"/>
              <p:cNvSpPr>
                <a:spLocks noChangeArrowheads="1"/>
              </p:cNvSpPr>
              <p:nvPr/>
            </p:nvSpPr>
            <p:spPr bwMode="auto">
              <a:xfrm>
                <a:off x="222" y="1415"/>
                <a:ext cx="309" cy="24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27" name="Arc 33"/>
              <p:cNvSpPr>
                <a:spLocks/>
              </p:cNvSpPr>
              <p:nvPr/>
            </p:nvSpPr>
            <p:spPr bwMode="auto">
              <a:xfrm>
                <a:off x="404" y="1360"/>
                <a:ext cx="298" cy="345"/>
              </a:xfrm>
              <a:custGeom>
                <a:avLst/>
                <a:gdLst>
                  <a:gd name="T0" fmla="*/ 0 w 37217"/>
                  <a:gd name="T1" fmla="*/ 0 h 43200"/>
                  <a:gd name="T2" fmla="*/ 0 w 37217"/>
                  <a:gd name="T3" fmla="*/ 0 h 43200"/>
                  <a:gd name="T4" fmla="*/ 0 w 37217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37217"/>
                  <a:gd name="T10" fmla="*/ 0 h 43200"/>
                  <a:gd name="T11" fmla="*/ 37217 w 37217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7217" h="43200" fill="none" extrusionOk="0">
                    <a:moveTo>
                      <a:pt x="-1" y="6677"/>
                    </a:moveTo>
                    <a:cubicBezTo>
                      <a:pt x="4075" y="2412"/>
                      <a:pt x="9717" y="-1"/>
                      <a:pt x="15617" y="0"/>
                    </a:cubicBezTo>
                    <a:cubicBezTo>
                      <a:pt x="27546" y="0"/>
                      <a:pt x="37217" y="9670"/>
                      <a:pt x="37217" y="21600"/>
                    </a:cubicBezTo>
                    <a:cubicBezTo>
                      <a:pt x="37217" y="33529"/>
                      <a:pt x="27546" y="43200"/>
                      <a:pt x="15617" y="43200"/>
                    </a:cubicBezTo>
                    <a:cubicBezTo>
                      <a:pt x="10464" y="43200"/>
                      <a:pt x="5480" y="41357"/>
                      <a:pt x="1566" y="38006"/>
                    </a:cubicBezTo>
                  </a:path>
                  <a:path w="37217" h="43200" stroke="0" extrusionOk="0">
                    <a:moveTo>
                      <a:pt x="-1" y="6677"/>
                    </a:moveTo>
                    <a:cubicBezTo>
                      <a:pt x="4075" y="2412"/>
                      <a:pt x="9717" y="-1"/>
                      <a:pt x="15617" y="0"/>
                    </a:cubicBezTo>
                    <a:cubicBezTo>
                      <a:pt x="27546" y="0"/>
                      <a:pt x="37217" y="9670"/>
                      <a:pt x="37217" y="21600"/>
                    </a:cubicBezTo>
                    <a:cubicBezTo>
                      <a:pt x="37217" y="33529"/>
                      <a:pt x="27546" y="43200"/>
                      <a:pt x="15617" y="43200"/>
                    </a:cubicBezTo>
                    <a:cubicBezTo>
                      <a:pt x="10464" y="43200"/>
                      <a:pt x="5480" y="41357"/>
                      <a:pt x="1566" y="38006"/>
                    </a:cubicBezTo>
                    <a:lnTo>
                      <a:pt x="15617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7928" name="Rectangle 34"/>
              <p:cNvSpPr>
                <a:spLocks noChangeArrowheads="1"/>
              </p:cNvSpPr>
              <p:nvPr/>
            </p:nvSpPr>
            <p:spPr bwMode="auto">
              <a:xfrm rot="-5400000">
                <a:off x="1028" y="2105"/>
                <a:ext cx="846" cy="126"/>
              </a:xfrm>
              <a:prstGeom prst="rect">
                <a:avLst/>
              </a:prstGeom>
              <a:solidFill>
                <a:srgbClr val="FFFF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29" name="Line 35"/>
              <p:cNvSpPr>
                <a:spLocks noChangeShapeType="1"/>
              </p:cNvSpPr>
              <p:nvPr/>
            </p:nvSpPr>
            <p:spPr bwMode="auto">
              <a:xfrm rot="-5400000">
                <a:off x="1087" y="2171"/>
                <a:ext cx="844" cy="0"/>
              </a:xfrm>
              <a:prstGeom prst="line">
                <a:avLst/>
              </a:prstGeom>
              <a:noFill/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30" name="Line 36"/>
              <p:cNvSpPr>
                <a:spLocks noChangeShapeType="1"/>
              </p:cNvSpPr>
              <p:nvPr/>
            </p:nvSpPr>
            <p:spPr bwMode="auto">
              <a:xfrm rot="-5400000">
                <a:off x="954" y="2172"/>
                <a:ext cx="854" cy="0"/>
              </a:xfrm>
              <a:prstGeom prst="line">
                <a:avLst/>
              </a:prstGeom>
              <a:noFill/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31" name="Rectangle 37"/>
              <p:cNvSpPr>
                <a:spLocks noChangeArrowheads="1"/>
              </p:cNvSpPr>
              <p:nvPr/>
            </p:nvSpPr>
            <p:spPr bwMode="auto">
              <a:xfrm rot="-5400000">
                <a:off x="1516" y="2104"/>
                <a:ext cx="852" cy="125"/>
              </a:xfrm>
              <a:prstGeom prst="rect">
                <a:avLst/>
              </a:prstGeom>
              <a:solidFill>
                <a:srgbClr val="FFFF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32" name="Line 38"/>
              <p:cNvSpPr>
                <a:spLocks noChangeShapeType="1"/>
              </p:cNvSpPr>
              <p:nvPr/>
            </p:nvSpPr>
            <p:spPr bwMode="auto">
              <a:xfrm rot="-5400000">
                <a:off x="1567" y="2172"/>
                <a:ext cx="862" cy="0"/>
              </a:xfrm>
              <a:prstGeom prst="line">
                <a:avLst/>
              </a:prstGeom>
              <a:noFill/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33" name="Line 39"/>
              <p:cNvSpPr>
                <a:spLocks noChangeShapeType="1"/>
              </p:cNvSpPr>
              <p:nvPr/>
            </p:nvSpPr>
            <p:spPr bwMode="auto">
              <a:xfrm rot="-5400000">
                <a:off x="1441" y="2166"/>
                <a:ext cx="850" cy="0"/>
              </a:xfrm>
              <a:prstGeom prst="line">
                <a:avLst/>
              </a:prstGeom>
              <a:noFill/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34" name="Rectangle 40"/>
              <p:cNvSpPr>
                <a:spLocks noChangeArrowheads="1"/>
              </p:cNvSpPr>
              <p:nvPr/>
            </p:nvSpPr>
            <p:spPr bwMode="auto">
              <a:xfrm rot="10800000">
                <a:off x="827" y="1464"/>
                <a:ext cx="406" cy="125"/>
              </a:xfrm>
              <a:prstGeom prst="rect">
                <a:avLst/>
              </a:prstGeom>
              <a:solidFill>
                <a:srgbClr val="FFFF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35" name="Line 41"/>
              <p:cNvSpPr>
                <a:spLocks noChangeShapeType="1"/>
              </p:cNvSpPr>
              <p:nvPr/>
            </p:nvSpPr>
            <p:spPr bwMode="auto">
              <a:xfrm rot="10800000">
                <a:off x="827" y="1471"/>
                <a:ext cx="407" cy="0"/>
              </a:xfrm>
              <a:prstGeom prst="line">
                <a:avLst/>
              </a:prstGeom>
              <a:noFill/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36" name="Line 42"/>
              <p:cNvSpPr>
                <a:spLocks noChangeShapeType="1"/>
              </p:cNvSpPr>
              <p:nvPr/>
            </p:nvSpPr>
            <p:spPr bwMode="auto">
              <a:xfrm rot="10800000">
                <a:off x="827" y="1597"/>
                <a:ext cx="398" cy="0"/>
              </a:xfrm>
              <a:prstGeom prst="line">
                <a:avLst/>
              </a:prstGeom>
              <a:noFill/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5" name="Group 43"/>
              <p:cNvGrpSpPr>
                <a:grpSpLocks/>
              </p:cNvGrpSpPr>
              <p:nvPr/>
            </p:nvGrpSpPr>
            <p:grpSpPr bwMode="auto">
              <a:xfrm>
                <a:off x="1214" y="1469"/>
                <a:ext cx="295" cy="284"/>
                <a:chOff x="2377" y="1362"/>
                <a:chExt cx="561" cy="540"/>
              </a:xfrm>
            </p:grpSpPr>
            <p:sp>
              <p:nvSpPr>
                <p:cNvPr id="37975" name="Arc 44"/>
                <p:cNvSpPr>
                  <a:spLocks/>
                </p:cNvSpPr>
                <p:nvPr/>
              </p:nvSpPr>
              <p:spPr bwMode="auto">
                <a:xfrm>
                  <a:off x="2378" y="1362"/>
                  <a:ext cx="560" cy="53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FFFF66"/>
                </a:solidFill>
                <a:ln w="38100">
                  <a:solidFill>
                    <a:srgbClr val="CC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37976" name="Arc 45"/>
                <p:cNvSpPr>
                  <a:spLocks/>
                </p:cNvSpPr>
                <p:nvPr/>
              </p:nvSpPr>
              <p:spPr bwMode="auto">
                <a:xfrm>
                  <a:off x="2377" y="1603"/>
                  <a:ext cx="315" cy="29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solidFill>
                    <a:srgbClr val="CC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sp>
            <p:nvSpPr>
              <p:cNvPr id="37938" name="Rectangle 46"/>
              <p:cNvSpPr>
                <a:spLocks noChangeArrowheads="1"/>
              </p:cNvSpPr>
              <p:nvPr/>
            </p:nvSpPr>
            <p:spPr bwMode="auto">
              <a:xfrm rot="10800000">
                <a:off x="2134" y="1457"/>
                <a:ext cx="728" cy="125"/>
              </a:xfrm>
              <a:prstGeom prst="rect">
                <a:avLst/>
              </a:prstGeom>
              <a:solidFill>
                <a:srgbClr val="FFFF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39" name="Line 47"/>
              <p:cNvSpPr>
                <a:spLocks noChangeShapeType="1"/>
              </p:cNvSpPr>
              <p:nvPr/>
            </p:nvSpPr>
            <p:spPr bwMode="auto">
              <a:xfrm rot="10800000">
                <a:off x="2134" y="1464"/>
                <a:ext cx="721" cy="0"/>
              </a:xfrm>
              <a:prstGeom prst="line">
                <a:avLst/>
              </a:prstGeom>
              <a:noFill/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40" name="Line 48"/>
              <p:cNvSpPr>
                <a:spLocks noChangeShapeType="1"/>
              </p:cNvSpPr>
              <p:nvPr/>
            </p:nvSpPr>
            <p:spPr bwMode="auto">
              <a:xfrm rot="10800000">
                <a:off x="2134" y="1590"/>
                <a:ext cx="718" cy="0"/>
              </a:xfrm>
              <a:prstGeom prst="line">
                <a:avLst/>
              </a:prstGeom>
              <a:noFill/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41" name="Rectangle 49"/>
              <p:cNvSpPr>
                <a:spLocks noChangeArrowheads="1"/>
              </p:cNvSpPr>
              <p:nvPr/>
            </p:nvSpPr>
            <p:spPr bwMode="auto">
              <a:xfrm rot="10800000">
                <a:off x="3001" y="1892"/>
                <a:ext cx="171" cy="125"/>
              </a:xfrm>
              <a:prstGeom prst="rect">
                <a:avLst/>
              </a:prstGeom>
              <a:solidFill>
                <a:srgbClr val="FFFF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42" name="Line 50"/>
              <p:cNvSpPr>
                <a:spLocks noChangeShapeType="1"/>
              </p:cNvSpPr>
              <p:nvPr/>
            </p:nvSpPr>
            <p:spPr bwMode="auto">
              <a:xfrm rot="10800000">
                <a:off x="3001" y="1899"/>
                <a:ext cx="171" cy="0"/>
              </a:xfrm>
              <a:prstGeom prst="line">
                <a:avLst/>
              </a:prstGeom>
              <a:noFill/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43" name="Line 51"/>
              <p:cNvSpPr>
                <a:spLocks noChangeShapeType="1"/>
              </p:cNvSpPr>
              <p:nvPr/>
            </p:nvSpPr>
            <p:spPr bwMode="auto">
              <a:xfrm rot="10800000">
                <a:off x="3001" y="2025"/>
                <a:ext cx="167" cy="0"/>
              </a:xfrm>
              <a:prstGeom prst="line">
                <a:avLst/>
              </a:prstGeom>
              <a:noFill/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44" name="Rectangle 52"/>
              <p:cNvSpPr>
                <a:spLocks noChangeArrowheads="1"/>
              </p:cNvSpPr>
              <p:nvPr/>
            </p:nvSpPr>
            <p:spPr bwMode="auto">
              <a:xfrm rot="10800000">
                <a:off x="3001" y="2454"/>
                <a:ext cx="171" cy="126"/>
              </a:xfrm>
              <a:prstGeom prst="rect">
                <a:avLst/>
              </a:prstGeom>
              <a:solidFill>
                <a:srgbClr val="FFFF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45" name="Line 53"/>
              <p:cNvSpPr>
                <a:spLocks noChangeShapeType="1"/>
              </p:cNvSpPr>
              <p:nvPr/>
            </p:nvSpPr>
            <p:spPr bwMode="auto">
              <a:xfrm rot="10800000">
                <a:off x="3001" y="2460"/>
                <a:ext cx="171" cy="0"/>
              </a:xfrm>
              <a:prstGeom prst="line">
                <a:avLst/>
              </a:prstGeom>
              <a:noFill/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46" name="Line 54"/>
              <p:cNvSpPr>
                <a:spLocks noChangeShapeType="1"/>
              </p:cNvSpPr>
              <p:nvPr/>
            </p:nvSpPr>
            <p:spPr bwMode="auto">
              <a:xfrm rot="10800000">
                <a:off x="3001" y="2587"/>
                <a:ext cx="167" cy="0"/>
              </a:xfrm>
              <a:prstGeom prst="line">
                <a:avLst/>
              </a:prstGeom>
              <a:noFill/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47" name="Rectangle 55"/>
              <p:cNvSpPr>
                <a:spLocks noChangeArrowheads="1"/>
              </p:cNvSpPr>
              <p:nvPr/>
            </p:nvSpPr>
            <p:spPr bwMode="auto">
              <a:xfrm rot="10800000">
                <a:off x="2684" y="2199"/>
                <a:ext cx="171" cy="126"/>
              </a:xfrm>
              <a:prstGeom prst="rect">
                <a:avLst/>
              </a:prstGeom>
              <a:solidFill>
                <a:srgbClr val="FFFF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48" name="Line 56"/>
              <p:cNvSpPr>
                <a:spLocks noChangeShapeType="1"/>
              </p:cNvSpPr>
              <p:nvPr/>
            </p:nvSpPr>
            <p:spPr bwMode="auto">
              <a:xfrm rot="10800000">
                <a:off x="2684" y="2205"/>
                <a:ext cx="171" cy="0"/>
              </a:xfrm>
              <a:prstGeom prst="line">
                <a:avLst/>
              </a:prstGeom>
              <a:noFill/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49" name="Line 57"/>
              <p:cNvSpPr>
                <a:spLocks noChangeShapeType="1"/>
              </p:cNvSpPr>
              <p:nvPr/>
            </p:nvSpPr>
            <p:spPr bwMode="auto">
              <a:xfrm rot="10800000">
                <a:off x="2684" y="2332"/>
                <a:ext cx="167" cy="0"/>
              </a:xfrm>
              <a:prstGeom prst="line">
                <a:avLst/>
              </a:prstGeom>
              <a:noFill/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50" name="Arc 58"/>
              <p:cNvSpPr>
                <a:spLocks/>
              </p:cNvSpPr>
              <p:nvPr/>
            </p:nvSpPr>
            <p:spPr bwMode="auto">
              <a:xfrm flipH="1">
                <a:off x="1865" y="1464"/>
                <a:ext cx="295" cy="2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66"/>
              </a:solidFill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7951" name="Arc 59"/>
              <p:cNvSpPr>
                <a:spLocks/>
              </p:cNvSpPr>
              <p:nvPr/>
            </p:nvSpPr>
            <p:spPr bwMode="auto">
              <a:xfrm flipH="1">
                <a:off x="1998" y="1588"/>
                <a:ext cx="166" cy="15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CCCC"/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7952" name="Rectangle 60"/>
              <p:cNvSpPr>
                <a:spLocks noChangeArrowheads="1"/>
              </p:cNvSpPr>
              <p:nvPr/>
            </p:nvSpPr>
            <p:spPr bwMode="auto">
              <a:xfrm>
                <a:off x="2052" y="1613"/>
                <a:ext cx="36" cy="14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53" name="Rectangle 61"/>
              <p:cNvSpPr>
                <a:spLocks noChangeArrowheads="1"/>
              </p:cNvSpPr>
              <p:nvPr/>
            </p:nvSpPr>
            <p:spPr bwMode="auto">
              <a:xfrm>
                <a:off x="2030" y="1643"/>
                <a:ext cx="36" cy="14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54" name="Rectangle 62"/>
              <p:cNvSpPr>
                <a:spLocks noChangeArrowheads="1"/>
              </p:cNvSpPr>
              <p:nvPr/>
            </p:nvSpPr>
            <p:spPr bwMode="auto">
              <a:xfrm>
                <a:off x="2010" y="1667"/>
                <a:ext cx="36" cy="14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55" name="Line 63"/>
              <p:cNvSpPr>
                <a:spLocks noChangeShapeType="1"/>
              </p:cNvSpPr>
              <p:nvPr/>
            </p:nvSpPr>
            <p:spPr bwMode="auto">
              <a:xfrm>
                <a:off x="2091" y="1605"/>
                <a:ext cx="0" cy="168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56" name="Arc 64"/>
              <p:cNvSpPr>
                <a:spLocks/>
              </p:cNvSpPr>
              <p:nvPr/>
            </p:nvSpPr>
            <p:spPr bwMode="auto">
              <a:xfrm flipH="1">
                <a:off x="1998" y="1588"/>
                <a:ext cx="166" cy="15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grpSp>
            <p:nvGrpSpPr>
              <p:cNvPr id="6" name="Group 65"/>
              <p:cNvGrpSpPr>
                <a:grpSpLocks/>
              </p:cNvGrpSpPr>
              <p:nvPr/>
            </p:nvGrpSpPr>
            <p:grpSpPr bwMode="auto">
              <a:xfrm>
                <a:off x="307" y="1436"/>
                <a:ext cx="357" cy="204"/>
                <a:chOff x="836" y="1499"/>
                <a:chExt cx="470" cy="370"/>
              </a:xfrm>
            </p:grpSpPr>
            <p:sp>
              <p:nvSpPr>
                <p:cNvPr id="37972" name="Arc 66"/>
                <p:cNvSpPr>
                  <a:spLocks/>
                </p:cNvSpPr>
                <p:nvPr/>
              </p:nvSpPr>
              <p:spPr bwMode="auto">
                <a:xfrm>
                  <a:off x="860" y="1521"/>
                  <a:ext cx="424" cy="324"/>
                </a:xfrm>
                <a:custGeom>
                  <a:avLst/>
                  <a:gdLst>
                    <a:gd name="T0" fmla="*/ 0 w 42754"/>
                    <a:gd name="T1" fmla="*/ 0 h 43200"/>
                    <a:gd name="T2" fmla="*/ 0 w 42754"/>
                    <a:gd name="T3" fmla="*/ 0 h 43200"/>
                    <a:gd name="T4" fmla="*/ 0 w 42754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42754"/>
                    <a:gd name="T10" fmla="*/ 0 h 43200"/>
                    <a:gd name="T11" fmla="*/ 42754 w 42754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2754" h="43200" fill="none" extrusionOk="0">
                      <a:moveTo>
                        <a:pt x="0" y="17233"/>
                      </a:moveTo>
                      <a:cubicBezTo>
                        <a:pt x="2071" y="7198"/>
                        <a:pt x="10907" y="-1"/>
                        <a:pt x="21154" y="0"/>
                      </a:cubicBezTo>
                      <a:cubicBezTo>
                        <a:pt x="33083" y="0"/>
                        <a:pt x="42754" y="9670"/>
                        <a:pt x="42754" y="21600"/>
                      </a:cubicBezTo>
                      <a:cubicBezTo>
                        <a:pt x="42754" y="33529"/>
                        <a:pt x="33083" y="43200"/>
                        <a:pt x="21154" y="43200"/>
                      </a:cubicBezTo>
                      <a:cubicBezTo>
                        <a:pt x="12468" y="43200"/>
                        <a:pt x="4627" y="37997"/>
                        <a:pt x="1251" y="29994"/>
                      </a:cubicBezTo>
                    </a:path>
                    <a:path w="42754" h="43200" stroke="0" extrusionOk="0">
                      <a:moveTo>
                        <a:pt x="0" y="17233"/>
                      </a:moveTo>
                      <a:cubicBezTo>
                        <a:pt x="2071" y="7198"/>
                        <a:pt x="10907" y="-1"/>
                        <a:pt x="21154" y="0"/>
                      </a:cubicBezTo>
                      <a:cubicBezTo>
                        <a:pt x="33083" y="0"/>
                        <a:pt x="42754" y="9670"/>
                        <a:pt x="42754" y="21600"/>
                      </a:cubicBezTo>
                      <a:cubicBezTo>
                        <a:pt x="42754" y="33529"/>
                        <a:pt x="33083" y="43200"/>
                        <a:pt x="21154" y="43200"/>
                      </a:cubicBezTo>
                      <a:cubicBezTo>
                        <a:pt x="12468" y="43200"/>
                        <a:pt x="4627" y="37997"/>
                        <a:pt x="1251" y="29994"/>
                      </a:cubicBezTo>
                      <a:lnTo>
                        <a:pt x="21154" y="21600"/>
                      </a:lnTo>
                      <a:close/>
                    </a:path>
                  </a:pathLst>
                </a:custGeom>
                <a:noFill/>
                <a:ln w="76200">
                  <a:solidFill>
                    <a:srgbClr val="FFCCCC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37973" name="Arc 67"/>
                <p:cNvSpPr>
                  <a:spLocks/>
                </p:cNvSpPr>
                <p:nvPr/>
              </p:nvSpPr>
              <p:spPr bwMode="auto">
                <a:xfrm>
                  <a:off x="836" y="1499"/>
                  <a:ext cx="470" cy="370"/>
                </a:xfrm>
                <a:custGeom>
                  <a:avLst/>
                  <a:gdLst>
                    <a:gd name="T0" fmla="*/ 0 w 42754"/>
                    <a:gd name="T1" fmla="*/ 0 h 43200"/>
                    <a:gd name="T2" fmla="*/ 0 w 42754"/>
                    <a:gd name="T3" fmla="*/ 0 h 43200"/>
                    <a:gd name="T4" fmla="*/ 0 w 42754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42754"/>
                    <a:gd name="T10" fmla="*/ 0 h 43200"/>
                    <a:gd name="T11" fmla="*/ 42754 w 42754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2754" h="43200" fill="none" extrusionOk="0">
                      <a:moveTo>
                        <a:pt x="0" y="17233"/>
                      </a:moveTo>
                      <a:cubicBezTo>
                        <a:pt x="2071" y="7198"/>
                        <a:pt x="10907" y="-1"/>
                        <a:pt x="21154" y="0"/>
                      </a:cubicBezTo>
                      <a:cubicBezTo>
                        <a:pt x="33083" y="0"/>
                        <a:pt x="42754" y="9670"/>
                        <a:pt x="42754" y="21600"/>
                      </a:cubicBezTo>
                      <a:cubicBezTo>
                        <a:pt x="42754" y="33529"/>
                        <a:pt x="33083" y="43200"/>
                        <a:pt x="21154" y="43200"/>
                      </a:cubicBezTo>
                      <a:cubicBezTo>
                        <a:pt x="12468" y="43200"/>
                        <a:pt x="4627" y="37997"/>
                        <a:pt x="1251" y="29994"/>
                      </a:cubicBezTo>
                    </a:path>
                    <a:path w="42754" h="43200" stroke="0" extrusionOk="0">
                      <a:moveTo>
                        <a:pt x="0" y="17233"/>
                      </a:moveTo>
                      <a:cubicBezTo>
                        <a:pt x="2071" y="7198"/>
                        <a:pt x="10907" y="-1"/>
                        <a:pt x="21154" y="0"/>
                      </a:cubicBezTo>
                      <a:cubicBezTo>
                        <a:pt x="33083" y="0"/>
                        <a:pt x="42754" y="9670"/>
                        <a:pt x="42754" y="21600"/>
                      </a:cubicBezTo>
                      <a:cubicBezTo>
                        <a:pt x="42754" y="33529"/>
                        <a:pt x="33083" y="43200"/>
                        <a:pt x="21154" y="43200"/>
                      </a:cubicBezTo>
                      <a:cubicBezTo>
                        <a:pt x="12468" y="43200"/>
                        <a:pt x="4627" y="37997"/>
                        <a:pt x="1251" y="29994"/>
                      </a:cubicBezTo>
                      <a:lnTo>
                        <a:pt x="21154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37974" name="Arc 68"/>
                <p:cNvSpPr>
                  <a:spLocks/>
                </p:cNvSpPr>
                <p:nvPr/>
              </p:nvSpPr>
              <p:spPr bwMode="auto">
                <a:xfrm>
                  <a:off x="886" y="1543"/>
                  <a:ext cx="374" cy="280"/>
                </a:xfrm>
                <a:custGeom>
                  <a:avLst/>
                  <a:gdLst>
                    <a:gd name="T0" fmla="*/ 0 w 42754"/>
                    <a:gd name="T1" fmla="*/ 0 h 43200"/>
                    <a:gd name="T2" fmla="*/ 0 w 42754"/>
                    <a:gd name="T3" fmla="*/ 0 h 43200"/>
                    <a:gd name="T4" fmla="*/ 0 w 42754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42754"/>
                    <a:gd name="T10" fmla="*/ 0 h 43200"/>
                    <a:gd name="T11" fmla="*/ 42754 w 42754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2754" h="43200" fill="none" extrusionOk="0">
                      <a:moveTo>
                        <a:pt x="0" y="17233"/>
                      </a:moveTo>
                      <a:cubicBezTo>
                        <a:pt x="2071" y="7198"/>
                        <a:pt x="10907" y="-1"/>
                        <a:pt x="21154" y="0"/>
                      </a:cubicBezTo>
                      <a:cubicBezTo>
                        <a:pt x="33083" y="0"/>
                        <a:pt x="42754" y="9670"/>
                        <a:pt x="42754" y="21600"/>
                      </a:cubicBezTo>
                      <a:cubicBezTo>
                        <a:pt x="42754" y="33529"/>
                        <a:pt x="33083" y="43200"/>
                        <a:pt x="21154" y="43200"/>
                      </a:cubicBezTo>
                      <a:cubicBezTo>
                        <a:pt x="12468" y="43200"/>
                        <a:pt x="4627" y="37997"/>
                        <a:pt x="1251" y="29994"/>
                      </a:cubicBezTo>
                    </a:path>
                    <a:path w="42754" h="43200" stroke="0" extrusionOk="0">
                      <a:moveTo>
                        <a:pt x="0" y="17233"/>
                      </a:moveTo>
                      <a:cubicBezTo>
                        <a:pt x="2071" y="7198"/>
                        <a:pt x="10907" y="-1"/>
                        <a:pt x="21154" y="0"/>
                      </a:cubicBezTo>
                      <a:cubicBezTo>
                        <a:pt x="33083" y="0"/>
                        <a:pt x="42754" y="9670"/>
                        <a:pt x="42754" y="21600"/>
                      </a:cubicBezTo>
                      <a:cubicBezTo>
                        <a:pt x="42754" y="33529"/>
                        <a:pt x="33083" y="43200"/>
                        <a:pt x="21154" y="43200"/>
                      </a:cubicBezTo>
                      <a:cubicBezTo>
                        <a:pt x="12468" y="43200"/>
                        <a:pt x="4627" y="37997"/>
                        <a:pt x="1251" y="29994"/>
                      </a:cubicBezTo>
                      <a:lnTo>
                        <a:pt x="21154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sp>
            <p:nvSpPr>
              <p:cNvPr id="37958" name="Arc 69"/>
              <p:cNvSpPr>
                <a:spLocks/>
              </p:cNvSpPr>
              <p:nvPr/>
            </p:nvSpPr>
            <p:spPr bwMode="auto">
              <a:xfrm rot="-1179815">
                <a:off x="321" y="1412"/>
                <a:ext cx="287" cy="178"/>
              </a:xfrm>
              <a:custGeom>
                <a:avLst/>
                <a:gdLst>
                  <a:gd name="T0" fmla="*/ 0 w 42754"/>
                  <a:gd name="T1" fmla="*/ 0 h 43200"/>
                  <a:gd name="T2" fmla="*/ 0 w 42754"/>
                  <a:gd name="T3" fmla="*/ 0 h 43200"/>
                  <a:gd name="T4" fmla="*/ 0 w 42754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2754"/>
                  <a:gd name="T10" fmla="*/ 0 h 43200"/>
                  <a:gd name="T11" fmla="*/ 42754 w 42754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754" h="43200" fill="none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</a:path>
                  <a:path w="42754" h="43200" stroke="0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  <a:lnTo>
                      <a:pt x="21154" y="21600"/>
                    </a:lnTo>
                    <a:close/>
                  </a:path>
                </a:pathLst>
              </a:custGeom>
              <a:noFill/>
              <a:ln w="76200">
                <a:solidFill>
                  <a:srgbClr val="FFCCC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7959" name="Arc 70"/>
              <p:cNvSpPr>
                <a:spLocks/>
              </p:cNvSpPr>
              <p:nvPr/>
            </p:nvSpPr>
            <p:spPr bwMode="auto">
              <a:xfrm rot="-1179815">
                <a:off x="305" y="1401"/>
                <a:ext cx="319" cy="203"/>
              </a:xfrm>
              <a:custGeom>
                <a:avLst/>
                <a:gdLst>
                  <a:gd name="T0" fmla="*/ 0 w 42754"/>
                  <a:gd name="T1" fmla="*/ 0 h 43200"/>
                  <a:gd name="T2" fmla="*/ 0 w 42754"/>
                  <a:gd name="T3" fmla="*/ 0 h 43200"/>
                  <a:gd name="T4" fmla="*/ 0 w 42754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2754"/>
                  <a:gd name="T10" fmla="*/ 0 h 43200"/>
                  <a:gd name="T11" fmla="*/ 42754 w 42754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754" h="43200" fill="none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</a:path>
                  <a:path w="42754" h="43200" stroke="0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  <a:lnTo>
                      <a:pt x="21154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7960" name="Arc 71"/>
              <p:cNvSpPr>
                <a:spLocks/>
              </p:cNvSpPr>
              <p:nvPr/>
            </p:nvSpPr>
            <p:spPr bwMode="auto">
              <a:xfrm rot="-1179815">
                <a:off x="338" y="1424"/>
                <a:ext cx="254" cy="154"/>
              </a:xfrm>
              <a:custGeom>
                <a:avLst/>
                <a:gdLst>
                  <a:gd name="T0" fmla="*/ 0 w 42859"/>
                  <a:gd name="T1" fmla="*/ 0 h 43200"/>
                  <a:gd name="T2" fmla="*/ 0 w 42859"/>
                  <a:gd name="T3" fmla="*/ 0 h 43200"/>
                  <a:gd name="T4" fmla="*/ 0 w 42859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2859"/>
                  <a:gd name="T10" fmla="*/ 0 h 43200"/>
                  <a:gd name="T11" fmla="*/ 42859 w 42859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859" h="43200" fill="none" extrusionOk="0">
                    <a:moveTo>
                      <a:pt x="105" y="17233"/>
                    </a:moveTo>
                    <a:cubicBezTo>
                      <a:pt x="2176" y="7198"/>
                      <a:pt x="11012" y="-1"/>
                      <a:pt x="21259" y="0"/>
                    </a:cubicBezTo>
                    <a:cubicBezTo>
                      <a:pt x="33188" y="0"/>
                      <a:pt x="42859" y="9670"/>
                      <a:pt x="42859" y="21600"/>
                    </a:cubicBezTo>
                    <a:cubicBezTo>
                      <a:pt x="42859" y="33529"/>
                      <a:pt x="33188" y="43200"/>
                      <a:pt x="21259" y="43200"/>
                    </a:cubicBezTo>
                    <a:cubicBezTo>
                      <a:pt x="10804" y="43200"/>
                      <a:pt x="1850" y="35713"/>
                      <a:pt x="0" y="25423"/>
                    </a:cubicBezTo>
                  </a:path>
                  <a:path w="42859" h="43200" stroke="0" extrusionOk="0">
                    <a:moveTo>
                      <a:pt x="105" y="17233"/>
                    </a:moveTo>
                    <a:cubicBezTo>
                      <a:pt x="2176" y="7198"/>
                      <a:pt x="11012" y="-1"/>
                      <a:pt x="21259" y="0"/>
                    </a:cubicBezTo>
                    <a:cubicBezTo>
                      <a:pt x="33188" y="0"/>
                      <a:pt x="42859" y="9670"/>
                      <a:pt x="42859" y="21600"/>
                    </a:cubicBezTo>
                    <a:cubicBezTo>
                      <a:pt x="42859" y="33529"/>
                      <a:pt x="33188" y="43200"/>
                      <a:pt x="21259" y="43200"/>
                    </a:cubicBezTo>
                    <a:cubicBezTo>
                      <a:pt x="10804" y="43200"/>
                      <a:pt x="1850" y="35713"/>
                      <a:pt x="0" y="25423"/>
                    </a:cubicBezTo>
                    <a:lnTo>
                      <a:pt x="21259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7961" name="Arc 72"/>
              <p:cNvSpPr>
                <a:spLocks/>
              </p:cNvSpPr>
              <p:nvPr/>
            </p:nvSpPr>
            <p:spPr bwMode="auto">
              <a:xfrm rot="1179815" flipV="1">
                <a:off x="323" y="1478"/>
                <a:ext cx="288" cy="178"/>
              </a:xfrm>
              <a:custGeom>
                <a:avLst/>
                <a:gdLst>
                  <a:gd name="T0" fmla="*/ 0 w 42780"/>
                  <a:gd name="T1" fmla="*/ 0 h 43200"/>
                  <a:gd name="T2" fmla="*/ 0 w 42780"/>
                  <a:gd name="T3" fmla="*/ 0 h 43200"/>
                  <a:gd name="T4" fmla="*/ 0 w 42780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2780"/>
                  <a:gd name="T10" fmla="*/ 0 h 43200"/>
                  <a:gd name="T11" fmla="*/ 42780 w 42780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780" h="43200" fill="none" extrusionOk="0">
                    <a:moveTo>
                      <a:pt x="3971" y="8544"/>
                    </a:moveTo>
                    <a:cubicBezTo>
                      <a:pt x="8055" y="3161"/>
                      <a:pt x="14423" y="-1"/>
                      <a:pt x="21180" y="0"/>
                    </a:cubicBezTo>
                    <a:cubicBezTo>
                      <a:pt x="33109" y="0"/>
                      <a:pt x="42780" y="9670"/>
                      <a:pt x="42780" y="21600"/>
                    </a:cubicBezTo>
                    <a:cubicBezTo>
                      <a:pt x="42780" y="33529"/>
                      <a:pt x="33109" y="43200"/>
                      <a:pt x="21180" y="43200"/>
                    </a:cubicBezTo>
                    <a:cubicBezTo>
                      <a:pt x="10885" y="43200"/>
                      <a:pt x="2021" y="35934"/>
                      <a:pt x="0" y="25839"/>
                    </a:cubicBezTo>
                  </a:path>
                  <a:path w="42780" h="43200" stroke="0" extrusionOk="0">
                    <a:moveTo>
                      <a:pt x="3971" y="8544"/>
                    </a:moveTo>
                    <a:cubicBezTo>
                      <a:pt x="8055" y="3161"/>
                      <a:pt x="14423" y="-1"/>
                      <a:pt x="21180" y="0"/>
                    </a:cubicBezTo>
                    <a:cubicBezTo>
                      <a:pt x="33109" y="0"/>
                      <a:pt x="42780" y="9670"/>
                      <a:pt x="42780" y="21600"/>
                    </a:cubicBezTo>
                    <a:cubicBezTo>
                      <a:pt x="42780" y="33529"/>
                      <a:pt x="33109" y="43200"/>
                      <a:pt x="21180" y="43200"/>
                    </a:cubicBezTo>
                    <a:cubicBezTo>
                      <a:pt x="10885" y="43200"/>
                      <a:pt x="2021" y="35934"/>
                      <a:pt x="0" y="25839"/>
                    </a:cubicBezTo>
                    <a:lnTo>
                      <a:pt x="21180" y="21600"/>
                    </a:lnTo>
                    <a:close/>
                  </a:path>
                </a:pathLst>
              </a:custGeom>
              <a:noFill/>
              <a:ln w="76200">
                <a:solidFill>
                  <a:srgbClr val="FFCCC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7962" name="Arc 73"/>
              <p:cNvSpPr>
                <a:spLocks/>
              </p:cNvSpPr>
              <p:nvPr/>
            </p:nvSpPr>
            <p:spPr bwMode="auto">
              <a:xfrm rot="1179815" flipV="1">
                <a:off x="308" y="1464"/>
                <a:ext cx="318" cy="204"/>
              </a:xfrm>
              <a:custGeom>
                <a:avLst/>
                <a:gdLst>
                  <a:gd name="T0" fmla="*/ 0 w 42754"/>
                  <a:gd name="T1" fmla="*/ 0 h 43200"/>
                  <a:gd name="T2" fmla="*/ 0 w 42754"/>
                  <a:gd name="T3" fmla="*/ 0 h 43200"/>
                  <a:gd name="T4" fmla="*/ 0 w 42754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2754"/>
                  <a:gd name="T10" fmla="*/ 0 h 43200"/>
                  <a:gd name="T11" fmla="*/ 42754 w 42754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754" h="43200" fill="none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020" y="43200"/>
                      <a:pt x="3874" y="37455"/>
                      <a:pt x="808" y="28852"/>
                    </a:cubicBezTo>
                  </a:path>
                  <a:path w="42754" h="43200" stroke="0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020" y="43200"/>
                      <a:pt x="3874" y="37455"/>
                      <a:pt x="808" y="28852"/>
                    </a:cubicBezTo>
                    <a:lnTo>
                      <a:pt x="21154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7963" name="Rectangle 74"/>
              <p:cNvSpPr>
                <a:spLocks noChangeArrowheads="1"/>
              </p:cNvSpPr>
              <p:nvPr/>
            </p:nvSpPr>
            <p:spPr bwMode="auto">
              <a:xfrm rot="5400000">
                <a:off x="-141" y="2033"/>
                <a:ext cx="855" cy="89"/>
              </a:xfrm>
              <a:prstGeom prst="rect">
                <a:avLst/>
              </a:prstGeom>
              <a:solidFill>
                <a:srgbClr val="FFCC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64" name="Line 75"/>
              <p:cNvSpPr>
                <a:spLocks noChangeShapeType="1"/>
              </p:cNvSpPr>
              <p:nvPr/>
            </p:nvSpPr>
            <p:spPr bwMode="auto">
              <a:xfrm>
                <a:off x="246" y="1648"/>
                <a:ext cx="0" cy="857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65" name="Line 76"/>
              <p:cNvSpPr>
                <a:spLocks noChangeShapeType="1"/>
              </p:cNvSpPr>
              <p:nvPr/>
            </p:nvSpPr>
            <p:spPr bwMode="auto">
              <a:xfrm>
                <a:off x="341" y="1651"/>
                <a:ext cx="0" cy="856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66" name="Arc 77"/>
              <p:cNvSpPr>
                <a:spLocks/>
              </p:cNvSpPr>
              <p:nvPr/>
            </p:nvSpPr>
            <p:spPr bwMode="auto">
              <a:xfrm flipH="1" flipV="1">
                <a:off x="244" y="1415"/>
                <a:ext cx="70" cy="11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CCCC"/>
              </a:solidFill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7967" name="Arc 78"/>
              <p:cNvSpPr>
                <a:spLocks/>
              </p:cNvSpPr>
              <p:nvPr/>
            </p:nvSpPr>
            <p:spPr bwMode="auto">
              <a:xfrm flipH="1">
                <a:off x="244" y="1532"/>
                <a:ext cx="70" cy="12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CCCC"/>
              </a:solidFill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7968" name="Rectangle 79"/>
              <p:cNvSpPr>
                <a:spLocks noChangeArrowheads="1"/>
              </p:cNvSpPr>
              <p:nvPr/>
            </p:nvSpPr>
            <p:spPr bwMode="auto">
              <a:xfrm>
                <a:off x="314" y="1411"/>
                <a:ext cx="36" cy="250"/>
              </a:xfrm>
              <a:prstGeom prst="rect">
                <a:avLst/>
              </a:prstGeom>
              <a:solidFill>
                <a:srgbClr val="FFCC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37969" name="Line 80"/>
              <p:cNvSpPr>
                <a:spLocks noChangeShapeType="1"/>
              </p:cNvSpPr>
              <p:nvPr/>
            </p:nvSpPr>
            <p:spPr bwMode="auto">
              <a:xfrm flipV="1">
                <a:off x="341" y="1606"/>
                <a:ext cx="0" cy="58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70" name="Line 81"/>
              <p:cNvSpPr>
                <a:spLocks noChangeShapeType="1"/>
              </p:cNvSpPr>
              <p:nvPr/>
            </p:nvSpPr>
            <p:spPr bwMode="auto">
              <a:xfrm flipV="1">
                <a:off x="341" y="1408"/>
                <a:ext cx="0" cy="52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7971" name="Arc 82"/>
              <p:cNvSpPr>
                <a:spLocks/>
              </p:cNvSpPr>
              <p:nvPr/>
            </p:nvSpPr>
            <p:spPr bwMode="auto">
              <a:xfrm rot="1179815" flipV="1">
                <a:off x="339" y="1490"/>
                <a:ext cx="255" cy="154"/>
              </a:xfrm>
              <a:custGeom>
                <a:avLst/>
                <a:gdLst>
                  <a:gd name="T0" fmla="*/ 0 w 43200"/>
                  <a:gd name="T1" fmla="*/ 0 h 43200"/>
                  <a:gd name="T2" fmla="*/ 0 w 43200"/>
                  <a:gd name="T3" fmla="*/ 0 h 43200"/>
                  <a:gd name="T4" fmla="*/ 0 w 43200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43200"/>
                  <a:gd name="T11" fmla="*/ 43200 w 43200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43200" fill="none" extrusionOk="0">
                    <a:moveTo>
                      <a:pt x="446" y="17233"/>
                    </a:moveTo>
                    <a:cubicBezTo>
                      <a:pt x="2517" y="7198"/>
                      <a:pt x="11353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21583"/>
                      <a:pt x="0" y="21567"/>
                      <a:pt x="0" y="21551"/>
                    </a:cubicBezTo>
                  </a:path>
                  <a:path w="43200" h="43200" stroke="0" extrusionOk="0">
                    <a:moveTo>
                      <a:pt x="446" y="17233"/>
                    </a:moveTo>
                    <a:cubicBezTo>
                      <a:pt x="2517" y="7198"/>
                      <a:pt x="11353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21583"/>
                      <a:pt x="0" y="21567"/>
                      <a:pt x="0" y="21551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7894" name="Line 83"/>
            <p:cNvSpPr>
              <a:spLocks noChangeShapeType="1"/>
            </p:cNvSpPr>
            <p:nvPr/>
          </p:nvSpPr>
          <p:spPr bwMode="auto">
            <a:xfrm flipH="1" flipV="1">
              <a:off x="925513" y="3606818"/>
              <a:ext cx="180975" cy="205263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7895" name="Text Box 84"/>
            <p:cNvSpPr txBox="1">
              <a:spLocks noChangeArrowheads="1"/>
            </p:cNvSpPr>
            <p:nvPr/>
          </p:nvSpPr>
          <p:spPr bwMode="auto">
            <a:xfrm>
              <a:off x="522288" y="5591193"/>
              <a:ext cx="1166812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sz="1600" b="1"/>
                <a:t>glomérulo</a:t>
              </a:r>
            </a:p>
          </p:txBody>
        </p:sp>
        <p:sp>
          <p:nvSpPr>
            <p:cNvPr id="37896" name="Text Box 90"/>
            <p:cNvSpPr txBox="1">
              <a:spLocks noChangeArrowheads="1"/>
            </p:cNvSpPr>
            <p:nvPr/>
          </p:nvSpPr>
          <p:spPr bwMode="auto">
            <a:xfrm>
              <a:off x="1673225" y="2360630"/>
              <a:ext cx="199231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sz="1600" b="1"/>
                <a:t>Capilar peritubular</a:t>
              </a:r>
            </a:p>
          </p:txBody>
        </p:sp>
        <p:sp>
          <p:nvSpPr>
            <p:cNvPr id="37897" name="Line 91"/>
            <p:cNvSpPr>
              <a:spLocks noChangeShapeType="1"/>
            </p:cNvSpPr>
            <p:nvPr/>
          </p:nvSpPr>
          <p:spPr bwMode="auto">
            <a:xfrm flipV="1">
              <a:off x="1804988" y="2606693"/>
              <a:ext cx="387350" cy="3683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7898" name="Line 92"/>
            <p:cNvSpPr>
              <a:spLocks noChangeShapeType="1"/>
            </p:cNvSpPr>
            <p:nvPr/>
          </p:nvSpPr>
          <p:spPr bwMode="auto">
            <a:xfrm flipH="1" flipV="1">
              <a:off x="3143250" y="2657493"/>
              <a:ext cx="354013" cy="2667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89" name="88 Rectángulo"/>
          <p:cNvSpPr/>
          <p:nvPr/>
        </p:nvSpPr>
        <p:spPr>
          <a:xfrm>
            <a:off x="426321" y="268697"/>
            <a:ext cx="82867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s-GT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Mecanismos básicos del riñón</a:t>
            </a:r>
            <a:endParaRPr lang="es-GT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1" name="90 Conector recto"/>
          <p:cNvCxnSpPr/>
          <p:nvPr/>
        </p:nvCxnSpPr>
        <p:spPr>
          <a:xfrm>
            <a:off x="714375" y="1355725"/>
            <a:ext cx="771525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91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7950" y="2327275"/>
            <a:ext cx="5173663" cy="3816350"/>
            <a:chOff x="0" y="1606"/>
            <a:chExt cx="3259" cy="2404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 flipH="1">
              <a:off x="174" y="1889"/>
              <a:ext cx="301" cy="290"/>
              <a:chOff x="2563" y="1101"/>
              <a:chExt cx="471" cy="455"/>
            </a:xfrm>
          </p:grpSpPr>
          <p:sp>
            <p:nvSpPr>
              <p:cNvPr id="39001" name="Arc 4"/>
              <p:cNvSpPr>
                <a:spLocks/>
              </p:cNvSpPr>
              <p:nvPr/>
            </p:nvSpPr>
            <p:spPr bwMode="auto">
              <a:xfrm>
                <a:off x="2572" y="1101"/>
                <a:ext cx="462" cy="44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CCCC"/>
              </a:solidFill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9002" name="Arc 5"/>
              <p:cNvSpPr>
                <a:spLocks/>
              </p:cNvSpPr>
              <p:nvPr/>
            </p:nvSpPr>
            <p:spPr bwMode="auto">
              <a:xfrm>
                <a:off x="2563" y="1242"/>
                <a:ext cx="328" cy="31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8923" name="Oval 6"/>
            <p:cNvSpPr>
              <a:spLocks noChangeArrowheads="1"/>
            </p:cNvSpPr>
            <p:nvPr/>
          </p:nvSpPr>
          <p:spPr bwMode="auto">
            <a:xfrm>
              <a:off x="1312" y="3012"/>
              <a:ext cx="616" cy="616"/>
            </a:xfrm>
            <a:prstGeom prst="ellipse">
              <a:avLst/>
            </a:prstGeom>
            <a:solidFill>
              <a:srgbClr val="FFFF66"/>
            </a:solidFill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24" name="Oval 7"/>
            <p:cNvSpPr>
              <a:spLocks noChangeArrowheads="1"/>
            </p:cNvSpPr>
            <p:nvPr/>
          </p:nvSpPr>
          <p:spPr bwMode="auto">
            <a:xfrm>
              <a:off x="1440" y="3139"/>
              <a:ext cx="359" cy="35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25" name="Rectangle 8"/>
            <p:cNvSpPr>
              <a:spLocks noChangeArrowheads="1"/>
            </p:cNvSpPr>
            <p:nvPr/>
          </p:nvSpPr>
          <p:spPr bwMode="auto">
            <a:xfrm>
              <a:off x="1052" y="2991"/>
              <a:ext cx="804" cy="31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26" name="Oval 9"/>
            <p:cNvSpPr>
              <a:spLocks noChangeArrowheads="1"/>
            </p:cNvSpPr>
            <p:nvPr/>
          </p:nvSpPr>
          <p:spPr bwMode="auto">
            <a:xfrm>
              <a:off x="1540" y="2712"/>
              <a:ext cx="578" cy="583"/>
            </a:xfrm>
            <a:prstGeom prst="ellipse">
              <a:avLst/>
            </a:prstGeom>
            <a:solidFill>
              <a:srgbClr val="FFCCCC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27" name="Oval 10"/>
            <p:cNvSpPr>
              <a:spLocks noChangeArrowheads="1"/>
            </p:cNvSpPr>
            <p:nvPr/>
          </p:nvSpPr>
          <p:spPr bwMode="auto">
            <a:xfrm>
              <a:off x="1634" y="2838"/>
              <a:ext cx="387" cy="35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28" name="Rectangle 11"/>
            <p:cNvSpPr>
              <a:spLocks noChangeArrowheads="1"/>
            </p:cNvSpPr>
            <p:nvPr/>
          </p:nvSpPr>
          <p:spPr bwMode="auto">
            <a:xfrm>
              <a:off x="1243" y="2691"/>
              <a:ext cx="803" cy="31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29" name="Rectangle 12"/>
            <p:cNvSpPr>
              <a:spLocks noChangeArrowheads="1"/>
            </p:cNvSpPr>
            <p:nvPr/>
          </p:nvSpPr>
          <p:spPr bwMode="auto">
            <a:xfrm rot="10800000">
              <a:off x="452" y="1886"/>
              <a:ext cx="902" cy="88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30" name="Line 13"/>
            <p:cNvSpPr>
              <a:spLocks noChangeShapeType="1"/>
            </p:cNvSpPr>
            <p:nvPr/>
          </p:nvSpPr>
          <p:spPr bwMode="auto">
            <a:xfrm rot="10800000">
              <a:off x="452" y="1891"/>
              <a:ext cx="905" cy="0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31" name="Line 14"/>
            <p:cNvSpPr>
              <a:spLocks noChangeShapeType="1"/>
            </p:cNvSpPr>
            <p:nvPr/>
          </p:nvSpPr>
          <p:spPr bwMode="auto">
            <a:xfrm rot="10800000">
              <a:off x="452" y="1980"/>
              <a:ext cx="886" cy="0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32" name="Arc 15"/>
            <p:cNvSpPr>
              <a:spLocks/>
            </p:cNvSpPr>
            <p:nvPr/>
          </p:nvSpPr>
          <p:spPr bwMode="auto">
            <a:xfrm>
              <a:off x="1340" y="1889"/>
              <a:ext cx="295" cy="28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CCCC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8933" name="Arc 16"/>
            <p:cNvSpPr>
              <a:spLocks/>
            </p:cNvSpPr>
            <p:nvPr/>
          </p:nvSpPr>
          <p:spPr bwMode="auto">
            <a:xfrm>
              <a:off x="1334" y="1979"/>
              <a:ext cx="210" cy="2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8934" name="Rectangle 17"/>
            <p:cNvSpPr>
              <a:spLocks noChangeArrowheads="1"/>
            </p:cNvSpPr>
            <p:nvPr/>
          </p:nvSpPr>
          <p:spPr bwMode="auto">
            <a:xfrm rot="10800000">
              <a:off x="2301" y="1883"/>
              <a:ext cx="798" cy="89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35" name="Line 18"/>
            <p:cNvSpPr>
              <a:spLocks noChangeShapeType="1"/>
            </p:cNvSpPr>
            <p:nvPr/>
          </p:nvSpPr>
          <p:spPr bwMode="auto">
            <a:xfrm rot="10800000">
              <a:off x="2301" y="1888"/>
              <a:ext cx="801" cy="1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36" name="Line 19"/>
            <p:cNvSpPr>
              <a:spLocks noChangeShapeType="1"/>
            </p:cNvSpPr>
            <p:nvPr/>
          </p:nvSpPr>
          <p:spPr bwMode="auto">
            <a:xfrm rot="10800000">
              <a:off x="2301" y="1977"/>
              <a:ext cx="798" cy="1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37" name="Rectangle 20"/>
            <p:cNvSpPr>
              <a:spLocks noChangeArrowheads="1"/>
            </p:cNvSpPr>
            <p:nvPr/>
          </p:nvSpPr>
          <p:spPr bwMode="auto">
            <a:xfrm rot="5400000">
              <a:off x="1157" y="2546"/>
              <a:ext cx="847" cy="88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38" name="Line 21"/>
            <p:cNvSpPr>
              <a:spLocks noChangeShapeType="1"/>
            </p:cNvSpPr>
            <p:nvPr/>
          </p:nvSpPr>
          <p:spPr bwMode="auto">
            <a:xfrm>
              <a:off x="1541" y="2156"/>
              <a:ext cx="0" cy="85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39" name="Line 22"/>
            <p:cNvSpPr>
              <a:spLocks noChangeShapeType="1"/>
            </p:cNvSpPr>
            <p:nvPr/>
          </p:nvSpPr>
          <p:spPr bwMode="auto">
            <a:xfrm>
              <a:off x="1635" y="2159"/>
              <a:ext cx="0" cy="85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40" name="Rectangle 23"/>
            <p:cNvSpPr>
              <a:spLocks noChangeArrowheads="1"/>
            </p:cNvSpPr>
            <p:nvPr/>
          </p:nvSpPr>
          <p:spPr bwMode="auto">
            <a:xfrm rot="5400000">
              <a:off x="1640" y="2543"/>
              <a:ext cx="847" cy="89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41" name="Line 24"/>
            <p:cNvSpPr>
              <a:spLocks noChangeShapeType="1"/>
            </p:cNvSpPr>
            <p:nvPr/>
          </p:nvSpPr>
          <p:spPr bwMode="auto">
            <a:xfrm>
              <a:off x="2023" y="2154"/>
              <a:ext cx="0" cy="85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42" name="Line 25"/>
            <p:cNvSpPr>
              <a:spLocks noChangeShapeType="1"/>
            </p:cNvSpPr>
            <p:nvPr/>
          </p:nvSpPr>
          <p:spPr bwMode="auto">
            <a:xfrm>
              <a:off x="2117" y="2156"/>
              <a:ext cx="0" cy="85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43" name="Arc 26"/>
            <p:cNvSpPr>
              <a:spLocks/>
            </p:cNvSpPr>
            <p:nvPr/>
          </p:nvSpPr>
          <p:spPr bwMode="auto">
            <a:xfrm flipH="1">
              <a:off x="2023" y="1887"/>
              <a:ext cx="294" cy="28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CCCC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8944" name="Arc 27"/>
            <p:cNvSpPr>
              <a:spLocks/>
            </p:cNvSpPr>
            <p:nvPr/>
          </p:nvSpPr>
          <p:spPr bwMode="auto">
            <a:xfrm flipH="1">
              <a:off x="2114" y="1977"/>
              <a:ext cx="209" cy="2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8945" name="Rectangle 28"/>
            <p:cNvSpPr>
              <a:spLocks noChangeArrowheads="1"/>
            </p:cNvSpPr>
            <p:nvPr/>
          </p:nvSpPr>
          <p:spPr bwMode="auto">
            <a:xfrm rot="-5400000">
              <a:off x="2007" y="2817"/>
              <a:ext cx="1724" cy="169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46" name="Line 29"/>
            <p:cNvSpPr>
              <a:spLocks noChangeShapeType="1"/>
            </p:cNvSpPr>
            <p:nvPr/>
          </p:nvSpPr>
          <p:spPr bwMode="auto">
            <a:xfrm rot="-5400000">
              <a:off x="2081" y="2904"/>
              <a:ext cx="1728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47" name="Line 30"/>
            <p:cNvSpPr>
              <a:spLocks noChangeShapeType="1"/>
            </p:cNvSpPr>
            <p:nvPr/>
          </p:nvSpPr>
          <p:spPr bwMode="auto">
            <a:xfrm rot="-5400000">
              <a:off x="1914" y="2901"/>
              <a:ext cx="1722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48" name="Oval 31"/>
            <p:cNvSpPr>
              <a:spLocks noChangeArrowheads="1"/>
            </p:cNvSpPr>
            <p:nvPr/>
          </p:nvSpPr>
          <p:spPr bwMode="auto">
            <a:xfrm>
              <a:off x="312" y="2024"/>
              <a:ext cx="463" cy="463"/>
            </a:xfrm>
            <a:prstGeom prst="ellipse">
              <a:avLst/>
            </a:prstGeom>
            <a:solidFill>
              <a:srgbClr val="FFFF66"/>
            </a:solidFill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49" name="Rectangle 32"/>
            <p:cNvSpPr>
              <a:spLocks noChangeArrowheads="1"/>
            </p:cNvSpPr>
            <p:nvPr/>
          </p:nvSpPr>
          <p:spPr bwMode="auto">
            <a:xfrm>
              <a:off x="154" y="2137"/>
              <a:ext cx="309" cy="24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50" name="Arc 33"/>
            <p:cNvSpPr>
              <a:spLocks/>
            </p:cNvSpPr>
            <p:nvPr/>
          </p:nvSpPr>
          <p:spPr bwMode="auto">
            <a:xfrm>
              <a:off x="336" y="2082"/>
              <a:ext cx="298" cy="345"/>
            </a:xfrm>
            <a:custGeom>
              <a:avLst/>
              <a:gdLst>
                <a:gd name="T0" fmla="*/ 0 w 37217"/>
                <a:gd name="T1" fmla="*/ 0 h 43200"/>
                <a:gd name="T2" fmla="*/ 0 w 37217"/>
                <a:gd name="T3" fmla="*/ 0 h 43200"/>
                <a:gd name="T4" fmla="*/ 0 w 37217"/>
                <a:gd name="T5" fmla="*/ 0 h 43200"/>
                <a:gd name="T6" fmla="*/ 0 60000 65536"/>
                <a:gd name="T7" fmla="*/ 0 60000 65536"/>
                <a:gd name="T8" fmla="*/ 0 60000 65536"/>
                <a:gd name="T9" fmla="*/ 0 w 37217"/>
                <a:gd name="T10" fmla="*/ 0 h 43200"/>
                <a:gd name="T11" fmla="*/ 37217 w 37217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217" h="43200" fill="none" extrusionOk="0">
                  <a:moveTo>
                    <a:pt x="-1" y="6677"/>
                  </a:moveTo>
                  <a:cubicBezTo>
                    <a:pt x="4075" y="2412"/>
                    <a:pt x="9717" y="-1"/>
                    <a:pt x="15617" y="0"/>
                  </a:cubicBezTo>
                  <a:cubicBezTo>
                    <a:pt x="27546" y="0"/>
                    <a:pt x="37217" y="9670"/>
                    <a:pt x="37217" y="21600"/>
                  </a:cubicBezTo>
                  <a:cubicBezTo>
                    <a:pt x="37217" y="33529"/>
                    <a:pt x="27546" y="43200"/>
                    <a:pt x="15617" y="43200"/>
                  </a:cubicBezTo>
                  <a:cubicBezTo>
                    <a:pt x="10464" y="43200"/>
                    <a:pt x="5480" y="41357"/>
                    <a:pt x="1566" y="38006"/>
                  </a:cubicBezTo>
                </a:path>
                <a:path w="37217" h="43200" stroke="0" extrusionOk="0">
                  <a:moveTo>
                    <a:pt x="-1" y="6677"/>
                  </a:moveTo>
                  <a:cubicBezTo>
                    <a:pt x="4075" y="2412"/>
                    <a:pt x="9717" y="-1"/>
                    <a:pt x="15617" y="0"/>
                  </a:cubicBezTo>
                  <a:cubicBezTo>
                    <a:pt x="27546" y="0"/>
                    <a:pt x="37217" y="9670"/>
                    <a:pt x="37217" y="21600"/>
                  </a:cubicBezTo>
                  <a:cubicBezTo>
                    <a:pt x="37217" y="33529"/>
                    <a:pt x="27546" y="43200"/>
                    <a:pt x="15617" y="43200"/>
                  </a:cubicBezTo>
                  <a:cubicBezTo>
                    <a:pt x="10464" y="43200"/>
                    <a:pt x="5480" y="41357"/>
                    <a:pt x="1566" y="38006"/>
                  </a:cubicBezTo>
                  <a:lnTo>
                    <a:pt x="15617" y="216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8951" name="Rectangle 34"/>
            <p:cNvSpPr>
              <a:spLocks noChangeArrowheads="1"/>
            </p:cNvSpPr>
            <p:nvPr/>
          </p:nvSpPr>
          <p:spPr bwMode="auto">
            <a:xfrm rot="-5400000">
              <a:off x="960" y="2827"/>
              <a:ext cx="846" cy="126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52" name="Line 35"/>
            <p:cNvSpPr>
              <a:spLocks noChangeShapeType="1"/>
            </p:cNvSpPr>
            <p:nvPr/>
          </p:nvSpPr>
          <p:spPr bwMode="auto">
            <a:xfrm rot="-5400000">
              <a:off x="1019" y="2893"/>
              <a:ext cx="844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53" name="Line 36"/>
            <p:cNvSpPr>
              <a:spLocks noChangeShapeType="1"/>
            </p:cNvSpPr>
            <p:nvPr/>
          </p:nvSpPr>
          <p:spPr bwMode="auto">
            <a:xfrm rot="-5400000">
              <a:off x="886" y="2894"/>
              <a:ext cx="854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54" name="Rectangle 37"/>
            <p:cNvSpPr>
              <a:spLocks noChangeArrowheads="1"/>
            </p:cNvSpPr>
            <p:nvPr/>
          </p:nvSpPr>
          <p:spPr bwMode="auto">
            <a:xfrm rot="-5400000">
              <a:off x="1448" y="2826"/>
              <a:ext cx="852" cy="125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55" name="Line 38"/>
            <p:cNvSpPr>
              <a:spLocks noChangeShapeType="1"/>
            </p:cNvSpPr>
            <p:nvPr/>
          </p:nvSpPr>
          <p:spPr bwMode="auto">
            <a:xfrm rot="-5400000">
              <a:off x="1499" y="2894"/>
              <a:ext cx="862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56" name="Line 39"/>
            <p:cNvSpPr>
              <a:spLocks noChangeShapeType="1"/>
            </p:cNvSpPr>
            <p:nvPr/>
          </p:nvSpPr>
          <p:spPr bwMode="auto">
            <a:xfrm rot="-5400000">
              <a:off x="1373" y="2888"/>
              <a:ext cx="850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57" name="Rectangle 40"/>
            <p:cNvSpPr>
              <a:spLocks noChangeArrowheads="1"/>
            </p:cNvSpPr>
            <p:nvPr/>
          </p:nvSpPr>
          <p:spPr bwMode="auto">
            <a:xfrm rot="10800000">
              <a:off x="759" y="2186"/>
              <a:ext cx="406" cy="125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58" name="Line 41"/>
            <p:cNvSpPr>
              <a:spLocks noChangeShapeType="1"/>
            </p:cNvSpPr>
            <p:nvPr/>
          </p:nvSpPr>
          <p:spPr bwMode="auto">
            <a:xfrm rot="10800000">
              <a:off x="759" y="2193"/>
              <a:ext cx="407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59" name="Line 42"/>
            <p:cNvSpPr>
              <a:spLocks noChangeShapeType="1"/>
            </p:cNvSpPr>
            <p:nvPr/>
          </p:nvSpPr>
          <p:spPr bwMode="auto">
            <a:xfrm rot="10800000">
              <a:off x="759" y="2319"/>
              <a:ext cx="398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grpSp>
          <p:nvGrpSpPr>
            <p:cNvPr id="4" name="Group 43"/>
            <p:cNvGrpSpPr>
              <a:grpSpLocks/>
            </p:cNvGrpSpPr>
            <p:nvPr/>
          </p:nvGrpSpPr>
          <p:grpSpPr bwMode="auto">
            <a:xfrm>
              <a:off x="1146" y="2191"/>
              <a:ext cx="295" cy="284"/>
              <a:chOff x="2377" y="1362"/>
              <a:chExt cx="561" cy="540"/>
            </a:xfrm>
          </p:grpSpPr>
          <p:sp>
            <p:nvSpPr>
              <p:cNvPr id="38999" name="Arc 44"/>
              <p:cNvSpPr>
                <a:spLocks/>
              </p:cNvSpPr>
              <p:nvPr/>
            </p:nvSpPr>
            <p:spPr bwMode="auto">
              <a:xfrm>
                <a:off x="2378" y="1362"/>
                <a:ext cx="560" cy="53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66"/>
              </a:solidFill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9000" name="Arc 45"/>
              <p:cNvSpPr>
                <a:spLocks/>
              </p:cNvSpPr>
              <p:nvPr/>
            </p:nvSpPr>
            <p:spPr bwMode="auto">
              <a:xfrm>
                <a:off x="2377" y="1603"/>
                <a:ext cx="315" cy="29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8961" name="Rectangle 46"/>
            <p:cNvSpPr>
              <a:spLocks noChangeArrowheads="1"/>
            </p:cNvSpPr>
            <p:nvPr/>
          </p:nvSpPr>
          <p:spPr bwMode="auto">
            <a:xfrm rot="10800000">
              <a:off x="2066" y="2179"/>
              <a:ext cx="728" cy="125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62" name="Line 47"/>
            <p:cNvSpPr>
              <a:spLocks noChangeShapeType="1"/>
            </p:cNvSpPr>
            <p:nvPr/>
          </p:nvSpPr>
          <p:spPr bwMode="auto">
            <a:xfrm rot="10800000">
              <a:off x="2066" y="2186"/>
              <a:ext cx="721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63" name="Line 48"/>
            <p:cNvSpPr>
              <a:spLocks noChangeShapeType="1"/>
            </p:cNvSpPr>
            <p:nvPr/>
          </p:nvSpPr>
          <p:spPr bwMode="auto">
            <a:xfrm rot="10800000">
              <a:off x="2066" y="2312"/>
              <a:ext cx="718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64" name="Rectangle 49"/>
            <p:cNvSpPr>
              <a:spLocks noChangeArrowheads="1"/>
            </p:cNvSpPr>
            <p:nvPr/>
          </p:nvSpPr>
          <p:spPr bwMode="auto">
            <a:xfrm rot="10800000">
              <a:off x="2933" y="2614"/>
              <a:ext cx="171" cy="125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65" name="Line 50"/>
            <p:cNvSpPr>
              <a:spLocks noChangeShapeType="1"/>
            </p:cNvSpPr>
            <p:nvPr/>
          </p:nvSpPr>
          <p:spPr bwMode="auto">
            <a:xfrm rot="10800000">
              <a:off x="2933" y="2621"/>
              <a:ext cx="171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66" name="Line 51"/>
            <p:cNvSpPr>
              <a:spLocks noChangeShapeType="1"/>
            </p:cNvSpPr>
            <p:nvPr/>
          </p:nvSpPr>
          <p:spPr bwMode="auto">
            <a:xfrm rot="10800000">
              <a:off x="2933" y="2747"/>
              <a:ext cx="167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67" name="Rectangle 52"/>
            <p:cNvSpPr>
              <a:spLocks noChangeArrowheads="1"/>
            </p:cNvSpPr>
            <p:nvPr/>
          </p:nvSpPr>
          <p:spPr bwMode="auto">
            <a:xfrm rot="10800000">
              <a:off x="2933" y="3176"/>
              <a:ext cx="171" cy="126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68" name="Line 53"/>
            <p:cNvSpPr>
              <a:spLocks noChangeShapeType="1"/>
            </p:cNvSpPr>
            <p:nvPr/>
          </p:nvSpPr>
          <p:spPr bwMode="auto">
            <a:xfrm rot="10800000">
              <a:off x="2933" y="3182"/>
              <a:ext cx="171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69" name="Line 54"/>
            <p:cNvSpPr>
              <a:spLocks noChangeShapeType="1"/>
            </p:cNvSpPr>
            <p:nvPr/>
          </p:nvSpPr>
          <p:spPr bwMode="auto">
            <a:xfrm rot="10800000">
              <a:off x="2933" y="3309"/>
              <a:ext cx="167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70" name="Rectangle 55"/>
            <p:cNvSpPr>
              <a:spLocks noChangeArrowheads="1"/>
            </p:cNvSpPr>
            <p:nvPr/>
          </p:nvSpPr>
          <p:spPr bwMode="auto">
            <a:xfrm rot="10800000">
              <a:off x="2616" y="2921"/>
              <a:ext cx="171" cy="126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71" name="Line 56"/>
            <p:cNvSpPr>
              <a:spLocks noChangeShapeType="1"/>
            </p:cNvSpPr>
            <p:nvPr/>
          </p:nvSpPr>
          <p:spPr bwMode="auto">
            <a:xfrm rot="10800000">
              <a:off x="2616" y="2927"/>
              <a:ext cx="171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72" name="Line 57"/>
            <p:cNvSpPr>
              <a:spLocks noChangeShapeType="1"/>
            </p:cNvSpPr>
            <p:nvPr/>
          </p:nvSpPr>
          <p:spPr bwMode="auto">
            <a:xfrm rot="10800000">
              <a:off x="2616" y="3054"/>
              <a:ext cx="167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73" name="Arc 58"/>
            <p:cNvSpPr>
              <a:spLocks/>
            </p:cNvSpPr>
            <p:nvPr/>
          </p:nvSpPr>
          <p:spPr bwMode="auto">
            <a:xfrm flipH="1">
              <a:off x="1797" y="2186"/>
              <a:ext cx="295" cy="28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FF66"/>
            </a:solidFill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8974" name="Arc 59"/>
            <p:cNvSpPr>
              <a:spLocks/>
            </p:cNvSpPr>
            <p:nvPr/>
          </p:nvSpPr>
          <p:spPr bwMode="auto">
            <a:xfrm flipH="1">
              <a:off x="1930" y="2310"/>
              <a:ext cx="166" cy="1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CCCC"/>
            </a:solidFill>
            <a:ln w="571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8975" name="Rectangle 60"/>
            <p:cNvSpPr>
              <a:spLocks noChangeArrowheads="1"/>
            </p:cNvSpPr>
            <p:nvPr/>
          </p:nvSpPr>
          <p:spPr bwMode="auto">
            <a:xfrm>
              <a:off x="1984" y="2335"/>
              <a:ext cx="36" cy="1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76" name="Rectangle 61"/>
            <p:cNvSpPr>
              <a:spLocks noChangeArrowheads="1"/>
            </p:cNvSpPr>
            <p:nvPr/>
          </p:nvSpPr>
          <p:spPr bwMode="auto">
            <a:xfrm>
              <a:off x="1962" y="2365"/>
              <a:ext cx="36" cy="1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77" name="Rectangle 62"/>
            <p:cNvSpPr>
              <a:spLocks noChangeArrowheads="1"/>
            </p:cNvSpPr>
            <p:nvPr/>
          </p:nvSpPr>
          <p:spPr bwMode="auto">
            <a:xfrm>
              <a:off x="1942" y="2389"/>
              <a:ext cx="36" cy="1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78" name="Line 63"/>
            <p:cNvSpPr>
              <a:spLocks noChangeShapeType="1"/>
            </p:cNvSpPr>
            <p:nvPr/>
          </p:nvSpPr>
          <p:spPr bwMode="auto">
            <a:xfrm>
              <a:off x="2023" y="2327"/>
              <a:ext cx="0" cy="168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79" name="Arc 64"/>
            <p:cNvSpPr>
              <a:spLocks/>
            </p:cNvSpPr>
            <p:nvPr/>
          </p:nvSpPr>
          <p:spPr bwMode="auto">
            <a:xfrm flipH="1">
              <a:off x="1930" y="2310"/>
              <a:ext cx="166" cy="1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5" name="Group 65"/>
            <p:cNvGrpSpPr>
              <a:grpSpLocks/>
            </p:cNvGrpSpPr>
            <p:nvPr/>
          </p:nvGrpSpPr>
          <p:grpSpPr bwMode="auto">
            <a:xfrm>
              <a:off x="239" y="2158"/>
              <a:ext cx="357" cy="204"/>
              <a:chOff x="836" y="1499"/>
              <a:chExt cx="470" cy="370"/>
            </a:xfrm>
          </p:grpSpPr>
          <p:sp>
            <p:nvSpPr>
              <p:cNvPr id="38996" name="Arc 66"/>
              <p:cNvSpPr>
                <a:spLocks/>
              </p:cNvSpPr>
              <p:nvPr/>
            </p:nvSpPr>
            <p:spPr bwMode="auto">
              <a:xfrm>
                <a:off x="860" y="1521"/>
                <a:ext cx="424" cy="324"/>
              </a:xfrm>
              <a:custGeom>
                <a:avLst/>
                <a:gdLst>
                  <a:gd name="T0" fmla="*/ 0 w 42754"/>
                  <a:gd name="T1" fmla="*/ 0 h 43200"/>
                  <a:gd name="T2" fmla="*/ 0 w 42754"/>
                  <a:gd name="T3" fmla="*/ 0 h 43200"/>
                  <a:gd name="T4" fmla="*/ 0 w 42754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2754"/>
                  <a:gd name="T10" fmla="*/ 0 h 43200"/>
                  <a:gd name="T11" fmla="*/ 42754 w 42754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754" h="43200" fill="none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</a:path>
                  <a:path w="42754" h="43200" stroke="0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  <a:lnTo>
                      <a:pt x="21154" y="21600"/>
                    </a:lnTo>
                    <a:close/>
                  </a:path>
                </a:pathLst>
              </a:custGeom>
              <a:noFill/>
              <a:ln w="76200">
                <a:solidFill>
                  <a:srgbClr val="FFCCC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8997" name="Arc 67"/>
              <p:cNvSpPr>
                <a:spLocks/>
              </p:cNvSpPr>
              <p:nvPr/>
            </p:nvSpPr>
            <p:spPr bwMode="auto">
              <a:xfrm>
                <a:off x="836" y="1499"/>
                <a:ext cx="470" cy="370"/>
              </a:xfrm>
              <a:custGeom>
                <a:avLst/>
                <a:gdLst>
                  <a:gd name="T0" fmla="*/ 0 w 42754"/>
                  <a:gd name="T1" fmla="*/ 0 h 43200"/>
                  <a:gd name="T2" fmla="*/ 0 w 42754"/>
                  <a:gd name="T3" fmla="*/ 0 h 43200"/>
                  <a:gd name="T4" fmla="*/ 0 w 42754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2754"/>
                  <a:gd name="T10" fmla="*/ 0 h 43200"/>
                  <a:gd name="T11" fmla="*/ 42754 w 42754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754" h="43200" fill="none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</a:path>
                  <a:path w="42754" h="43200" stroke="0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  <a:lnTo>
                      <a:pt x="21154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8998" name="Arc 68"/>
              <p:cNvSpPr>
                <a:spLocks/>
              </p:cNvSpPr>
              <p:nvPr/>
            </p:nvSpPr>
            <p:spPr bwMode="auto">
              <a:xfrm>
                <a:off x="886" y="1543"/>
                <a:ext cx="374" cy="280"/>
              </a:xfrm>
              <a:custGeom>
                <a:avLst/>
                <a:gdLst>
                  <a:gd name="T0" fmla="*/ 0 w 42754"/>
                  <a:gd name="T1" fmla="*/ 0 h 43200"/>
                  <a:gd name="T2" fmla="*/ 0 w 42754"/>
                  <a:gd name="T3" fmla="*/ 0 h 43200"/>
                  <a:gd name="T4" fmla="*/ 0 w 42754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2754"/>
                  <a:gd name="T10" fmla="*/ 0 h 43200"/>
                  <a:gd name="T11" fmla="*/ 42754 w 42754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754" h="43200" fill="none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</a:path>
                  <a:path w="42754" h="43200" stroke="0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  <a:lnTo>
                      <a:pt x="21154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8981" name="Arc 69"/>
            <p:cNvSpPr>
              <a:spLocks/>
            </p:cNvSpPr>
            <p:nvPr/>
          </p:nvSpPr>
          <p:spPr bwMode="auto">
            <a:xfrm rot="-1179815">
              <a:off x="253" y="2134"/>
              <a:ext cx="287" cy="178"/>
            </a:xfrm>
            <a:custGeom>
              <a:avLst/>
              <a:gdLst>
                <a:gd name="T0" fmla="*/ 0 w 42754"/>
                <a:gd name="T1" fmla="*/ 0 h 43200"/>
                <a:gd name="T2" fmla="*/ 0 w 42754"/>
                <a:gd name="T3" fmla="*/ 0 h 43200"/>
                <a:gd name="T4" fmla="*/ 0 w 42754"/>
                <a:gd name="T5" fmla="*/ 0 h 43200"/>
                <a:gd name="T6" fmla="*/ 0 60000 65536"/>
                <a:gd name="T7" fmla="*/ 0 60000 65536"/>
                <a:gd name="T8" fmla="*/ 0 60000 65536"/>
                <a:gd name="T9" fmla="*/ 0 w 42754"/>
                <a:gd name="T10" fmla="*/ 0 h 43200"/>
                <a:gd name="T11" fmla="*/ 42754 w 42754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754" h="43200" fill="none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468" y="43200"/>
                    <a:pt x="4627" y="37997"/>
                    <a:pt x="1251" y="29994"/>
                  </a:cubicBezTo>
                </a:path>
                <a:path w="42754" h="43200" stroke="0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468" y="43200"/>
                    <a:pt x="4627" y="37997"/>
                    <a:pt x="1251" y="29994"/>
                  </a:cubicBezTo>
                  <a:lnTo>
                    <a:pt x="21154" y="21600"/>
                  </a:lnTo>
                  <a:close/>
                </a:path>
              </a:pathLst>
            </a:custGeom>
            <a:noFill/>
            <a:ln w="76200">
              <a:solidFill>
                <a:srgbClr val="FFCC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8982" name="Arc 70"/>
            <p:cNvSpPr>
              <a:spLocks/>
            </p:cNvSpPr>
            <p:nvPr/>
          </p:nvSpPr>
          <p:spPr bwMode="auto">
            <a:xfrm rot="-1179815">
              <a:off x="237" y="2123"/>
              <a:ext cx="319" cy="203"/>
            </a:xfrm>
            <a:custGeom>
              <a:avLst/>
              <a:gdLst>
                <a:gd name="T0" fmla="*/ 0 w 42754"/>
                <a:gd name="T1" fmla="*/ 0 h 43200"/>
                <a:gd name="T2" fmla="*/ 0 w 42754"/>
                <a:gd name="T3" fmla="*/ 0 h 43200"/>
                <a:gd name="T4" fmla="*/ 0 w 42754"/>
                <a:gd name="T5" fmla="*/ 0 h 43200"/>
                <a:gd name="T6" fmla="*/ 0 60000 65536"/>
                <a:gd name="T7" fmla="*/ 0 60000 65536"/>
                <a:gd name="T8" fmla="*/ 0 60000 65536"/>
                <a:gd name="T9" fmla="*/ 0 w 42754"/>
                <a:gd name="T10" fmla="*/ 0 h 43200"/>
                <a:gd name="T11" fmla="*/ 42754 w 42754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754" h="43200" fill="none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468" y="43200"/>
                    <a:pt x="4627" y="37997"/>
                    <a:pt x="1251" y="29994"/>
                  </a:cubicBezTo>
                </a:path>
                <a:path w="42754" h="43200" stroke="0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468" y="43200"/>
                    <a:pt x="4627" y="37997"/>
                    <a:pt x="1251" y="29994"/>
                  </a:cubicBezTo>
                  <a:lnTo>
                    <a:pt x="21154" y="21600"/>
                  </a:lnTo>
                  <a:close/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8983" name="Arc 71"/>
            <p:cNvSpPr>
              <a:spLocks/>
            </p:cNvSpPr>
            <p:nvPr/>
          </p:nvSpPr>
          <p:spPr bwMode="auto">
            <a:xfrm rot="-1179815">
              <a:off x="270" y="2146"/>
              <a:ext cx="254" cy="154"/>
            </a:xfrm>
            <a:custGeom>
              <a:avLst/>
              <a:gdLst>
                <a:gd name="T0" fmla="*/ 0 w 42859"/>
                <a:gd name="T1" fmla="*/ 0 h 43200"/>
                <a:gd name="T2" fmla="*/ 0 w 42859"/>
                <a:gd name="T3" fmla="*/ 0 h 43200"/>
                <a:gd name="T4" fmla="*/ 0 w 42859"/>
                <a:gd name="T5" fmla="*/ 0 h 43200"/>
                <a:gd name="T6" fmla="*/ 0 60000 65536"/>
                <a:gd name="T7" fmla="*/ 0 60000 65536"/>
                <a:gd name="T8" fmla="*/ 0 60000 65536"/>
                <a:gd name="T9" fmla="*/ 0 w 42859"/>
                <a:gd name="T10" fmla="*/ 0 h 43200"/>
                <a:gd name="T11" fmla="*/ 42859 w 4285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859" h="43200" fill="none" extrusionOk="0">
                  <a:moveTo>
                    <a:pt x="105" y="17233"/>
                  </a:moveTo>
                  <a:cubicBezTo>
                    <a:pt x="2176" y="7198"/>
                    <a:pt x="11012" y="-1"/>
                    <a:pt x="21259" y="0"/>
                  </a:cubicBezTo>
                  <a:cubicBezTo>
                    <a:pt x="33188" y="0"/>
                    <a:pt x="42859" y="9670"/>
                    <a:pt x="42859" y="21600"/>
                  </a:cubicBezTo>
                  <a:cubicBezTo>
                    <a:pt x="42859" y="33529"/>
                    <a:pt x="33188" y="43200"/>
                    <a:pt x="21259" y="43200"/>
                  </a:cubicBezTo>
                  <a:cubicBezTo>
                    <a:pt x="10804" y="43200"/>
                    <a:pt x="1850" y="35713"/>
                    <a:pt x="0" y="25423"/>
                  </a:cubicBezTo>
                </a:path>
                <a:path w="42859" h="43200" stroke="0" extrusionOk="0">
                  <a:moveTo>
                    <a:pt x="105" y="17233"/>
                  </a:moveTo>
                  <a:cubicBezTo>
                    <a:pt x="2176" y="7198"/>
                    <a:pt x="11012" y="-1"/>
                    <a:pt x="21259" y="0"/>
                  </a:cubicBezTo>
                  <a:cubicBezTo>
                    <a:pt x="33188" y="0"/>
                    <a:pt x="42859" y="9670"/>
                    <a:pt x="42859" y="21600"/>
                  </a:cubicBezTo>
                  <a:cubicBezTo>
                    <a:pt x="42859" y="33529"/>
                    <a:pt x="33188" y="43200"/>
                    <a:pt x="21259" y="43200"/>
                  </a:cubicBezTo>
                  <a:cubicBezTo>
                    <a:pt x="10804" y="43200"/>
                    <a:pt x="1850" y="35713"/>
                    <a:pt x="0" y="25423"/>
                  </a:cubicBezTo>
                  <a:lnTo>
                    <a:pt x="21259" y="21600"/>
                  </a:lnTo>
                  <a:close/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8984" name="Arc 72"/>
            <p:cNvSpPr>
              <a:spLocks/>
            </p:cNvSpPr>
            <p:nvPr/>
          </p:nvSpPr>
          <p:spPr bwMode="auto">
            <a:xfrm rot="1179815" flipV="1">
              <a:off x="255" y="2200"/>
              <a:ext cx="288" cy="178"/>
            </a:xfrm>
            <a:custGeom>
              <a:avLst/>
              <a:gdLst>
                <a:gd name="T0" fmla="*/ 0 w 42780"/>
                <a:gd name="T1" fmla="*/ 0 h 43200"/>
                <a:gd name="T2" fmla="*/ 0 w 42780"/>
                <a:gd name="T3" fmla="*/ 0 h 43200"/>
                <a:gd name="T4" fmla="*/ 0 w 42780"/>
                <a:gd name="T5" fmla="*/ 0 h 43200"/>
                <a:gd name="T6" fmla="*/ 0 60000 65536"/>
                <a:gd name="T7" fmla="*/ 0 60000 65536"/>
                <a:gd name="T8" fmla="*/ 0 60000 65536"/>
                <a:gd name="T9" fmla="*/ 0 w 42780"/>
                <a:gd name="T10" fmla="*/ 0 h 43200"/>
                <a:gd name="T11" fmla="*/ 42780 w 42780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780" h="43200" fill="none" extrusionOk="0">
                  <a:moveTo>
                    <a:pt x="3971" y="8544"/>
                  </a:moveTo>
                  <a:cubicBezTo>
                    <a:pt x="8055" y="3161"/>
                    <a:pt x="14423" y="-1"/>
                    <a:pt x="21180" y="0"/>
                  </a:cubicBezTo>
                  <a:cubicBezTo>
                    <a:pt x="33109" y="0"/>
                    <a:pt x="42780" y="9670"/>
                    <a:pt x="42780" y="21600"/>
                  </a:cubicBezTo>
                  <a:cubicBezTo>
                    <a:pt x="42780" y="33529"/>
                    <a:pt x="33109" y="43200"/>
                    <a:pt x="21180" y="43200"/>
                  </a:cubicBezTo>
                  <a:cubicBezTo>
                    <a:pt x="10885" y="43200"/>
                    <a:pt x="2021" y="35934"/>
                    <a:pt x="0" y="25839"/>
                  </a:cubicBezTo>
                </a:path>
                <a:path w="42780" h="43200" stroke="0" extrusionOk="0">
                  <a:moveTo>
                    <a:pt x="3971" y="8544"/>
                  </a:moveTo>
                  <a:cubicBezTo>
                    <a:pt x="8055" y="3161"/>
                    <a:pt x="14423" y="-1"/>
                    <a:pt x="21180" y="0"/>
                  </a:cubicBezTo>
                  <a:cubicBezTo>
                    <a:pt x="33109" y="0"/>
                    <a:pt x="42780" y="9670"/>
                    <a:pt x="42780" y="21600"/>
                  </a:cubicBezTo>
                  <a:cubicBezTo>
                    <a:pt x="42780" y="33529"/>
                    <a:pt x="33109" y="43200"/>
                    <a:pt x="21180" y="43200"/>
                  </a:cubicBezTo>
                  <a:cubicBezTo>
                    <a:pt x="10885" y="43200"/>
                    <a:pt x="2021" y="35934"/>
                    <a:pt x="0" y="25839"/>
                  </a:cubicBezTo>
                  <a:lnTo>
                    <a:pt x="21180" y="21600"/>
                  </a:lnTo>
                  <a:close/>
                </a:path>
              </a:pathLst>
            </a:custGeom>
            <a:noFill/>
            <a:ln w="76200">
              <a:solidFill>
                <a:srgbClr val="FFCC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8985" name="Arc 73"/>
            <p:cNvSpPr>
              <a:spLocks/>
            </p:cNvSpPr>
            <p:nvPr/>
          </p:nvSpPr>
          <p:spPr bwMode="auto">
            <a:xfrm rot="1179815" flipV="1">
              <a:off x="240" y="2186"/>
              <a:ext cx="318" cy="204"/>
            </a:xfrm>
            <a:custGeom>
              <a:avLst/>
              <a:gdLst>
                <a:gd name="T0" fmla="*/ 0 w 42754"/>
                <a:gd name="T1" fmla="*/ 0 h 43200"/>
                <a:gd name="T2" fmla="*/ 0 w 42754"/>
                <a:gd name="T3" fmla="*/ 0 h 43200"/>
                <a:gd name="T4" fmla="*/ 0 w 42754"/>
                <a:gd name="T5" fmla="*/ 0 h 43200"/>
                <a:gd name="T6" fmla="*/ 0 60000 65536"/>
                <a:gd name="T7" fmla="*/ 0 60000 65536"/>
                <a:gd name="T8" fmla="*/ 0 60000 65536"/>
                <a:gd name="T9" fmla="*/ 0 w 42754"/>
                <a:gd name="T10" fmla="*/ 0 h 43200"/>
                <a:gd name="T11" fmla="*/ 42754 w 42754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754" h="43200" fill="none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020" y="43200"/>
                    <a:pt x="3874" y="37455"/>
                    <a:pt x="808" y="28852"/>
                  </a:cubicBezTo>
                </a:path>
                <a:path w="42754" h="43200" stroke="0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020" y="43200"/>
                    <a:pt x="3874" y="37455"/>
                    <a:pt x="808" y="28852"/>
                  </a:cubicBezTo>
                  <a:lnTo>
                    <a:pt x="21154" y="21600"/>
                  </a:lnTo>
                  <a:close/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8986" name="Rectangle 74"/>
            <p:cNvSpPr>
              <a:spLocks noChangeArrowheads="1"/>
            </p:cNvSpPr>
            <p:nvPr/>
          </p:nvSpPr>
          <p:spPr bwMode="auto">
            <a:xfrm rot="5400000">
              <a:off x="-209" y="2755"/>
              <a:ext cx="855" cy="89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87" name="Line 75"/>
            <p:cNvSpPr>
              <a:spLocks noChangeShapeType="1"/>
            </p:cNvSpPr>
            <p:nvPr/>
          </p:nvSpPr>
          <p:spPr bwMode="auto">
            <a:xfrm>
              <a:off x="178" y="2370"/>
              <a:ext cx="0" cy="857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88" name="Line 76"/>
            <p:cNvSpPr>
              <a:spLocks noChangeShapeType="1"/>
            </p:cNvSpPr>
            <p:nvPr/>
          </p:nvSpPr>
          <p:spPr bwMode="auto">
            <a:xfrm>
              <a:off x="273" y="2373"/>
              <a:ext cx="0" cy="85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89" name="Arc 77"/>
            <p:cNvSpPr>
              <a:spLocks/>
            </p:cNvSpPr>
            <p:nvPr/>
          </p:nvSpPr>
          <p:spPr bwMode="auto">
            <a:xfrm flipH="1" flipV="1">
              <a:off x="176" y="2137"/>
              <a:ext cx="70" cy="11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CCCC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8990" name="Arc 78"/>
            <p:cNvSpPr>
              <a:spLocks/>
            </p:cNvSpPr>
            <p:nvPr/>
          </p:nvSpPr>
          <p:spPr bwMode="auto">
            <a:xfrm flipH="1">
              <a:off x="176" y="2254"/>
              <a:ext cx="70" cy="12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CCCC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8991" name="Rectangle 79"/>
            <p:cNvSpPr>
              <a:spLocks noChangeArrowheads="1"/>
            </p:cNvSpPr>
            <p:nvPr/>
          </p:nvSpPr>
          <p:spPr bwMode="auto">
            <a:xfrm>
              <a:off x="246" y="2133"/>
              <a:ext cx="36" cy="250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8992" name="Line 80"/>
            <p:cNvSpPr>
              <a:spLocks noChangeShapeType="1"/>
            </p:cNvSpPr>
            <p:nvPr/>
          </p:nvSpPr>
          <p:spPr bwMode="auto">
            <a:xfrm flipV="1">
              <a:off x="273" y="2328"/>
              <a:ext cx="0" cy="58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93" name="Line 81"/>
            <p:cNvSpPr>
              <a:spLocks noChangeShapeType="1"/>
            </p:cNvSpPr>
            <p:nvPr/>
          </p:nvSpPr>
          <p:spPr bwMode="auto">
            <a:xfrm flipV="1">
              <a:off x="273" y="2130"/>
              <a:ext cx="0" cy="52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8994" name="Arc 82"/>
            <p:cNvSpPr>
              <a:spLocks/>
            </p:cNvSpPr>
            <p:nvPr/>
          </p:nvSpPr>
          <p:spPr bwMode="auto">
            <a:xfrm rot="1179815" flipV="1">
              <a:off x="271" y="2212"/>
              <a:ext cx="255" cy="154"/>
            </a:xfrm>
            <a:custGeom>
              <a:avLst/>
              <a:gdLst>
                <a:gd name="T0" fmla="*/ 0 w 43200"/>
                <a:gd name="T1" fmla="*/ 0 h 43200"/>
                <a:gd name="T2" fmla="*/ 0 w 43200"/>
                <a:gd name="T3" fmla="*/ 0 h 43200"/>
                <a:gd name="T4" fmla="*/ 0 w 43200"/>
                <a:gd name="T5" fmla="*/ 0 h 43200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200"/>
                <a:gd name="T11" fmla="*/ 43200 w 43200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200" fill="none" extrusionOk="0">
                  <a:moveTo>
                    <a:pt x="446" y="17233"/>
                  </a:moveTo>
                  <a:cubicBezTo>
                    <a:pt x="2517" y="7198"/>
                    <a:pt x="11353" y="-1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21583"/>
                    <a:pt x="0" y="21567"/>
                    <a:pt x="0" y="21551"/>
                  </a:cubicBezTo>
                </a:path>
                <a:path w="43200" h="43200" stroke="0" extrusionOk="0">
                  <a:moveTo>
                    <a:pt x="446" y="17233"/>
                  </a:moveTo>
                  <a:cubicBezTo>
                    <a:pt x="2517" y="7198"/>
                    <a:pt x="11353" y="-1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21583"/>
                    <a:pt x="0" y="21567"/>
                    <a:pt x="0" y="21551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pic>
          <p:nvPicPr>
            <p:cNvPr id="38995" name="Picture 83" descr="nefronaa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606"/>
              <a:ext cx="3259" cy="2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8693" name="Text Box 85"/>
          <p:cNvSpPr txBox="1">
            <a:spLocks noChangeArrowheads="1"/>
          </p:cNvSpPr>
          <p:nvPr/>
        </p:nvSpPr>
        <p:spPr bwMode="auto">
          <a:xfrm>
            <a:off x="5168900" y="1328738"/>
            <a:ext cx="3694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200" b="1">
                <a:solidFill>
                  <a:srgbClr val="FF0000"/>
                </a:solidFill>
              </a:rPr>
              <a:t>FILTRACIÓN</a:t>
            </a:r>
            <a:r>
              <a:rPr lang="es-ES" sz="1200" b="1"/>
              <a:t>: salida de líquido de los capilares glomerulares al túbulo renal</a:t>
            </a:r>
          </a:p>
        </p:txBody>
      </p:sp>
      <p:sp>
        <p:nvSpPr>
          <p:cNvPr id="38916" name="Line 84"/>
          <p:cNvSpPr>
            <a:spLocks noChangeShapeType="1"/>
          </p:cNvSpPr>
          <p:nvPr/>
        </p:nvSpPr>
        <p:spPr bwMode="auto">
          <a:xfrm flipH="1" flipV="1">
            <a:off x="1058863" y="3786188"/>
            <a:ext cx="47625" cy="14747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8917" name="Text Box 86"/>
          <p:cNvSpPr txBox="1">
            <a:spLocks noChangeArrowheads="1"/>
          </p:cNvSpPr>
          <p:nvPr/>
        </p:nvSpPr>
        <p:spPr bwMode="auto">
          <a:xfrm>
            <a:off x="260350" y="5314950"/>
            <a:ext cx="2028825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b="1"/>
              <a:t>FILTRACIÓN</a:t>
            </a:r>
          </a:p>
        </p:txBody>
      </p:sp>
      <p:sp>
        <p:nvSpPr>
          <p:cNvPr id="38918" name="Text Box 89"/>
          <p:cNvSpPr txBox="1">
            <a:spLocks noChangeArrowheads="1"/>
          </p:cNvSpPr>
          <p:nvPr/>
        </p:nvSpPr>
        <p:spPr bwMode="auto">
          <a:xfrm>
            <a:off x="357188" y="1143000"/>
            <a:ext cx="13779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900" b="1">
                <a:solidFill>
                  <a:srgbClr val="0000FF"/>
                </a:solidFill>
              </a:rPr>
              <a:t>* Sustancia a eliminar</a:t>
            </a:r>
          </a:p>
        </p:txBody>
      </p:sp>
      <p:sp>
        <p:nvSpPr>
          <p:cNvPr id="38919" name="Text Box 91"/>
          <p:cNvSpPr txBox="1">
            <a:spLocks noChangeArrowheads="1"/>
          </p:cNvSpPr>
          <p:nvPr/>
        </p:nvSpPr>
        <p:spPr bwMode="auto">
          <a:xfrm>
            <a:off x="357188" y="1285875"/>
            <a:ext cx="2287587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900" b="1">
                <a:solidFill>
                  <a:srgbClr val="FF0000"/>
                </a:solidFill>
              </a:rPr>
              <a:t>* Sustancia que no debe ser eliminada</a:t>
            </a:r>
          </a:p>
        </p:txBody>
      </p:sp>
      <p:cxnSp>
        <p:nvCxnSpPr>
          <p:cNvPr id="94" name="93 Conector recto"/>
          <p:cNvCxnSpPr/>
          <p:nvPr/>
        </p:nvCxnSpPr>
        <p:spPr>
          <a:xfrm>
            <a:off x="714375" y="928688"/>
            <a:ext cx="7715250" cy="1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90 Rectángulo"/>
          <p:cNvSpPr/>
          <p:nvPr/>
        </p:nvSpPr>
        <p:spPr>
          <a:xfrm>
            <a:off x="426321" y="268697"/>
            <a:ext cx="82867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s-GT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Mecanismos básicos del riñón</a:t>
            </a:r>
            <a:endParaRPr lang="es-GT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" name="91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93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7950" y="2041525"/>
            <a:ext cx="5173663" cy="3816350"/>
            <a:chOff x="0" y="1606"/>
            <a:chExt cx="3259" cy="2404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 flipH="1">
              <a:off x="174" y="1889"/>
              <a:ext cx="301" cy="290"/>
              <a:chOff x="2563" y="1101"/>
              <a:chExt cx="471" cy="455"/>
            </a:xfrm>
          </p:grpSpPr>
          <p:sp>
            <p:nvSpPr>
              <p:cNvPr id="40047" name="Arc 4"/>
              <p:cNvSpPr>
                <a:spLocks/>
              </p:cNvSpPr>
              <p:nvPr/>
            </p:nvSpPr>
            <p:spPr bwMode="auto">
              <a:xfrm>
                <a:off x="2572" y="1101"/>
                <a:ext cx="462" cy="44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CCCC"/>
              </a:solidFill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0048" name="Arc 5"/>
              <p:cNvSpPr>
                <a:spLocks/>
              </p:cNvSpPr>
              <p:nvPr/>
            </p:nvSpPr>
            <p:spPr bwMode="auto">
              <a:xfrm>
                <a:off x="2563" y="1242"/>
                <a:ext cx="328" cy="31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9969" name="Oval 6"/>
            <p:cNvSpPr>
              <a:spLocks noChangeArrowheads="1"/>
            </p:cNvSpPr>
            <p:nvPr/>
          </p:nvSpPr>
          <p:spPr bwMode="auto">
            <a:xfrm>
              <a:off x="1312" y="3012"/>
              <a:ext cx="616" cy="616"/>
            </a:xfrm>
            <a:prstGeom prst="ellipse">
              <a:avLst/>
            </a:prstGeom>
            <a:solidFill>
              <a:srgbClr val="FFFF66"/>
            </a:solidFill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9970" name="Oval 7"/>
            <p:cNvSpPr>
              <a:spLocks noChangeArrowheads="1"/>
            </p:cNvSpPr>
            <p:nvPr/>
          </p:nvSpPr>
          <p:spPr bwMode="auto">
            <a:xfrm>
              <a:off x="1440" y="3139"/>
              <a:ext cx="359" cy="35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9971" name="Rectangle 8"/>
            <p:cNvSpPr>
              <a:spLocks noChangeArrowheads="1"/>
            </p:cNvSpPr>
            <p:nvPr/>
          </p:nvSpPr>
          <p:spPr bwMode="auto">
            <a:xfrm>
              <a:off x="1052" y="2991"/>
              <a:ext cx="804" cy="31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9972" name="Oval 9"/>
            <p:cNvSpPr>
              <a:spLocks noChangeArrowheads="1"/>
            </p:cNvSpPr>
            <p:nvPr/>
          </p:nvSpPr>
          <p:spPr bwMode="auto">
            <a:xfrm>
              <a:off x="1540" y="2712"/>
              <a:ext cx="578" cy="583"/>
            </a:xfrm>
            <a:prstGeom prst="ellipse">
              <a:avLst/>
            </a:prstGeom>
            <a:solidFill>
              <a:srgbClr val="FFCCCC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9973" name="Oval 10"/>
            <p:cNvSpPr>
              <a:spLocks noChangeArrowheads="1"/>
            </p:cNvSpPr>
            <p:nvPr/>
          </p:nvSpPr>
          <p:spPr bwMode="auto">
            <a:xfrm>
              <a:off x="1634" y="2838"/>
              <a:ext cx="387" cy="35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9974" name="Rectangle 11"/>
            <p:cNvSpPr>
              <a:spLocks noChangeArrowheads="1"/>
            </p:cNvSpPr>
            <p:nvPr/>
          </p:nvSpPr>
          <p:spPr bwMode="auto">
            <a:xfrm>
              <a:off x="1243" y="2691"/>
              <a:ext cx="803" cy="31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9975" name="Rectangle 12"/>
            <p:cNvSpPr>
              <a:spLocks noChangeArrowheads="1"/>
            </p:cNvSpPr>
            <p:nvPr/>
          </p:nvSpPr>
          <p:spPr bwMode="auto">
            <a:xfrm rot="10800000">
              <a:off x="452" y="1886"/>
              <a:ext cx="902" cy="88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9976" name="Line 13"/>
            <p:cNvSpPr>
              <a:spLocks noChangeShapeType="1"/>
            </p:cNvSpPr>
            <p:nvPr/>
          </p:nvSpPr>
          <p:spPr bwMode="auto">
            <a:xfrm rot="10800000">
              <a:off x="452" y="1891"/>
              <a:ext cx="905" cy="0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9977" name="Line 14"/>
            <p:cNvSpPr>
              <a:spLocks noChangeShapeType="1"/>
            </p:cNvSpPr>
            <p:nvPr/>
          </p:nvSpPr>
          <p:spPr bwMode="auto">
            <a:xfrm rot="10800000">
              <a:off x="452" y="1980"/>
              <a:ext cx="886" cy="0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9978" name="Arc 15"/>
            <p:cNvSpPr>
              <a:spLocks/>
            </p:cNvSpPr>
            <p:nvPr/>
          </p:nvSpPr>
          <p:spPr bwMode="auto">
            <a:xfrm>
              <a:off x="1340" y="1889"/>
              <a:ext cx="295" cy="28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CCCC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9979" name="Arc 16"/>
            <p:cNvSpPr>
              <a:spLocks/>
            </p:cNvSpPr>
            <p:nvPr/>
          </p:nvSpPr>
          <p:spPr bwMode="auto">
            <a:xfrm>
              <a:off x="1334" y="1979"/>
              <a:ext cx="210" cy="2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9980" name="Rectangle 17"/>
            <p:cNvSpPr>
              <a:spLocks noChangeArrowheads="1"/>
            </p:cNvSpPr>
            <p:nvPr/>
          </p:nvSpPr>
          <p:spPr bwMode="auto">
            <a:xfrm rot="10800000">
              <a:off x="2301" y="1883"/>
              <a:ext cx="798" cy="89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9981" name="Line 18"/>
            <p:cNvSpPr>
              <a:spLocks noChangeShapeType="1"/>
            </p:cNvSpPr>
            <p:nvPr/>
          </p:nvSpPr>
          <p:spPr bwMode="auto">
            <a:xfrm rot="10800000">
              <a:off x="2301" y="1888"/>
              <a:ext cx="801" cy="1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9982" name="Line 19"/>
            <p:cNvSpPr>
              <a:spLocks noChangeShapeType="1"/>
            </p:cNvSpPr>
            <p:nvPr/>
          </p:nvSpPr>
          <p:spPr bwMode="auto">
            <a:xfrm rot="10800000">
              <a:off x="2301" y="1977"/>
              <a:ext cx="798" cy="1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9983" name="Rectangle 20"/>
            <p:cNvSpPr>
              <a:spLocks noChangeArrowheads="1"/>
            </p:cNvSpPr>
            <p:nvPr/>
          </p:nvSpPr>
          <p:spPr bwMode="auto">
            <a:xfrm rot="5400000">
              <a:off x="1157" y="2546"/>
              <a:ext cx="847" cy="88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9984" name="Line 21"/>
            <p:cNvSpPr>
              <a:spLocks noChangeShapeType="1"/>
            </p:cNvSpPr>
            <p:nvPr/>
          </p:nvSpPr>
          <p:spPr bwMode="auto">
            <a:xfrm>
              <a:off x="1541" y="2156"/>
              <a:ext cx="0" cy="85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9985" name="Line 22"/>
            <p:cNvSpPr>
              <a:spLocks noChangeShapeType="1"/>
            </p:cNvSpPr>
            <p:nvPr/>
          </p:nvSpPr>
          <p:spPr bwMode="auto">
            <a:xfrm>
              <a:off x="1635" y="2159"/>
              <a:ext cx="0" cy="85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9986" name="Rectangle 23"/>
            <p:cNvSpPr>
              <a:spLocks noChangeArrowheads="1"/>
            </p:cNvSpPr>
            <p:nvPr/>
          </p:nvSpPr>
          <p:spPr bwMode="auto">
            <a:xfrm rot="5400000">
              <a:off x="1640" y="2543"/>
              <a:ext cx="847" cy="89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9987" name="Line 24"/>
            <p:cNvSpPr>
              <a:spLocks noChangeShapeType="1"/>
            </p:cNvSpPr>
            <p:nvPr/>
          </p:nvSpPr>
          <p:spPr bwMode="auto">
            <a:xfrm>
              <a:off x="2023" y="2154"/>
              <a:ext cx="0" cy="85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9988" name="Line 25"/>
            <p:cNvSpPr>
              <a:spLocks noChangeShapeType="1"/>
            </p:cNvSpPr>
            <p:nvPr/>
          </p:nvSpPr>
          <p:spPr bwMode="auto">
            <a:xfrm>
              <a:off x="2117" y="2156"/>
              <a:ext cx="0" cy="85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9989" name="Arc 26"/>
            <p:cNvSpPr>
              <a:spLocks/>
            </p:cNvSpPr>
            <p:nvPr/>
          </p:nvSpPr>
          <p:spPr bwMode="auto">
            <a:xfrm flipH="1">
              <a:off x="2023" y="1887"/>
              <a:ext cx="294" cy="28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CCCC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9990" name="Arc 27"/>
            <p:cNvSpPr>
              <a:spLocks/>
            </p:cNvSpPr>
            <p:nvPr/>
          </p:nvSpPr>
          <p:spPr bwMode="auto">
            <a:xfrm flipH="1">
              <a:off x="2114" y="1977"/>
              <a:ext cx="209" cy="2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9991" name="Rectangle 28"/>
            <p:cNvSpPr>
              <a:spLocks noChangeArrowheads="1"/>
            </p:cNvSpPr>
            <p:nvPr/>
          </p:nvSpPr>
          <p:spPr bwMode="auto">
            <a:xfrm rot="-5400000">
              <a:off x="2007" y="2817"/>
              <a:ext cx="1724" cy="169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9992" name="Line 29"/>
            <p:cNvSpPr>
              <a:spLocks noChangeShapeType="1"/>
            </p:cNvSpPr>
            <p:nvPr/>
          </p:nvSpPr>
          <p:spPr bwMode="auto">
            <a:xfrm rot="-5400000">
              <a:off x="2081" y="2904"/>
              <a:ext cx="1728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9993" name="Line 30"/>
            <p:cNvSpPr>
              <a:spLocks noChangeShapeType="1"/>
            </p:cNvSpPr>
            <p:nvPr/>
          </p:nvSpPr>
          <p:spPr bwMode="auto">
            <a:xfrm rot="-5400000">
              <a:off x="1914" y="2901"/>
              <a:ext cx="1722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9994" name="Oval 31"/>
            <p:cNvSpPr>
              <a:spLocks noChangeArrowheads="1"/>
            </p:cNvSpPr>
            <p:nvPr/>
          </p:nvSpPr>
          <p:spPr bwMode="auto">
            <a:xfrm>
              <a:off x="312" y="2024"/>
              <a:ext cx="463" cy="463"/>
            </a:xfrm>
            <a:prstGeom prst="ellipse">
              <a:avLst/>
            </a:prstGeom>
            <a:solidFill>
              <a:srgbClr val="FFFF66"/>
            </a:solidFill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9995" name="Rectangle 32"/>
            <p:cNvSpPr>
              <a:spLocks noChangeArrowheads="1"/>
            </p:cNvSpPr>
            <p:nvPr/>
          </p:nvSpPr>
          <p:spPr bwMode="auto">
            <a:xfrm>
              <a:off x="154" y="2137"/>
              <a:ext cx="309" cy="24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9996" name="Arc 33"/>
            <p:cNvSpPr>
              <a:spLocks/>
            </p:cNvSpPr>
            <p:nvPr/>
          </p:nvSpPr>
          <p:spPr bwMode="auto">
            <a:xfrm>
              <a:off x="336" y="2082"/>
              <a:ext cx="298" cy="345"/>
            </a:xfrm>
            <a:custGeom>
              <a:avLst/>
              <a:gdLst>
                <a:gd name="T0" fmla="*/ 0 w 37217"/>
                <a:gd name="T1" fmla="*/ 0 h 43200"/>
                <a:gd name="T2" fmla="*/ 0 w 37217"/>
                <a:gd name="T3" fmla="*/ 0 h 43200"/>
                <a:gd name="T4" fmla="*/ 0 w 37217"/>
                <a:gd name="T5" fmla="*/ 0 h 43200"/>
                <a:gd name="T6" fmla="*/ 0 60000 65536"/>
                <a:gd name="T7" fmla="*/ 0 60000 65536"/>
                <a:gd name="T8" fmla="*/ 0 60000 65536"/>
                <a:gd name="T9" fmla="*/ 0 w 37217"/>
                <a:gd name="T10" fmla="*/ 0 h 43200"/>
                <a:gd name="T11" fmla="*/ 37217 w 37217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217" h="43200" fill="none" extrusionOk="0">
                  <a:moveTo>
                    <a:pt x="-1" y="6677"/>
                  </a:moveTo>
                  <a:cubicBezTo>
                    <a:pt x="4075" y="2412"/>
                    <a:pt x="9717" y="-1"/>
                    <a:pt x="15617" y="0"/>
                  </a:cubicBezTo>
                  <a:cubicBezTo>
                    <a:pt x="27546" y="0"/>
                    <a:pt x="37217" y="9670"/>
                    <a:pt x="37217" y="21600"/>
                  </a:cubicBezTo>
                  <a:cubicBezTo>
                    <a:pt x="37217" y="33529"/>
                    <a:pt x="27546" y="43200"/>
                    <a:pt x="15617" y="43200"/>
                  </a:cubicBezTo>
                  <a:cubicBezTo>
                    <a:pt x="10464" y="43200"/>
                    <a:pt x="5480" y="41357"/>
                    <a:pt x="1566" y="38006"/>
                  </a:cubicBezTo>
                </a:path>
                <a:path w="37217" h="43200" stroke="0" extrusionOk="0">
                  <a:moveTo>
                    <a:pt x="-1" y="6677"/>
                  </a:moveTo>
                  <a:cubicBezTo>
                    <a:pt x="4075" y="2412"/>
                    <a:pt x="9717" y="-1"/>
                    <a:pt x="15617" y="0"/>
                  </a:cubicBezTo>
                  <a:cubicBezTo>
                    <a:pt x="27546" y="0"/>
                    <a:pt x="37217" y="9670"/>
                    <a:pt x="37217" y="21600"/>
                  </a:cubicBezTo>
                  <a:cubicBezTo>
                    <a:pt x="37217" y="33529"/>
                    <a:pt x="27546" y="43200"/>
                    <a:pt x="15617" y="43200"/>
                  </a:cubicBezTo>
                  <a:cubicBezTo>
                    <a:pt x="10464" y="43200"/>
                    <a:pt x="5480" y="41357"/>
                    <a:pt x="1566" y="38006"/>
                  </a:cubicBezTo>
                  <a:lnTo>
                    <a:pt x="15617" y="216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9997" name="Rectangle 34"/>
            <p:cNvSpPr>
              <a:spLocks noChangeArrowheads="1"/>
            </p:cNvSpPr>
            <p:nvPr/>
          </p:nvSpPr>
          <p:spPr bwMode="auto">
            <a:xfrm rot="-5400000">
              <a:off x="960" y="2827"/>
              <a:ext cx="846" cy="126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9998" name="Line 35"/>
            <p:cNvSpPr>
              <a:spLocks noChangeShapeType="1"/>
            </p:cNvSpPr>
            <p:nvPr/>
          </p:nvSpPr>
          <p:spPr bwMode="auto">
            <a:xfrm rot="-5400000">
              <a:off x="1019" y="2893"/>
              <a:ext cx="844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39999" name="Line 36"/>
            <p:cNvSpPr>
              <a:spLocks noChangeShapeType="1"/>
            </p:cNvSpPr>
            <p:nvPr/>
          </p:nvSpPr>
          <p:spPr bwMode="auto">
            <a:xfrm rot="-5400000">
              <a:off x="886" y="2894"/>
              <a:ext cx="854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0000" name="Rectangle 37"/>
            <p:cNvSpPr>
              <a:spLocks noChangeArrowheads="1"/>
            </p:cNvSpPr>
            <p:nvPr/>
          </p:nvSpPr>
          <p:spPr bwMode="auto">
            <a:xfrm rot="-5400000">
              <a:off x="1448" y="2826"/>
              <a:ext cx="852" cy="125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0001" name="Line 38"/>
            <p:cNvSpPr>
              <a:spLocks noChangeShapeType="1"/>
            </p:cNvSpPr>
            <p:nvPr/>
          </p:nvSpPr>
          <p:spPr bwMode="auto">
            <a:xfrm rot="-5400000">
              <a:off x="1499" y="2894"/>
              <a:ext cx="862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0002" name="Line 39"/>
            <p:cNvSpPr>
              <a:spLocks noChangeShapeType="1"/>
            </p:cNvSpPr>
            <p:nvPr/>
          </p:nvSpPr>
          <p:spPr bwMode="auto">
            <a:xfrm rot="-5400000">
              <a:off x="1373" y="2888"/>
              <a:ext cx="850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0003" name="Rectangle 40"/>
            <p:cNvSpPr>
              <a:spLocks noChangeArrowheads="1"/>
            </p:cNvSpPr>
            <p:nvPr/>
          </p:nvSpPr>
          <p:spPr bwMode="auto">
            <a:xfrm rot="10800000">
              <a:off x="759" y="2186"/>
              <a:ext cx="406" cy="125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0004" name="Line 41"/>
            <p:cNvSpPr>
              <a:spLocks noChangeShapeType="1"/>
            </p:cNvSpPr>
            <p:nvPr/>
          </p:nvSpPr>
          <p:spPr bwMode="auto">
            <a:xfrm rot="10800000">
              <a:off x="759" y="2193"/>
              <a:ext cx="407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0005" name="Line 42"/>
            <p:cNvSpPr>
              <a:spLocks noChangeShapeType="1"/>
            </p:cNvSpPr>
            <p:nvPr/>
          </p:nvSpPr>
          <p:spPr bwMode="auto">
            <a:xfrm rot="10800000">
              <a:off x="759" y="2319"/>
              <a:ext cx="398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grpSp>
          <p:nvGrpSpPr>
            <p:cNvPr id="4" name="Group 43"/>
            <p:cNvGrpSpPr>
              <a:grpSpLocks/>
            </p:cNvGrpSpPr>
            <p:nvPr/>
          </p:nvGrpSpPr>
          <p:grpSpPr bwMode="auto">
            <a:xfrm>
              <a:off x="1146" y="2191"/>
              <a:ext cx="295" cy="284"/>
              <a:chOff x="2377" y="1362"/>
              <a:chExt cx="561" cy="540"/>
            </a:xfrm>
          </p:grpSpPr>
          <p:sp>
            <p:nvSpPr>
              <p:cNvPr id="40045" name="Arc 44"/>
              <p:cNvSpPr>
                <a:spLocks/>
              </p:cNvSpPr>
              <p:nvPr/>
            </p:nvSpPr>
            <p:spPr bwMode="auto">
              <a:xfrm>
                <a:off x="2378" y="1362"/>
                <a:ext cx="560" cy="53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66"/>
              </a:solidFill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0046" name="Arc 45"/>
              <p:cNvSpPr>
                <a:spLocks/>
              </p:cNvSpPr>
              <p:nvPr/>
            </p:nvSpPr>
            <p:spPr bwMode="auto">
              <a:xfrm>
                <a:off x="2377" y="1603"/>
                <a:ext cx="315" cy="29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0007" name="Rectangle 46"/>
            <p:cNvSpPr>
              <a:spLocks noChangeArrowheads="1"/>
            </p:cNvSpPr>
            <p:nvPr/>
          </p:nvSpPr>
          <p:spPr bwMode="auto">
            <a:xfrm rot="10800000">
              <a:off x="2066" y="2179"/>
              <a:ext cx="728" cy="125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0008" name="Line 47"/>
            <p:cNvSpPr>
              <a:spLocks noChangeShapeType="1"/>
            </p:cNvSpPr>
            <p:nvPr/>
          </p:nvSpPr>
          <p:spPr bwMode="auto">
            <a:xfrm rot="10800000">
              <a:off x="2066" y="2186"/>
              <a:ext cx="721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0009" name="Line 48"/>
            <p:cNvSpPr>
              <a:spLocks noChangeShapeType="1"/>
            </p:cNvSpPr>
            <p:nvPr/>
          </p:nvSpPr>
          <p:spPr bwMode="auto">
            <a:xfrm rot="10800000">
              <a:off x="2066" y="2312"/>
              <a:ext cx="718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0010" name="Rectangle 49"/>
            <p:cNvSpPr>
              <a:spLocks noChangeArrowheads="1"/>
            </p:cNvSpPr>
            <p:nvPr/>
          </p:nvSpPr>
          <p:spPr bwMode="auto">
            <a:xfrm rot="10800000">
              <a:off x="2933" y="2614"/>
              <a:ext cx="171" cy="125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0011" name="Line 50"/>
            <p:cNvSpPr>
              <a:spLocks noChangeShapeType="1"/>
            </p:cNvSpPr>
            <p:nvPr/>
          </p:nvSpPr>
          <p:spPr bwMode="auto">
            <a:xfrm rot="10800000">
              <a:off x="2933" y="2621"/>
              <a:ext cx="171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0012" name="Line 51"/>
            <p:cNvSpPr>
              <a:spLocks noChangeShapeType="1"/>
            </p:cNvSpPr>
            <p:nvPr/>
          </p:nvSpPr>
          <p:spPr bwMode="auto">
            <a:xfrm rot="10800000">
              <a:off x="2933" y="2747"/>
              <a:ext cx="167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0013" name="Rectangle 52"/>
            <p:cNvSpPr>
              <a:spLocks noChangeArrowheads="1"/>
            </p:cNvSpPr>
            <p:nvPr/>
          </p:nvSpPr>
          <p:spPr bwMode="auto">
            <a:xfrm rot="10800000">
              <a:off x="2933" y="3176"/>
              <a:ext cx="171" cy="126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0014" name="Line 53"/>
            <p:cNvSpPr>
              <a:spLocks noChangeShapeType="1"/>
            </p:cNvSpPr>
            <p:nvPr/>
          </p:nvSpPr>
          <p:spPr bwMode="auto">
            <a:xfrm rot="10800000">
              <a:off x="2933" y="3182"/>
              <a:ext cx="171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0015" name="Line 54"/>
            <p:cNvSpPr>
              <a:spLocks noChangeShapeType="1"/>
            </p:cNvSpPr>
            <p:nvPr/>
          </p:nvSpPr>
          <p:spPr bwMode="auto">
            <a:xfrm rot="10800000">
              <a:off x="2933" y="3309"/>
              <a:ext cx="167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0016" name="Rectangle 55"/>
            <p:cNvSpPr>
              <a:spLocks noChangeArrowheads="1"/>
            </p:cNvSpPr>
            <p:nvPr/>
          </p:nvSpPr>
          <p:spPr bwMode="auto">
            <a:xfrm rot="10800000">
              <a:off x="2616" y="2921"/>
              <a:ext cx="171" cy="126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0017" name="Line 56"/>
            <p:cNvSpPr>
              <a:spLocks noChangeShapeType="1"/>
            </p:cNvSpPr>
            <p:nvPr/>
          </p:nvSpPr>
          <p:spPr bwMode="auto">
            <a:xfrm rot="10800000">
              <a:off x="2616" y="2927"/>
              <a:ext cx="171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0018" name="Line 57"/>
            <p:cNvSpPr>
              <a:spLocks noChangeShapeType="1"/>
            </p:cNvSpPr>
            <p:nvPr/>
          </p:nvSpPr>
          <p:spPr bwMode="auto">
            <a:xfrm rot="10800000">
              <a:off x="2616" y="3054"/>
              <a:ext cx="167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0019" name="Arc 58"/>
            <p:cNvSpPr>
              <a:spLocks/>
            </p:cNvSpPr>
            <p:nvPr/>
          </p:nvSpPr>
          <p:spPr bwMode="auto">
            <a:xfrm flipH="1">
              <a:off x="1797" y="2186"/>
              <a:ext cx="295" cy="28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FF66"/>
            </a:solidFill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0020" name="Arc 59"/>
            <p:cNvSpPr>
              <a:spLocks/>
            </p:cNvSpPr>
            <p:nvPr/>
          </p:nvSpPr>
          <p:spPr bwMode="auto">
            <a:xfrm flipH="1">
              <a:off x="1930" y="2310"/>
              <a:ext cx="166" cy="1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CCCC"/>
            </a:solidFill>
            <a:ln w="571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0021" name="Rectangle 60"/>
            <p:cNvSpPr>
              <a:spLocks noChangeArrowheads="1"/>
            </p:cNvSpPr>
            <p:nvPr/>
          </p:nvSpPr>
          <p:spPr bwMode="auto">
            <a:xfrm>
              <a:off x="1984" y="2335"/>
              <a:ext cx="36" cy="1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0022" name="Rectangle 61"/>
            <p:cNvSpPr>
              <a:spLocks noChangeArrowheads="1"/>
            </p:cNvSpPr>
            <p:nvPr/>
          </p:nvSpPr>
          <p:spPr bwMode="auto">
            <a:xfrm>
              <a:off x="1962" y="2365"/>
              <a:ext cx="36" cy="1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0023" name="Rectangle 62"/>
            <p:cNvSpPr>
              <a:spLocks noChangeArrowheads="1"/>
            </p:cNvSpPr>
            <p:nvPr/>
          </p:nvSpPr>
          <p:spPr bwMode="auto">
            <a:xfrm>
              <a:off x="1942" y="2389"/>
              <a:ext cx="36" cy="1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0024" name="Line 63"/>
            <p:cNvSpPr>
              <a:spLocks noChangeShapeType="1"/>
            </p:cNvSpPr>
            <p:nvPr/>
          </p:nvSpPr>
          <p:spPr bwMode="auto">
            <a:xfrm>
              <a:off x="2023" y="2327"/>
              <a:ext cx="0" cy="168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0025" name="Arc 64"/>
            <p:cNvSpPr>
              <a:spLocks/>
            </p:cNvSpPr>
            <p:nvPr/>
          </p:nvSpPr>
          <p:spPr bwMode="auto">
            <a:xfrm flipH="1">
              <a:off x="1930" y="2310"/>
              <a:ext cx="166" cy="1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5" name="Group 65"/>
            <p:cNvGrpSpPr>
              <a:grpSpLocks/>
            </p:cNvGrpSpPr>
            <p:nvPr/>
          </p:nvGrpSpPr>
          <p:grpSpPr bwMode="auto">
            <a:xfrm>
              <a:off x="239" y="2158"/>
              <a:ext cx="357" cy="204"/>
              <a:chOff x="836" y="1499"/>
              <a:chExt cx="470" cy="370"/>
            </a:xfrm>
          </p:grpSpPr>
          <p:sp>
            <p:nvSpPr>
              <p:cNvPr id="40042" name="Arc 66"/>
              <p:cNvSpPr>
                <a:spLocks/>
              </p:cNvSpPr>
              <p:nvPr/>
            </p:nvSpPr>
            <p:spPr bwMode="auto">
              <a:xfrm>
                <a:off x="860" y="1521"/>
                <a:ext cx="424" cy="324"/>
              </a:xfrm>
              <a:custGeom>
                <a:avLst/>
                <a:gdLst>
                  <a:gd name="T0" fmla="*/ 0 w 42754"/>
                  <a:gd name="T1" fmla="*/ 0 h 43200"/>
                  <a:gd name="T2" fmla="*/ 0 w 42754"/>
                  <a:gd name="T3" fmla="*/ 0 h 43200"/>
                  <a:gd name="T4" fmla="*/ 0 w 42754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2754"/>
                  <a:gd name="T10" fmla="*/ 0 h 43200"/>
                  <a:gd name="T11" fmla="*/ 42754 w 42754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754" h="43200" fill="none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</a:path>
                  <a:path w="42754" h="43200" stroke="0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  <a:lnTo>
                      <a:pt x="21154" y="21600"/>
                    </a:lnTo>
                    <a:close/>
                  </a:path>
                </a:pathLst>
              </a:custGeom>
              <a:noFill/>
              <a:ln w="76200">
                <a:solidFill>
                  <a:srgbClr val="FFCCC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0043" name="Arc 67"/>
              <p:cNvSpPr>
                <a:spLocks/>
              </p:cNvSpPr>
              <p:nvPr/>
            </p:nvSpPr>
            <p:spPr bwMode="auto">
              <a:xfrm>
                <a:off x="836" y="1499"/>
                <a:ext cx="470" cy="370"/>
              </a:xfrm>
              <a:custGeom>
                <a:avLst/>
                <a:gdLst>
                  <a:gd name="T0" fmla="*/ 0 w 42754"/>
                  <a:gd name="T1" fmla="*/ 0 h 43200"/>
                  <a:gd name="T2" fmla="*/ 0 w 42754"/>
                  <a:gd name="T3" fmla="*/ 0 h 43200"/>
                  <a:gd name="T4" fmla="*/ 0 w 42754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2754"/>
                  <a:gd name="T10" fmla="*/ 0 h 43200"/>
                  <a:gd name="T11" fmla="*/ 42754 w 42754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754" h="43200" fill="none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</a:path>
                  <a:path w="42754" h="43200" stroke="0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  <a:lnTo>
                      <a:pt x="21154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0044" name="Arc 68"/>
              <p:cNvSpPr>
                <a:spLocks/>
              </p:cNvSpPr>
              <p:nvPr/>
            </p:nvSpPr>
            <p:spPr bwMode="auto">
              <a:xfrm>
                <a:off x="886" y="1543"/>
                <a:ext cx="374" cy="280"/>
              </a:xfrm>
              <a:custGeom>
                <a:avLst/>
                <a:gdLst>
                  <a:gd name="T0" fmla="*/ 0 w 42754"/>
                  <a:gd name="T1" fmla="*/ 0 h 43200"/>
                  <a:gd name="T2" fmla="*/ 0 w 42754"/>
                  <a:gd name="T3" fmla="*/ 0 h 43200"/>
                  <a:gd name="T4" fmla="*/ 0 w 42754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2754"/>
                  <a:gd name="T10" fmla="*/ 0 h 43200"/>
                  <a:gd name="T11" fmla="*/ 42754 w 42754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754" h="43200" fill="none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</a:path>
                  <a:path w="42754" h="43200" stroke="0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  <a:lnTo>
                      <a:pt x="21154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0027" name="Arc 69"/>
            <p:cNvSpPr>
              <a:spLocks/>
            </p:cNvSpPr>
            <p:nvPr/>
          </p:nvSpPr>
          <p:spPr bwMode="auto">
            <a:xfrm rot="-1179815">
              <a:off x="253" y="2134"/>
              <a:ext cx="287" cy="178"/>
            </a:xfrm>
            <a:custGeom>
              <a:avLst/>
              <a:gdLst>
                <a:gd name="T0" fmla="*/ 0 w 42754"/>
                <a:gd name="T1" fmla="*/ 0 h 43200"/>
                <a:gd name="T2" fmla="*/ 0 w 42754"/>
                <a:gd name="T3" fmla="*/ 0 h 43200"/>
                <a:gd name="T4" fmla="*/ 0 w 42754"/>
                <a:gd name="T5" fmla="*/ 0 h 43200"/>
                <a:gd name="T6" fmla="*/ 0 60000 65536"/>
                <a:gd name="T7" fmla="*/ 0 60000 65536"/>
                <a:gd name="T8" fmla="*/ 0 60000 65536"/>
                <a:gd name="T9" fmla="*/ 0 w 42754"/>
                <a:gd name="T10" fmla="*/ 0 h 43200"/>
                <a:gd name="T11" fmla="*/ 42754 w 42754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754" h="43200" fill="none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468" y="43200"/>
                    <a:pt x="4627" y="37997"/>
                    <a:pt x="1251" y="29994"/>
                  </a:cubicBezTo>
                </a:path>
                <a:path w="42754" h="43200" stroke="0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468" y="43200"/>
                    <a:pt x="4627" y="37997"/>
                    <a:pt x="1251" y="29994"/>
                  </a:cubicBezTo>
                  <a:lnTo>
                    <a:pt x="21154" y="21600"/>
                  </a:lnTo>
                  <a:close/>
                </a:path>
              </a:pathLst>
            </a:custGeom>
            <a:noFill/>
            <a:ln w="76200">
              <a:solidFill>
                <a:srgbClr val="FFCC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0028" name="Arc 70"/>
            <p:cNvSpPr>
              <a:spLocks/>
            </p:cNvSpPr>
            <p:nvPr/>
          </p:nvSpPr>
          <p:spPr bwMode="auto">
            <a:xfrm rot="-1179815">
              <a:off x="237" y="2123"/>
              <a:ext cx="319" cy="203"/>
            </a:xfrm>
            <a:custGeom>
              <a:avLst/>
              <a:gdLst>
                <a:gd name="T0" fmla="*/ 0 w 42754"/>
                <a:gd name="T1" fmla="*/ 0 h 43200"/>
                <a:gd name="T2" fmla="*/ 0 w 42754"/>
                <a:gd name="T3" fmla="*/ 0 h 43200"/>
                <a:gd name="T4" fmla="*/ 0 w 42754"/>
                <a:gd name="T5" fmla="*/ 0 h 43200"/>
                <a:gd name="T6" fmla="*/ 0 60000 65536"/>
                <a:gd name="T7" fmla="*/ 0 60000 65536"/>
                <a:gd name="T8" fmla="*/ 0 60000 65536"/>
                <a:gd name="T9" fmla="*/ 0 w 42754"/>
                <a:gd name="T10" fmla="*/ 0 h 43200"/>
                <a:gd name="T11" fmla="*/ 42754 w 42754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754" h="43200" fill="none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468" y="43200"/>
                    <a:pt x="4627" y="37997"/>
                    <a:pt x="1251" y="29994"/>
                  </a:cubicBezTo>
                </a:path>
                <a:path w="42754" h="43200" stroke="0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468" y="43200"/>
                    <a:pt x="4627" y="37997"/>
                    <a:pt x="1251" y="29994"/>
                  </a:cubicBezTo>
                  <a:lnTo>
                    <a:pt x="21154" y="21600"/>
                  </a:lnTo>
                  <a:close/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0029" name="Arc 71"/>
            <p:cNvSpPr>
              <a:spLocks/>
            </p:cNvSpPr>
            <p:nvPr/>
          </p:nvSpPr>
          <p:spPr bwMode="auto">
            <a:xfrm rot="-1179815">
              <a:off x="270" y="2146"/>
              <a:ext cx="254" cy="154"/>
            </a:xfrm>
            <a:custGeom>
              <a:avLst/>
              <a:gdLst>
                <a:gd name="T0" fmla="*/ 0 w 42859"/>
                <a:gd name="T1" fmla="*/ 0 h 43200"/>
                <a:gd name="T2" fmla="*/ 0 w 42859"/>
                <a:gd name="T3" fmla="*/ 0 h 43200"/>
                <a:gd name="T4" fmla="*/ 0 w 42859"/>
                <a:gd name="T5" fmla="*/ 0 h 43200"/>
                <a:gd name="T6" fmla="*/ 0 60000 65536"/>
                <a:gd name="T7" fmla="*/ 0 60000 65536"/>
                <a:gd name="T8" fmla="*/ 0 60000 65536"/>
                <a:gd name="T9" fmla="*/ 0 w 42859"/>
                <a:gd name="T10" fmla="*/ 0 h 43200"/>
                <a:gd name="T11" fmla="*/ 42859 w 4285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859" h="43200" fill="none" extrusionOk="0">
                  <a:moveTo>
                    <a:pt x="105" y="17233"/>
                  </a:moveTo>
                  <a:cubicBezTo>
                    <a:pt x="2176" y="7198"/>
                    <a:pt x="11012" y="-1"/>
                    <a:pt x="21259" y="0"/>
                  </a:cubicBezTo>
                  <a:cubicBezTo>
                    <a:pt x="33188" y="0"/>
                    <a:pt x="42859" y="9670"/>
                    <a:pt x="42859" y="21600"/>
                  </a:cubicBezTo>
                  <a:cubicBezTo>
                    <a:pt x="42859" y="33529"/>
                    <a:pt x="33188" y="43200"/>
                    <a:pt x="21259" y="43200"/>
                  </a:cubicBezTo>
                  <a:cubicBezTo>
                    <a:pt x="10804" y="43200"/>
                    <a:pt x="1850" y="35713"/>
                    <a:pt x="0" y="25423"/>
                  </a:cubicBezTo>
                </a:path>
                <a:path w="42859" h="43200" stroke="0" extrusionOk="0">
                  <a:moveTo>
                    <a:pt x="105" y="17233"/>
                  </a:moveTo>
                  <a:cubicBezTo>
                    <a:pt x="2176" y="7198"/>
                    <a:pt x="11012" y="-1"/>
                    <a:pt x="21259" y="0"/>
                  </a:cubicBezTo>
                  <a:cubicBezTo>
                    <a:pt x="33188" y="0"/>
                    <a:pt x="42859" y="9670"/>
                    <a:pt x="42859" y="21600"/>
                  </a:cubicBezTo>
                  <a:cubicBezTo>
                    <a:pt x="42859" y="33529"/>
                    <a:pt x="33188" y="43200"/>
                    <a:pt x="21259" y="43200"/>
                  </a:cubicBezTo>
                  <a:cubicBezTo>
                    <a:pt x="10804" y="43200"/>
                    <a:pt x="1850" y="35713"/>
                    <a:pt x="0" y="25423"/>
                  </a:cubicBezTo>
                  <a:lnTo>
                    <a:pt x="21259" y="21600"/>
                  </a:lnTo>
                  <a:close/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0030" name="Arc 72"/>
            <p:cNvSpPr>
              <a:spLocks/>
            </p:cNvSpPr>
            <p:nvPr/>
          </p:nvSpPr>
          <p:spPr bwMode="auto">
            <a:xfrm rot="1179815" flipV="1">
              <a:off x="255" y="2200"/>
              <a:ext cx="288" cy="178"/>
            </a:xfrm>
            <a:custGeom>
              <a:avLst/>
              <a:gdLst>
                <a:gd name="T0" fmla="*/ 0 w 42780"/>
                <a:gd name="T1" fmla="*/ 0 h 43200"/>
                <a:gd name="T2" fmla="*/ 0 w 42780"/>
                <a:gd name="T3" fmla="*/ 0 h 43200"/>
                <a:gd name="T4" fmla="*/ 0 w 42780"/>
                <a:gd name="T5" fmla="*/ 0 h 43200"/>
                <a:gd name="T6" fmla="*/ 0 60000 65536"/>
                <a:gd name="T7" fmla="*/ 0 60000 65536"/>
                <a:gd name="T8" fmla="*/ 0 60000 65536"/>
                <a:gd name="T9" fmla="*/ 0 w 42780"/>
                <a:gd name="T10" fmla="*/ 0 h 43200"/>
                <a:gd name="T11" fmla="*/ 42780 w 42780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780" h="43200" fill="none" extrusionOk="0">
                  <a:moveTo>
                    <a:pt x="3971" y="8544"/>
                  </a:moveTo>
                  <a:cubicBezTo>
                    <a:pt x="8055" y="3161"/>
                    <a:pt x="14423" y="-1"/>
                    <a:pt x="21180" y="0"/>
                  </a:cubicBezTo>
                  <a:cubicBezTo>
                    <a:pt x="33109" y="0"/>
                    <a:pt x="42780" y="9670"/>
                    <a:pt x="42780" y="21600"/>
                  </a:cubicBezTo>
                  <a:cubicBezTo>
                    <a:pt x="42780" y="33529"/>
                    <a:pt x="33109" y="43200"/>
                    <a:pt x="21180" y="43200"/>
                  </a:cubicBezTo>
                  <a:cubicBezTo>
                    <a:pt x="10885" y="43200"/>
                    <a:pt x="2021" y="35934"/>
                    <a:pt x="0" y="25839"/>
                  </a:cubicBezTo>
                </a:path>
                <a:path w="42780" h="43200" stroke="0" extrusionOk="0">
                  <a:moveTo>
                    <a:pt x="3971" y="8544"/>
                  </a:moveTo>
                  <a:cubicBezTo>
                    <a:pt x="8055" y="3161"/>
                    <a:pt x="14423" y="-1"/>
                    <a:pt x="21180" y="0"/>
                  </a:cubicBezTo>
                  <a:cubicBezTo>
                    <a:pt x="33109" y="0"/>
                    <a:pt x="42780" y="9670"/>
                    <a:pt x="42780" y="21600"/>
                  </a:cubicBezTo>
                  <a:cubicBezTo>
                    <a:pt x="42780" y="33529"/>
                    <a:pt x="33109" y="43200"/>
                    <a:pt x="21180" y="43200"/>
                  </a:cubicBezTo>
                  <a:cubicBezTo>
                    <a:pt x="10885" y="43200"/>
                    <a:pt x="2021" y="35934"/>
                    <a:pt x="0" y="25839"/>
                  </a:cubicBezTo>
                  <a:lnTo>
                    <a:pt x="21180" y="21600"/>
                  </a:lnTo>
                  <a:close/>
                </a:path>
              </a:pathLst>
            </a:custGeom>
            <a:noFill/>
            <a:ln w="76200">
              <a:solidFill>
                <a:srgbClr val="FFCC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0031" name="Arc 73"/>
            <p:cNvSpPr>
              <a:spLocks/>
            </p:cNvSpPr>
            <p:nvPr/>
          </p:nvSpPr>
          <p:spPr bwMode="auto">
            <a:xfrm rot="1179815" flipV="1">
              <a:off x="240" y="2186"/>
              <a:ext cx="318" cy="204"/>
            </a:xfrm>
            <a:custGeom>
              <a:avLst/>
              <a:gdLst>
                <a:gd name="T0" fmla="*/ 0 w 42754"/>
                <a:gd name="T1" fmla="*/ 0 h 43200"/>
                <a:gd name="T2" fmla="*/ 0 w 42754"/>
                <a:gd name="T3" fmla="*/ 0 h 43200"/>
                <a:gd name="T4" fmla="*/ 0 w 42754"/>
                <a:gd name="T5" fmla="*/ 0 h 43200"/>
                <a:gd name="T6" fmla="*/ 0 60000 65536"/>
                <a:gd name="T7" fmla="*/ 0 60000 65536"/>
                <a:gd name="T8" fmla="*/ 0 60000 65536"/>
                <a:gd name="T9" fmla="*/ 0 w 42754"/>
                <a:gd name="T10" fmla="*/ 0 h 43200"/>
                <a:gd name="T11" fmla="*/ 42754 w 42754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754" h="43200" fill="none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020" y="43200"/>
                    <a:pt x="3874" y="37455"/>
                    <a:pt x="808" y="28852"/>
                  </a:cubicBezTo>
                </a:path>
                <a:path w="42754" h="43200" stroke="0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020" y="43200"/>
                    <a:pt x="3874" y="37455"/>
                    <a:pt x="808" y="28852"/>
                  </a:cubicBezTo>
                  <a:lnTo>
                    <a:pt x="21154" y="21600"/>
                  </a:lnTo>
                  <a:close/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0032" name="Rectangle 74"/>
            <p:cNvSpPr>
              <a:spLocks noChangeArrowheads="1"/>
            </p:cNvSpPr>
            <p:nvPr/>
          </p:nvSpPr>
          <p:spPr bwMode="auto">
            <a:xfrm rot="5400000">
              <a:off x="-209" y="2755"/>
              <a:ext cx="855" cy="89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0033" name="Line 75"/>
            <p:cNvSpPr>
              <a:spLocks noChangeShapeType="1"/>
            </p:cNvSpPr>
            <p:nvPr/>
          </p:nvSpPr>
          <p:spPr bwMode="auto">
            <a:xfrm>
              <a:off x="178" y="2370"/>
              <a:ext cx="0" cy="857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0034" name="Line 76"/>
            <p:cNvSpPr>
              <a:spLocks noChangeShapeType="1"/>
            </p:cNvSpPr>
            <p:nvPr/>
          </p:nvSpPr>
          <p:spPr bwMode="auto">
            <a:xfrm>
              <a:off x="273" y="2373"/>
              <a:ext cx="0" cy="85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0035" name="Arc 77"/>
            <p:cNvSpPr>
              <a:spLocks/>
            </p:cNvSpPr>
            <p:nvPr/>
          </p:nvSpPr>
          <p:spPr bwMode="auto">
            <a:xfrm flipH="1" flipV="1">
              <a:off x="176" y="2137"/>
              <a:ext cx="70" cy="11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CCCC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0036" name="Arc 78"/>
            <p:cNvSpPr>
              <a:spLocks/>
            </p:cNvSpPr>
            <p:nvPr/>
          </p:nvSpPr>
          <p:spPr bwMode="auto">
            <a:xfrm flipH="1">
              <a:off x="176" y="2254"/>
              <a:ext cx="70" cy="12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CCCC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0037" name="Rectangle 79"/>
            <p:cNvSpPr>
              <a:spLocks noChangeArrowheads="1"/>
            </p:cNvSpPr>
            <p:nvPr/>
          </p:nvSpPr>
          <p:spPr bwMode="auto">
            <a:xfrm>
              <a:off x="246" y="2133"/>
              <a:ext cx="36" cy="250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0038" name="Line 80"/>
            <p:cNvSpPr>
              <a:spLocks noChangeShapeType="1"/>
            </p:cNvSpPr>
            <p:nvPr/>
          </p:nvSpPr>
          <p:spPr bwMode="auto">
            <a:xfrm flipV="1">
              <a:off x="273" y="2328"/>
              <a:ext cx="0" cy="58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0039" name="Line 81"/>
            <p:cNvSpPr>
              <a:spLocks noChangeShapeType="1"/>
            </p:cNvSpPr>
            <p:nvPr/>
          </p:nvSpPr>
          <p:spPr bwMode="auto">
            <a:xfrm flipV="1">
              <a:off x="273" y="2130"/>
              <a:ext cx="0" cy="52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0040" name="Arc 82"/>
            <p:cNvSpPr>
              <a:spLocks/>
            </p:cNvSpPr>
            <p:nvPr/>
          </p:nvSpPr>
          <p:spPr bwMode="auto">
            <a:xfrm rot="1179815" flipV="1">
              <a:off x="271" y="2212"/>
              <a:ext cx="255" cy="154"/>
            </a:xfrm>
            <a:custGeom>
              <a:avLst/>
              <a:gdLst>
                <a:gd name="T0" fmla="*/ 0 w 43200"/>
                <a:gd name="T1" fmla="*/ 0 h 43200"/>
                <a:gd name="T2" fmla="*/ 0 w 43200"/>
                <a:gd name="T3" fmla="*/ 0 h 43200"/>
                <a:gd name="T4" fmla="*/ 0 w 43200"/>
                <a:gd name="T5" fmla="*/ 0 h 43200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200"/>
                <a:gd name="T11" fmla="*/ 43200 w 43200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200" fill="none" extrusionOk="0">
                  <a:moveTo>
                    <a:pt x="446" y="17233"/>
                  </a:moveTo>
                  <a:cubicBezTo>
                    <a:pt x="2517" y="7198"/>
                    <a:pt x="11353" y="-1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21583"/>
                    <a:pt x="0" y="21567"/>
                    <a:pt x="0" y="21551"/>
                  </a:cubicBezTo>
                </a:path>
                <a:path w="43200" h="43200" stroke="0" extrusionOk="0">
                  <a:moveTo>
                    <a:pt x="446" y="17233"/>
                  </a:moveTo>
                  <a:cubicBezTo>
                    <a:pt x="2517" y="7198"/>
                    <a:pt x="11353" y="-1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21583"/>
                    <a:pt x="0" y="21567"/>
                    <a:pt x="0" y="21551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pic>
          <p:nvPicPr>
            <p:cNvPr id="40041" name="Picture 83" descr="nefronaa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606"/>
              <a:ext cx="3259" cy="2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9939" name="Text Box 84"/>
          <p:cNvSpPr txBox="1">
            <a:spLocks noChangeArrowheads="1"/>
          </p:cNvSpPr>
          <p:nvPr/>
        </p:nvSpPr>
        <p:spPr bwMode="auto">
          <a:xfrm>
            <a:off x="5168900" y="1100138"/>
            <a:ext cx="3694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200" b="1">
                <a:solidFill>
                  <a:srgbClr val="FF0000"/>
                </a:solidFill>
              </a:rPr>
              <a:t>FILTRACIÓN</a:t>
            </a:r>
            <a:r>
              <a:rPr lang="es-ES" sz="1200" b="1"/>
              <a:t>: salida de líquido de los capilares glomerulares al túbulo renal</a:t>
            </a:r>
          </a:p>
        </p:txBody>
      </p:sp>
      <p:sp>
        <p:nvSpPr>
          <p:cNvPr id="39940" name="Text Box 85"/>
          <p:cNvSpPr txBox="1">
            <a:spLocks noChangeArrowheads="1"/>
          </p:cNvSpPr>
          <p:nvPr/>
        </p:nvSpPr>
        <p:spPr bwMode="auto">
          <a:xfrm>
            <a:off x="209550" y="4900613"/>
            <a:ext cx="19335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 b="1" dirty="0" smtClean="0"/>
              <a:t>reabsorción</a:t>
            </a:r>
            <a:endParaRPr lang="es-ES" sz="1600" b="1" dirty="0"/>
          </a:p>
        </p:txBody>
      </p:sp>
      <p:sp>
        <p:nvSpPr>
          <p:cNvPr id="39941" name="Line 86"/>
          <p:cNvSpPr>
            <a:spLocks noChangeShapeType="1"/>
          </p:cNvSpPr>
          <p:nvPr/>
        </p:nvSpPr>
        <p:spPr bwMode="auto">
          <a:xfrm flipV="1">
            <a:off x="877888" y="2857500"/>
            <a:ext cx="908050" cy="19700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9719" name="Text Box 87"/>
          <p:cNvSpPr txBox="1">
            <a:spLocks noChangeArrowheads="1"/>
          </p:cNvSpPr>
          <p:nvPr/>
        </p:nvSpPr>
        <p:spPr bwMode="auto">
          <a:xfrm>
            <a:off x="5162550" y="2114550"/>
            <a:ext cx="3694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200" b="1">
                <a:solidFill>
                  <a:srgbClr val="FF0000"/>
                </a:solidFill>
              </a:rPr>
              <a:t>REABSORCIÓN</a:t>
            </a:r>
            <a:r>
              <a:rPr lang="es-ES" sz="1200" b="1"/>
              <a:t>: transporte de las sustancias desde el interior del túbulo hacia la sangre</a:t>
            </a:r>
          </a:p>
        </p:txBody>
      </p:sp>
      <p:sp>
        <p:nvSpPr>
          <p:cNvPr id="39943" name="AutoShape 88"/>
          <p:cNvSpPr>
            <a:spLocks noChangeArrowheads="1"/>
          </p:cNvSpPr>
          <p:nvPr/>
        </p:nvSpPr>
        <p:spPr bwMode="auto">
          <a:xfrm flipV="1">
            <a:off x="1916113" y="2752725"/>
            <a:ext cx="160337" cy="247650"/>
          </a:xfrm>
          <a:prstGeom prst="downArrow">
            <a:avLst>
              <a:gd name="adj1" fmla="val 50000"/>
              <a:gd name="adj2" fmla="val 38614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grpSp>
        <p:nvGrpSpPr>
          <p:cNvPr id="6" name="96 Grupo"/>
          <p:cNvGrpSpPr>
            <a:grpSpLocks/>
          </p:cNvGrpSpPr>
          <p:nvPr/>
        </p:nvGrpSpPr>
        <p:grpSpPr bwMode="auto">
          <a:xfrm>
            <a:off x="496888" y="1071563"/>
            <a:ext cx="2190750" cy="411162"/>
            <a:chOff x="496888" y="1285860"/>
            <a:chExt cx="2190750" cy="411178"/>
          </a:xfrm>
        </p:grpSpPr>
        <p:sp>
          <p:nvSpPr>
            <p:cNvPr id="39964" name="Oval 90"/>
            <p:cNvSpPr>
              <a:spLocks noChangeArrowheads="1"/>
            </p:cNvSpPr>
            <p:nvPr/>
          </p:nvSpPr>
          <p:spPr bwMode="auto">
            <a:xfrm flipV="1">
              <a:off x="517525" y="1393825"/>
              <a:ext cx="69850" cy="69850"/>
            </a:xfrm>
            <a:prstGeom prst="ellipse">
              <a:avLst/>
            </a:pr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9965" name="Text Box 91"/>
            <p:cNvSpPr txBox="1">
              <a:spLocks noChangeArrowheads="1"/>
            </p:cNvSpPr>
            <p:nvPr/>
          </p:nvSpPr>
          <p:spPr bwMode="auto">
            <a:xfrm>
              <a:off x="509588" y="1285860"/>
              <a:ext cx="128905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sz="900" b="1">
                  <a:solidFill>
                    <a:srgbClr val="0000FF"/>
                  </a:solidFill>
                </a:rPr>
                <a:t>Sustancia a eliminar</a:t>
              </a:r>
            </a:p>
          </p:txBody>
        </p:sp>
        <p:sp>
          <p:nvSpPr>
            <p:cNvPr id="39966" name="Oval 92"/>
            <p:cNvSpPr>
              <a:spLocks noChangeArrowheads="1"/>
            </p:cNvSpPr>
            <p:nvPr/>
          </p:nvSpPr>
          <p:spPr bwMode="auto">
            <a:xfrm flipV="1">
              <a:off x="504825" y="1546225"/>
              <a:ext cx="69850" cy="69850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39967" name="Text Box 93"/>
            <p:cNvSpPr txBox="1">
              <a:spLocks noChangeArrowheads="1"/>
            </p:cNvSpPr>
            <p:nvPr/>
          </p:nvSpPr>
          <p:spPr bwMode="auto">
            <a:xfrm>
              <a:off x="496888" y="1468438"/>
              <a:ext cx="219075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sz="900" b="1">
                  <a:solidFill>
                    <a:srgbClr val="FF0000"/>
                  </a:solidFill>
                </a:rPr>
                <a:t>Sustancia que no debe ser eliminada</a:t>
              </a:r>
            </a:p>
          </p:txBody>
        </p:sp>
      </p:grpSp>
      <p:cxnSp>
        <p:nvCxnSpPr>
          <p:cNvPr id="95" name="94 Conector recto"/>
          <p:cNvCxnSpPr/>
          <p:nvPr/>
        </p:nvCxnSpPr>
        <p:spPr>
          <a:xfrm>
            <a:off x="714375" y="928688"/>
            <a:ext cx="7715250" cy="1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7" name="97 CuadroTexto"/>
          <p:cNvSpPr txBox="1">
            <a:spLocks noChangeArrowheads="1"/>
          </p:cNvSpPr>
          <p:nvPr/>
        </p:nvSpPr>
        <p:spPr bwMode="auto">
          <a:xfrm>
            <a:off x="1071563" y="3357563"/>
            <a:ext cx="928687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100" b="1"/>
              <a:t>TUBULO PROXIMAL</a:t>
            </a:r>
            <a:endParaRPr lang="es-ES" sz="1100" b="1"/>
          </a:p>
        </p:txBody>
      </p:sp>
      <p:grpSp>
        <p:nvGrpSpPr>
          <p:cNvPr id="7" name="115 Grupo"/>
          <p:cNvGrpSpPr>
            <a:grpSpLocks/>
          </p:cNvGrpSpPr>
          <p:nvPr/>
        </p:nvGrpSpPr>
        <p:grpSpPr bwMode="auto">
          <a:xfrm>
            <a:off x="714375" y="1714500"/>
            <a:ext cx="1000125" cy="644525"/>
            <a:chOff x="714321" y="1714488"/>
            <a:chExt cx="1000160" cy="645653"/>
          </a:xfrm>
        </p:grpSpPr>
        <p:sp>
          <p:nvSpPr>
            <p:cNvPr id="103" name="102 Llamada de flecha hacia arriba"/>
            <p:cNvSpPr/>
            <p:nvPr/>
          </p:nvSpPr>
          <p:spPr>
            <a:xfrm>
              <a:off x="755597" y="1714488"/>
              <a:ext cx="887444" cy="644063"/>
            </a:xfrm>
            <a:prstGeom prst="upArrow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39963" name="98 CuadroTexto"/>
            <p:cNvSpPr txBox="1">
              <a:spLocks noChangeArrowheads="1"/>
            </p:cNvSpPr>
            <p:nvPr/>
          </p:nvSpPr>
          <p:spPr bwMode="auto">
            <a:xfrm>
              <a:off x="714321" y="1928802"/>
              <a:ext cx="1000160" cy="431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sz="1100" b="1"/>
                <a:t>NaCl</a:t>
              </a:r>
            </a:p>
            <a:p>
              <a:pPr algn="ctr"/>
              <a:r>
                <a:rPr lang="es-MX" sz="1100" b="1"/>
                <a:t>nutrientes</a:t>
              </a:r>
              <a:endParaRPr lang="es-ES" sz="1100" b="1"/>
            </a:p>
          </p:txBody>
        </p:sp>
      </p:grpSp>
      <p:grpSp>
        <p:nvGrpSpPr>
          <p:cNvPr id="8" name="114 Grupo"/>
          <p:cNvGrpSpPr>
            <a:grpSpLocks/>
          </p:cNvGrpSpPr>
          <p:nvPr/>
        </p:nvGrpSpPr>
        <p:grpSpPr bwMode="auto">
          <a:xfrm>
            <a:off x="1714500" y="1714500"/>
            <a:ext cx="714375" cy="642938"/>
            <a:chOff x="2214546" y="1785926"/>
            <a:chExt cx="714380" cy="642942"/>
          </a:xfrm>
        </p:grpSpPr>
        <p:sp>
          <p:nvSpPr>
            <p:cNvPr id="104" name="103 Flecha arriba"/>
            <p:cNvSpPr/>
            <p:nvPr/>
          </p:nvSpPr>
          <p:spPr>
            <a:xfrm>
              <a:off x="2214546" y="1785926"/>
              <a:ext cx="714380" cy="642942"/>
            </a:xfrm>
            <a:prstGeom prst="up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39961" name="99 CuadroTexto"/>
            <p:cNvSpPr txBox="1">
              <a:spLocks noChangeArrowheads="1"/>
            </p:cNvSpPr>
            <p:nvPr/>
          </p:nvSpPr>
          <p:spPr bwMode="auto">
            <a:xfrm>
              <a:off x="2357422" y="2071678"/>
              <a:ext cx="500066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sz="1100" b="1"/>
                <a:t>H</a:t>
              </a:r>
              <a:r>
                <a:rPr lang="es-MX" sz="800" b="1"/>
                <a:t>2</a:t>
              </a:r>
              <a:r>
                <a:rPr lang="es-MX" sz="1100" b="1"/>
                <a:t>O</a:t>
              </a:r>
              <a:endParaRPr lang="es-ES" sz="1100" b="1"/>
            </a:p>
          </p:txBody>
        </p:sp>
      </p:grpSp>
      <p:grpSp>
        <p:nvGrpSpPr>
          <p:cNvPr id="10" name="119 Grupo"/>
          <p:cNvGrpSpPr>
            <a:grpSpLocks/>
          </p:cNvGrpSpPr>
          <p:nvPr/>
        </p:nvGrpSpPr>
        <p:grpSpPr bwMode="auto">
          <a:xfrm rot="-5400000">
            <a:off x="1393031" y="3821907"/>
            <a:ext cx="714375" cy="642938"/>
            <a:chOff x="2214546" y="1785926"/>
            <a:chExt cx="714380" cy="642942"/>
          </a:xfrm>
        </p:grpSpPr>
        <p:sp>
          <p:nvSpPr>
            <p:cNvPr id="121" name="120 Flecha arriba"/>
            <p:cNvSpPr/>
            <p:nvPr/>
          </p:nvSpPr>
          <p:spPr>
            <a:xfrm>
              <a:off x="2214546" y="1785926"/>
              <a:ext cx="714380" cy="642942"/>
            </a:xfrm>
            <a:prstGeom prst="up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 sz="900"/>
            </a:p>
          </p:txBody>
        </p:sp>
        <p:sp>
          <p:nvSpPr>
            <p:cNvPr id="39953" name="121 CuadroTexto"/>
            <p:cNvSpPr txBox="1">
              <a:spLocks noChangeArrowheads="1"/>
            </p:cNvSpPr>
            <p:nvPr/>
          </p:nvSpPr>
          <p:spPr bwMode="auto">
            <a:xfrm>
              <a:off x="2357422" y="2087067"/>
              <a:ext cx="500067" cy="2308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sz="900" b="1"/>
                <a:t>H2O</a:t>
              </a:r>
              <a:endParaRPr lang="es-ES" sz="900" b="1"/>
            </a:p>
          </p:txBody>
        </p:sp>
      </p:grpSp>
      <p:sp>
        <p:nvSpPr>
          <p:cNvPr id="113" name="112 Rectángulo"/>
          <p:cNvSpPr/>
          <p:nvPr/>
        </p:nvSpPr>
        <p:spPr>
          <a:xfrm>
            <a:off x="426321" y="268697"/>
            <a:ext cx="82867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s-GT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Mecanismos básicos del riñón</a:t>
            </a:r>
            <a:endParaRPr lang="es-GT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4" name="113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719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04800" y="285750"/>
            <a:ext cx="8534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MX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Reabsorción tubular</a:t>
            </a:r>
            <a:endParaRPr lang="es-ES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572000" y="1524000"/>
            <a:ext cx="419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GT" b="1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3962400" y="1200150"/>
            <a:ext cx="50292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MX" sz="1400" b="1" dirty="0"/>
              <a:t>Es el transporte de líquido y solutos desde la luz tubular hacia el capilar </a:t>
            </a:r>
            <a:r>
              <a:rPr lang="es-MX" sz="1400" b="1" dirty="0" err="1"/>
              <a:t>peritubular</a:t>
            </a:r>
            <a:endParaRPr lang="es-MX" sz="1400" b="1" dirty="0"/>
          </a:p>
          <a:p>
            <a:pPr algn="just">
              <a:spcBef>
                <a:spcPct val="50000"/>
              </a:spcBef>
            </a:pPr>
            <a:endParaRPr lang="es-MX" sz="1400" b="1" dirty="0"/>
          </a:p>
          <a:p>
            <a:pPr algn="just">
              <a:spcBef>
                <a:spcPct val="50000"/>
              </a:spcBef>
            </a:pPr>
            <a:r>
              <a:rPr lang="es-MX" sz="1400" b="1" dirty="0"/>
              <a:t>Implica la presencia de transportadores</a:t>
            </a:r>
          </a:p>
          <a:p>
            <a:pPr algn="just">
              <a:spcBef>
                <a:spcPct val="50000"/>
              </a:spcBef>
            </a:pPr>
            <a:endParaRPr lang="es-MX" sz="1400" b="1" dirty="0"/>
          </a:p>
          <a:p>
            <a:pPr algn="just">
              <a:spcBef>
                <a:spcPct val="50000"/>
              </a:spcBef>
            </a:pPr>
            <a:r>
              <a:rPr lang="es-MX" sz="1400" b="1" dirty="0"/>
              <a:t>T. ACTIVO: glucosa, </a:t>
            </a:r>
            <a:r>
              <a:rPr lang="es-MX" sz="1400" b="1" dirty="0" err="1" smtClean="0"/>
              <a:t>aa</a:t>
            </a:r>
            <a:r>
              <a:rPr lang="es-MX" sz="1400" b="1" dirty="0" smtClean="0"/>
              <a:t>, </a:t>
            </a:r>
            <a:r>
              <a:rPr lang="es-MX" sz="1400" b="1" dirty="0"/>
              <a:t>electrolitos (Na, K, Cl</a:t>
            </a:r>
            <a:r>
              <a:rPr lang="es-MX" sz="1400" b="1" dirty="0" smtClean="0"/>
              <a:t>)</a:t>
            </a:r>
            <a:endParaRPr lang="es-MX" sz="1400" b="1" dirty="0"/>
          </a:p>
          <a:p>
            <a:pPr algn="just">
              <a:spcBef>
                <a:spcPct val="50000"/>
              </a:spcBef>
            </a:pPr>
            <a:endParaRPr lang="es-MX" sz="1400" b="1" dirty="0"/>
          </a:p>
          <a:p>
            <a:pPr algn="just">
              <a:spcBef>
                <a:spcPct val="50000"/>
              </a:spcBef>
            </a:pPr>
            <a:r>
              <a:rPr lang="es-MX" sz="1400" b="1" dirty="0"/>
              <a:t>T.PASIVO: Agua, Urea, Cloruro, Fosfato, HCO3</a:t>
            </a:r>
          </a:p>
          <a:p>
            <a:pPr algn="just">
              <a:spcBef>
                <a:spcPct val="50000"/>
              </a:spcBef>
            </a:pPr>
            <a:endParaRPr lang="es-MX" sz="1400" b="1" dirty="0"/>
          </a:p>
          <a:p>
            <a:pPr algn="just">
              <a:spcBef>
                <a:spcPct val="50000"/>
              </a:spcBef>
            </a:pPr>
            <a:r>
              <a:rPr lang="es-MX" sz="1400" b="1" dirty="0"/>
              <a:t>El Túbulo Contorneado Proximal es donde se da básicamente la REABSORCIÓN</a:t>
            </a:r>
            <a:endParaRPr lang="es-ES" sz="1400" b="1" dirty="0"/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685800" y="2057400"/>
            <a:ext cx="2438400" cy="304800"/>
          </a:xfrm>
          <a:prstGeom prst="leftArrow">
            <a:avLst>
              <a:gd name="adj1" fmla="val 50000"/>
              <a:gd name="adj2" fmla="val 200000"/>
            </a:avLst>
          </a:prstGeom>
          <a:gradFill rotWithShape="0">
            <a:gsLst>
              <a:gs pos="0">
                <a:srgbClr val="009900"/>
              </a:gs>
              <a:gs pos="100000">
                <a:srgbClr val="FF505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152400" y="61722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b="1"/>
              <a:t>CAPILAR</a:t>
            </a:r>
            <a:endParaRPr lang="es-ES" b="1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1676400" y="6186488"/>
            <a:ext cx="1600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b="1"/>
              <a:t>TÚBULO</a:t>
            </a:r>
            <a:endParaRPr lang="es-ES" b="1"/>
          </a:p>
        </p:txBody>
      </p:sp>
      <p:cxnSp>
        <p:nvCxnSpPr>
          <p:cNvPr id="9" name="8 Conector recto"/>
          <p:cNvCxnSpPr/>
          <p:nvPr/>
        </p:nvCxnSpPr>
        <p:spPr>
          <a:xfrm>
            <a:off x="714375" y="928688"/>
            <a:ext cx="7715250" cy="1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228600" y="1143000"/>
          <a:ext cx="3505200" cy="5029200"/>
        </p:xfrm>
        <a:graphic>
          <a:graphicData uri="http://schemas.openxmlformats.org/presentationml/2006/ole">
            <p:oleObj spid="_x0000_s365570" name="Imagen de mapa de bits" r:id="rId3" imgW="3715269" imgH="3352381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7950" y="2184400"/>
            <a:ext cx="5173663" cy="3816350"/>
            <a:chOff x="0" y="1603"/>
            <a:chExt cx="3259" cy="2404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 flipH="1">
              <a:off x="174" y="1889"/>
              <a:ext cx="301" cy="290"/>
              <a:chOff x="2563" y="1101"/>
              <a:chExt cx="471" cy="455"/>
            </a:xfrm>
          </p:grpSpPr>
          <p:sp>
            <p:nvSpPr>
              <p:cNvPr id="41073" name="Arc 4"/>
              <p:cNvSpPr>
                <a:spLocks/>
              </p:cNvSpPr>
              <p:nvPr/>
            </p:nvSpPr>
            <p:spPr bwMode="auto">
              <a:xfrm>
                <a:off x="2572" y="1101"/>
                <a:ext cx="462" cy="44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CCCC"/>
              </a:solidFill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074" name="Arc 5"/>
              <p:cNvSpPr>
                <a:spLocks/>
              </p:cNvSpPr>
              <p:nvPr/>
            </p:nvSpPr>
            <p:spPr bwMode="auto">
              <a:xfrm>
                <a:off x="2563" y="1242"/>
                <a:ext cx="328" cy="31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0995" name="Oval 6"/>
            <p:cNvSpPr>
              <a:spLocks noChangeArrowheads="1"/>
            </p:cNvSpPr>
            <p:nvPr/>
          </p:nvSpPr>
          <p:spPr bwMode="auto">
            <a:xfrm>
              <a:off x="1312" y="3012"/>
              <a:ext cx="616" cy="616"/>
            </a:xfrm>
            <a:prstGeom prst="ellipse">
              <a:avLst/>
            </a:prstGeom>
            <a:solidFill>
              <a:srgbClr val="FFFF66"/>
            </a:solidFill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0996" name="Oval 7"/>
            <p:cNvSpPr>
              <a:spLocks noChangeArrowheads="1"/>
            </p:cNvSpPr>
            <p:nvPr/>
          </p:nvSpPr>
          <p:spPr bwMode="auto">
            <a:xfrm>
              <a:off x="1440" y="3139"/>
              <a:ext cx="359" cy="35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0997" name="Rectangle 8"/>
            <p:cNvSpPr>
              <a:spLocks noChangeArrowheads="1"/>
            </p:cNvSpPr>
            <p:nvPr/>
          </p:nvSpPr>
          <p:spPr bwMode="auto">
            <a:xfrm>
              <a:off x="1052" y="2991"/>
              <a:ext cx="804" cy="31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0998" name="Oval 9"/>
            <p:cNvSpPr>
              <a:spLocks noChangeArrowheads="1"/>
            </p:cNvSpPr>
            <p:nvPr/>
          </p:nvSpPr>
          <p:spPr bwMode="auto">
            <a:xfrm>
              <a:off x="1540" y="2712"/>
              <a:ext cx="578" cy="583"/>
            </a:xfrm>
            <a:prstGeom prst="ellipse">
              <a:avLst/>
            </a:prstGeom>
            <a:solidFill>
              <a:srgbClr val="FFCCCC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0999" name="Oval 10"/>
            <p:cNvSpPr>
              <a:spLocks noChangeArrowheads="1"/>
            </p:cNvSpPr>
            <p:nvPr/>
          </p:nvSpPr>
          <p:spPr bwMode="auto">
            <a:xfrm>
              <a:off x="1634" y="2838"/>
              <a:ext cx="387" cy="35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1000" name="Rectangle 11"/>
            <p:cNvSpPr>
              <a:spLocks noChangeArrowheads="1"/>
            </p:cNvSpPr>
            <p:nvPr/>
          </p:nvSpPr>
          <p:spPr bwMode="auto">
            <a:xfrm>
              <a:off x="1243" y="2691"/>
              <a:ext cx="803" cy="31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1001" name="Rectangle 12"/>
            <p:cNvSpPr>
              <a:spLocks noChangeArrowheads="1"/>
            </p:cNvSpPr>
            <p:nvPr/>
          </p:nvSpPr>
          <p:spPr bwMode="auto">
            <a:xfrm rot="10800000">
              <a:off x="452" y="1886"/>
              <a:ext cx="902" cy="88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1002" name="Line 13"/>
            <p:cNvSpPr>
              <a:spLocks noChangeShapeType="1"/>
            </p:cNvSpPr>
            <p:nvPr/>
          </p:nvSpPr>
          <p:spPr bwMode="auto">
            <a:xfrm rot="10800000">
              <a:off x="452" y="1891"/>
              <a:ext cx="905" cy="0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03" name="Line 14"/>
            <p:cNvSpPr>
              <a:spLocks noChangeShapeType="1"/>
            </p:cNvSpPr>
            <p:nvPr/>
          </p:nvSpPr>
          <p:spPr bwMode="auto">
            <a:xfrm rot="10800000">
              <a:off x="452" y="1980"/>
              <a:ext cx="886" cy="0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04" name="Arc 15"/>
            <p:cNvSpPr>
              <a:spLocks/>
            </p:cNvSpPr>
            <p:nvPr/>
          </p:nvSpPr>
          <p:spPr bwMode="auto">
            <a:xfrm>
              <a:off x="1340" y="1889"/>
              <a:ext cx="295" cy="28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CCCC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05" name="Arc 16"/>
            <p:cNvSpPr>
              <a:spLocks/>
            </p:cNvSpPr>
            <p:nvPr/>
          </p:nvSpPr>
          <p:spPr bwMode="auto">
            <a:xfrm>
              <a:off x="1334" y="1979"/>
              <a:ext cx="210" cy="2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06" name="Rectangle 17"/>
            <p:cNvSpPr>
              <a:spLocks noChangeArrowheads="1"/>
            </p:cNvSpPr>
            <p:nvPr/>
          </p:nvSpPr>
          <p:spPr bwMode="auto">
            <a:xfrm rot="10800000">
              <a:off x="2301" y="1883"/>
              <a:ext cx="798" cy="89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1007" name="Line 18"/>
            <p:cNvSpPr>
              <a:spLocks noChangeShapeType="1"/>
            </p:cNvSpPr>
            <p:nvPr/>
          </p:nvSpPr>
          <p:spPr bwMode="auto">
            <a:xfrm rot="10800000">
              <a:off x="2301" y="1888"/>
              <a:ext cx="801" cy="1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08" name="Line 19"/>
            <p:cNvSpPr>
              <a:spLocks noChangeShapeType="1"/>
            </p:cNvSpPr>
            <p:nvPr/>
          </p:nvSpPr>
          <p:spPr bwMode="auto">
            <a:xfrm rot="10800000">
              <a:off x="2301" y="1977"/>
              <a:ext cx="798" cy="1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09" name="Rectangle 20"/>
            <p:cNvSpPr>
              <a:spLocks noChangeArrowheads="1"/>
            </p:cNvSpPr>
            <p:nvPr/>
          </p:nvSpPr>
          <p:spPr bwMode="auto">
            <a:xfrm rot="5400000">
              <a:off x="1157" y="2546"/>
              <a:ext cx="847" cy="88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1010" name="Line 21"/>
            <p:cNvSpPr>
              <a:spLocks noChangeShapeType="1"/>
            </p:cNvSpPr>
            <p:nvPr/>
          </p:nvSpPr>
          <p:spPr bwMode="auto">
            <a:xfrm>
              <a:off x="1541" y="2156"/>
              <a:ext cx="0" cy="85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11" name="Line 22"/>
            <p:cNvSpPr>
              <a:spLocks noChangeShapeType="1"/>
            </p:cNvSpPr>
            <p:nvPr/>
          </p:nvSpPr>
          <p:spPr bwMode="auto">
            <a:xfrm>
              <a:off x="1635" y="2159"/>
              <a:ext cx="0" cy="85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12" name="Rectangle 23"/>
            <p:cNvSpPr>
              <a:spLocks noChangeArrowheads="1"/>
            </p:cNvSpPr>
            <p:nvPr/>
          </p:nvSpPr>
          <p:spPr bwMode="auto">
            <a:xfrm rot="5400000">
              <a:off x="1640" y="2543"/>
              <a:ext cx="847" cy="89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1013" name="Line 24"/>
            <p:cNvSpPr>
              <a:spLocks noChangeShapeType="1"/>
            </p:cNvSpPr>
            <p:nvPr/>
          </p:nvSpPr>
          <p:spPr bwMode="auto">
            <a:xfrm>
              <a:off x="2023" y="2154"/>
              <a:ext cx="0" cy="85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14" name="Line 25"/>
            <p:cNvSpPr>
              <a:spLocks noChangeShapeType="1"/>
            </p:cNvSpPr>
            <p:nvPr/>
          </p:nvSpPr>
          <p:spPr bwMode="auto">
            <a:xfrm>
              <a:off x="2117" y="2156"/>
              <a:ext cx="0" cy="85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15" name="Arc 26"/>
            <p:cNvSpPr>
              <a:spLocks/>
            </p:cNvSpPr>
            <p:nvPr/>
          </p:nvSpPr>
          <p:spPr bwMode="auto">
            <a:xfrm flipH="1">
              <a:off x="2023" y="1887"/>
              <a:ext cx="294" cy="28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CCCC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16" name="Arc 27"/>
            <p:cNvSpPr>
              <a:spLocks/>
            </p:cNvSpPr>
            <p:nvPr/>
          </p:nvSpPr>
          <p:spPr bwMode="auto">
            <a:xfrm flipH="1">
              <a:off x="2114" y="1977"/>
              <a:ext cx="209" cy="2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17" name="Rectangle 28"/>
            <p:cNvSpPr>
              <a:spLocks noChangeArrowheads="1"/>
            </p:cNvSpPr>
            <p:nvPr/>
          </p:nvSpPr>
          <p:spPr bwMode="auto">
            <a:xfrm rot="-5400000">
              <a:off x="2007" y="2817"/>
              <a:ext cx="1724" cy="169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1018" name="Line 29"/>
            <p:cNvSpPr>
              <a:spLocks noChangeShapeType="1"/>
            </p:cNvSpPr>
            <p:nvPr/>
          </p:nvSpPr>
          <p:spPr bwMode="auto">
            <a:xfrm rot="-5400000">
              <a:off x="2081" y="2904"/>
              <a:ext cx="1728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19" name="Line 30"/>
            <p:cNvSpPr>
              <a:spLocks noChangeShapeType="1"/>
            </p:cNvSpPr>
            <p:nvPr/>
          </p:nvSpPr>
          <p:spPr bwMode="auto">
            <a:xfrm rot="-5400000">
              <a:off x="1914" y="2901"/>
              <a:ext cx="1722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20" name="Oval 31"/>
            <p:cNvSpPr>
              <a:spLocks noChangeArrowheads="1"/>
            </p:cNvSpPr>
            <p:nvPr/>
          </p:nvSpPr>
          <p:spPr bwMode="auto">
            <a:xfrm>
              <a:off x="312" y="2024"/>
              <a:ext cx="463" cy="463"/>
            </a:xfrm>
            <a:prstGeom prst="ellipse">
              <a:avLst/>
            </a:prstGeom>
            <a:solidFill>
              <a:srgbClr val="FFFF66"/>
            </a:solidFill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1021" name="Rectangle 32"/>
            <p:cNvSpPr>
              <a:spLocks noChangeArrowheads="1"/>
            </p:cNvSpPr>
            <p:nvPr/>
          </p:nvSpPr>
          <p:spPr bwMode="auto">
            <a:xfrm>
              <a:off x="154" y="2137"/>
              <a:ext cx="309" cy="24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1022" name="Arc 33"/>
            <p:cNvSpPr>
              <a:spLocks/>
            </p:cNvSpPr>
            <p:nvPr/>
          </p:nvSpPr>
          <p:spPr bwMode="auto">
            <a:xfrm>
              <a:off x="336" y="2082"/>
              <a:ext cx="298" cy="345"/>
            </a:xfrm>
            <a:custGeom>
              <a:avLst/>
              <a:gdLst>
                <a:gd name="T0" fmla="*/ 0 w 37217"/>
                <a:gd name="T1" fmla="*/ 0 h 43200"/>
                <a:gd name="T2" fmla="*/ 0 w 37217"/>
                <a:gd name="T3" fmla="*/ 0 h 43200"/>
                <a:gd name="T4" fmla="*/ 0 w 37217"/>
                <a:gd name="T5" fmla="*/ 0 h 43200"/>
                <a:gd name="T6" fmla="*/ 0 60000 65536"/>
                <a:gd name="T7" fmla="*/ 0 60000 65536"/>
                <a:gd name="T8" fmla="*/ 0 60000 65536"/>
                <a:gd name="T9" fmla="*/ 0 w 37217"/>
                <a:gd name="T10" fmla="*/ 0 h 43200"/>
                <a:gd name="T11" fmla="*/ 37217 w 37217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217" h="43200" fill="none" extrusionOk="0">
                  <a:moveTo>
                    <a:pt x="-1" y="6677"/>
                  </a:moveTo>
                  <a:cubicBezTo>
                    <a:pt x="4075" y="2412"/>
                    <a:pt x="9717" y="-1"/>
                    <a:pt x="15617" y="0"/>
                  </a:cubicBezTo>
                  <a:cubicBezTo>
                    <a:pt x="27546" y="0"/>
                    <a:pt x="37217" y="9670"/>
                    <a:pt x="37217" y="21600"/>
                  </a:cubicBezTo>
                  <a:cubicBezTo>
                    <a:pt x="37217" y="33529"/>
                    <a:pt x="27546" y="43200"/>
                    <a:pt x="15617" y="43200"/>
                  </a:cubicBezTo>
                  <a:cubicBezTo>
                    <a:pt x="10464" y="43200"/>
                    <a:pt x="5480" y="41357"/>
                    <a:pt x="1566" y="38006"/>
                  </a:cubicBezTo>
                </a:path>
                <a:path w="37217" h="43200" stroke="0" extrusionOk="0">
                  <a:moveTo>
                    <a:pt x="-1" y="6677"/>
                  </a:moveTo>
                  <a:cubicBezTo>
                    <a:pt x="4075" y="2412"/>
                    <a:pt x="9717" y="-1"/>
                    <a:pt x="15617" y="0"/>
                  </a:cubicBezTo>
                  <a:cubicBezTo>
                    <a:pt x="27546" y="0"/>
                    <a:pt x="37217" y="9670"/>
                    <a:pt x="37217" y="21600"/>
                  </a:cubicBezTo>
                  <a:cubicBezTo>
                    <a:pt x="37217" y="33529"/>
                    <a:pt x="27546" y="43200"/>
                    <a:pt x="15617" y="43200"/>
                  </a:cubicBezTo>
                  <a:cubicBezTo>
                    <a:pt x="10464" y="43200"/>
                    <a:pt x="5480" y="41357"/>
                    <a:pt x="1566" y="38006"/>
                  </a:cubicBezTo>
                  <a:lnTo>
                    <a:pt x="15617" y="216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23" name="Rectangle 34"/>
            <p:cNvSpPr>
              <a:spLocks noChangeArrowheads="1"/>
            </p:cNvSpPr>
            <p:nvPr/>
          </p:nvSpPr>
          <p:spPr bwMode="auto">
            <a:xfrm rot="-5400000">
              <a:off x="960" y="2827"/>
              <a:ext cx="846" cy="126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1024" name="Line 35"/>
            <p:cNvSpPr>
              <a:spLocks noChangeShapeType="1"/>
            </p:cNvSpPr>
            <p:nvPr/>
          </p:nvSpPr>
          <p:spPr bwMode="auto">
            <a:xfrm rot="-5400000">
              <a:off x="1019" y="2893"/>
              <a:ext cx="844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25" name="Line 36"/>
            <p:cNvSpPr>
              <a:spLocks noChangeShapeType="1"/>
            </p:cNvSpPr>
            <p:nvPr/>
          </p:nvSpPr>
          <p:spPr bwMode="auto">
            <a:xfrm rot="-5400000">
              <a:off x="886" y="2894"/>
              <a:ext cx="854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26" name="Rectangle 37"/>
            <p:cNvSpPr>
              <a:spLocks noChangeArrowheads="1"/>
            </p:cNvSpPr>
            <p:nvPr/>
          </p:nvSpPr>
          <p:spPr bwMode="auto">
            <a:xfrm rot="-5400000">
              <a:off x="1448" y="2826"/>
              <a:ext cx="852" cy="125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1027" name="Line 38"/>
            <p:cNvSpPr>
              <a:spLocks noChangeShapeType="1"/>
            </p:cNvSpPr>
            <p:nvPr/>
          </p:nvSpPr>
          <p:spPr bwMode="auto">
            <a:xfrm rot="-5400000">
              <a:off x="1499" y="2894"/>
              <a:ext cx="862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28" name="Line 39"/>
            <p:cNvSpPr>
              <a:spLocks noChangeShapeType="1"/>
            </p:cNvSpPr>
            <p:nvPr/>
          </p:nvSpPr>
          <p:spPr bwMode="auto">
            <a:xfrm rot="-5400000">
              <a:off x="1373" y="2888"/>
              <a:ext cx="850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29" name="Rectangle 40"/>
            <p:cNvSpPr>
              <a:spLocks noChangeArrowheads="1"/>
            </p:cNvSpPr>
            <p:nvPr/>
          </p:nvSpPr>
          <p:spPr bwMode="auto">
            <a:xfrm rot="10800000">
              <a:off x="759" y="2186"/>
              <a:ext cx="406" cy="125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1030" name="Line 41"/>
            <p:cNvSpPr>
              <a:spLocks noChangeShapeType="1"/>
            </p:cNvSpPr>
            <p:nvPr/>
          </p:nvSpPr>
          <p:spPr bwMode="auto">
            <a:xfrm rot="10800000">
              <a:off x="759" y="2193"/>
              <a:ext cx="407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31" name="Line 42"/>
            <p:cNvSpPr>
              <a:spLocks noChangeShapeType="1"/>
            </p:cNvSpPr>
            <p:nvPr/>
          </p:nvSpPr>
          <p:spPr bwMode="auto">
            <a:xfrm rot="10800000">
              <a:off x="759" y="2319"/>
              <a:ext cx="398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grpSp>
          <p:nvGrpSpPr>
            <p:cNvPr id="4" name="Group 43"/>
            <p:cNvGrpSpPr>
              <a:grpSpLocks/>
            </p:cNvGrpSpPr>
            <p:nvPr/>
          </p:nvGrpSpPr>
          <p:grpSpPr bwMode="auto">
            <a:xfrm>
              <a:off x="1146" y="2191"/>
              <a:ext cx="295" cy="284"/>
              <a:chOff x="2377" y="1362"/>
              <a:chExt cx="561" cy="540"/>
            </a:xfrm>
          </p:grpSpPr>
          <p:sp>
            <p:nvSpPr>
              <p:cNvPr id="41071" name="Arc 44"/>
              <p:cNvSpPr>
                <a:spLocks/>
              </p:cNvSpPr>
              <p:nvPr/>
            </p:nvSpPr>
            <p:spPr bwMode="auto">
              <a:xfrm>
                <a:off x="2378" y="1362"/>
                <a:ext cx="560" cy="53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66"/>
              </a:solidFill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072" name="Arc 45"/>
              <p:cNvSpPr>
                <a:spLocks/>
              </p:cNvSpPr>
              <p:nvPr/>
            </p:nvSpPr>
            <p:spPr bwMode="auto">
              <a:xfrm>
                <a:off x="2377" y="1603"/>
                <a:ext cx="315" cy="29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1033" name="Rectangle 46"/>
            <p:cNvSpPr>
              <a:spLocks noChangeArrowheads="1"/>
            </p:cNvSpPr>
            <p:nvPr/>
          </p:nvSpPr>
          <p:spPr bwMode="auto">
            <a:xfrm rot="10800000">
              <a:off x="2066" y="2179"/>
              <a:ext cx="728" cy="125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1034" name="Line 47"/>
            <p:cNvSpPr>
              <a:spLocks noChangeShapeType="1"/>
            </p:cNvSpPr>
            <p:nvPr/>
          </p:nvSpPr>
          <p:spPr bwMode="auto">
            <a:xfrm rot="10800000">
              <a:off x="2066" y="2186"/>
              <a:ext cx="721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35" name="Line 48"/>
            <p:cNvSpPr>
              <a:spLocks noChangeShapeType="1"/>
            </p:cNvSpPr>
            <p:nvPr/>
          </p:nvSpPr>
          <p:spPr bwMode="auto">
            <a:xfrm rot="10800000">
              <a:off x="2066" y="2312"/>
              <a:ext cx="718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36" name="Rectangle 49"/>
            <p:cNvSpPr>
              <a:spLocks noChangeArrowheads="1"/>
            </p:cNvSpPr>
            <p:nvPr/>
          </p:nvSpPr>
          <p:spPr bwMode="auto">
            <a:xfrm rot="10800000">
              <a:off x="2933" y="2614"/>
              <a:ext cx="171" cy="125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1037" name="Line 50"/>
            <p:cNvSpPr>
              <a:spLocks noChangeShapeType="1"/>
            </p:cNvSpPr>
            <p:nvPr/>
          </p:nvSpPr>
          <p:spPr bwMode="auto">
            <a:xfrm rot="10800000">
              <a:off x="2933" y="2621"/>
              <a:ext cx="171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38" name="Line 51"/>
            <p:cNvSpPr>
              <a:spLocks noChangeShapeType="1"/>
            </p:cNvSpPr>
            <p:nvPr/>
          </p:nvSpPr>
          <p:spPr bwMode="auto">
            <a:xfrm rot="10800000">
              <a:off x="2933" y="2747"/>
              <a:ext cx="167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39" name="Rectangle 52"/>
            <p:cNvSpPr>
              <a:spLocks noChangeArrowheads="1"/>
            </p:cNvSpPr>
            <p:nvPr/>
          </p:nvSpPr>
          <p:spPr bwMode="auto">
            <a:xfrm rot="10800000">
              <a:off x="2933" y="3176"/>
              <a:ext cx="171" cy="126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1040" name="Line 53"/>
            <p:cNvSpPr>
              <a:spLocks noChangeShapeType="1"/>
            </p:cNvSpPr>
            <p:nvPr/>
          </p:nvSpPr>
          <p:spPr bwMode="auto">
            <a:xfrm rot="10800000">
              <a:off x="2933" y="3182"/>
              <a:ext cx="171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41" name="Line 54"/>
            <p:cNvSpPr>
              <a:spLocks noChangeShapeType="1"/>
            </p:cNvSpPr>
            <p:nvPr/>
          </p:nvSpPr>
          <p:spPr bwMode="auto">
            <a:xfrm rot="10800000">
              <a:off x="2933" y="3309"/>
              <a:ext cx="167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42" name="Rectangle 55"/>
            <p:cNvSpPr>
              <a:spLocks noChangeArrowheads="1"/>
            </p:cNvSpPr>
            <p:nvPr/>
          </p:nvSpPr>
          <p:spPr bwMode="auto">
            <a:xfrm rot="10800000">
              <a:off x="2616" y="2921"/>
              <a:ext cx="171" cy="126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1043" name="Line 56"/>
            <p:cNvSpPr>
              <a:spLocks noChangeShapeType="1"/>
            </p:cNvSpPr>
            <p:nvPr/>
          </p:nvSpPr>
          <p:spPr bwMode="auto">
            <a:xfrm rot="10800000">
              <a:off x="2616" y="2927"/>
              <a:ext cx="171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44" name="Line 57"/>
            <p:cNvSpPr>
              <a:spLocks noChangeShapeType="1"/>
            </p:cNvSpPr>
            <p:nvPr/>
          </p:nvSpPr>
          <p:spPr bwMode="auto">
            <a:xfrm rot="10800000">
              <a:off x="2616" y="3054"/>
              <a:ext cx="167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45" name="Arc 58"/>
            <p:cNvSpPr>
              <a:spLocks/>
            </p:cNvSpPr>
            <p:nvPr/>
          </p:nvSpPr>
          <p:spPr bwMode="auto">
            <a:xfrm flipH="1">
              <a:off x="1797" y="2186"/>
              <a:ext cx="295" cy="28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FF66"/>
            </a:solidFill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46" name="Arc 59"/>
            <p:cNvSpPr>
              <a:spLocks/>
            </p:cNvSpPr>
            <p:nvPr/>
          </p:nvSpPr>
          <p:spPr bwMode="auto">
            <a:xfrm flipH="1">
              <a:off x="1930" y="2310"/>
              <a:ext cx="166" cy="1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CCCC"/>
            </a:solidFill>
            <a:ln w="571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47" name="Rectangle 60"/>
            <p:cNvSpPr>
              <a:spLocks noChangeArrowheads="1"/>
            </p:cNvSpPr>
            <p:nvPr/>
          </p:nvSpPr>
          <p:spPr bwMode="auto">
            <a:xfrm>
              <a:off x="1984" y="2335"/>
              <a:ext cx="36" cy="1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1048" name="Rectangle 61"/>
            <p:cNvSpPr>
              <a:spLocks noChangeArrowheads="1"/>
            </p:cNvSpPr>
            <p:nvPr/>
          </p:nvSpPr>
          <p:spPr bwMode="auto">
            <a:xfrm>
              <a:off x="1962" y="2365"/>
              <a:ext cx="36" cy="1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1049" name="Rectangle 62"/>
            <p:cNvSpPr>
              <a:spLocks noChangeArrowheads="1"/>
            </p:cNvSpPr>
            <p:nvPr/>
          </p:nvSpPr>
          <p:spPr bwMode="auto">
            <a:xfrm>
              <a:off x="1942" y="2389"/>
              <a:ext cx="36" cy="1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1050" name="Line 63"/>
            <p:cNvSpPr>
              <a:spLocks noChangeShapeType="1"/>
            </p:cNvSpPr>
            <p:nvPr/>
          </p:nvSpPr>
          <p:spPr bwMode="auto">
            <a:xfrm>
              <a:off x="2023" y="2327"/>
              <a:ext cx="0" cy="168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51" name="Arc 64"/>
            <p:cNvSpPr>
              <a:spLocks/>
            </p:cNvSpPr>
            <p:nvPr/>
          </p:nvSpPr>
          <p:spPr bwMode="auto">
            <a:xfrm flipH="1">
              <a:off x="1930" y="2310"/>
              <a:ext cx="166" cy="1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5" name="Group 65"/>
            <p:cNvGrpSpPr>
              <a:grpSpLocks/>
            </p:cNvGrpSpPr>
            <p:nvPr/>
          </p:nvGrpSpPr>
          <p:grpSpPr bwMode="auto">
            <a:xfrm>
              <a:off x="239" y="2158"/>
              <a:ext cx="357" cy="204"/>
              <a:chOff x="836" y="1499"/>
              <a:chExt cx="470" cy="370"/>
            </a:xfrm>
          </p:grpSpPr>
          <p:sp>
            <p:nvSpPr>
              <p:cNvPr id="41068" name="Arc 66"/>
              <p:cNvSpPr>
                <a:spLocks/>
              </p:cNvSpPr>
              <p:nvPr/>
            </p:nvSpPr>
            <p:spPr bwMode="auto">
              <a:xfrm>
                <a:off x="860" y="1521"/>
                <a:ext cx="424" cy="324"/>
              </a:xfrm>
              <a:custGeom>
                <a:avLst/>
                <a:gdLst>
                  <a:gd name="T0" fmla="*/ 0 w 42754"/>
                  <a:gd name="T1" fmla="*/ 0 h 43200"/>
                  <a:gd name="T2" fmla="*/ 0 w 42754"/>
                  <a:gd name="T3" fmla="*/ 0 h 43200"/>
                  <a:gd name="T4" fmla="*/ 0 w 42754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2754"/>
                  <a:gd name="T10" fmla="*/ 0 h 43200"/>
                  <a:gd name="T11" fmla="*/ 42754 w 42754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754" h="43200" fill="none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</a:path>
                  <a:path w="42754" h="43200" stroke="0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  <a:lnTo>
                      <a:pt x="21154" y="21600"/>
                    </a:lnTo>
                    <a:close/>
                  </a:path>
                </a:pathLst>
              </a:custGeom>
              <a:noFill/>
              <a:ln w="76200">
                <a:solidFill>
                  <a:srgbClr val="FFCCC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069" name="Arc 67"/>
              <p:cNvSpPr>
                <a:spLocks/>
              </p:cNvSpPr>
              <p:nvPr/>
            </p:nvSpPr>
            <p:spPr bwMode="auto">
              <a:xfrm>
                <a:off x="836" y="1499"/>
                <a:ext cx="470" cy="370"/>
              </a:xfrm>
              <a:custGeom>
                <a:avLst/>
                <a:gdLst>
                  <a:gd name="T0" fmla="*/ 0 w 42754"/>
                  <a:gd name="T1" fmla="*/ 0 h 43200"/>
                  <a:gd name="T2" fmla="*/ 0 w 42754"/>
                  <a:gd name="T3" fmla="*/ 0 h 43200"/>
                  <a:gd name="T4" fmla="*/ 0 w 42754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2754"/>
                  <a:gd name="T10" fmla="*/ 0 h 43200"/>
                  <a:gd name="T11" fmla="*/ 42754 w 42754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754" h="43200" fill="none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</a:path>
                  <a:path w="42754" h="43200" stroke="0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  <a:lnTo>
                      <a:pt x="21154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070" name="Arc 68"/>
              <p:cNvSpPr>
                <a:spLocks/>
              </p:cNvSpPr>
              <p:nvPr/>
            </p:nvSpPr>
            <p:spPr bwMode="auto">
              <a:xfrm>
                <a:off x="886" y="1543"/>
                <a:ext cx="374" cy="280"/>
              </a:xfrm>
              <a:custGeom>
                <a:avLst/>
                <a:gdLst>
                  <a:gd name="T0" fmla="*/ 0 w 42754"/>
                  <a:gd name="T1" fmla="*/ 0 h 43200"/>
                  <a:gd name="T2" fmla="*/ 0 w 42754"/>
                  <a:gd name="T3" fmla="*/ 0 h 43200"/>
                  <a:gd name="T4" fmla="*/ 0 w 42754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2754"/>
                  <a:gd name="T10" fmla="*/ 0 h 43200"/>
                  <a:gd name="T11" fmla="*/ 42754 w 42754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754" h="43200" fill="none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</a:path>
                  <a:path w="42754" h="43200" stroke="0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  <a:lnTo>
                      <a:pt x="21154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1053" name="Arc 69"/>
            <p:cNvSpPr>
              <a:spLocks/>
            </p:cNvSpPr>
            <p:nvPr/>
          </p:nvSpPr>
          <p:spPr bwMode="auto">
            <a:xfrm rot="-1179815">
              <a:off x="253" y="2134"/>
              <a:ext cx="287" cy="178"/>
            </a:xfrm>
            <a:custGeom>
              <a:avLst/>
              <a:gdLst>
                <a:gd name="T0" fmla="*/ 0 w 42754"/>
                <a:gd name="T1" fmla="*/ 0 h 43200"/>
                <a:gd name="T2" fmla="*/ 0 w 42754"/>
                <a:gd name="T3" fmla="*/ 0 h 43200"/>
                <a:gd name="T4" fmla="*/ 0 w 42754"/>
                <a:gd name="T5" fmla="*/ 0 h 43200"/>
                <a:gd name="T6" fmla="*/ 0 60000 65536"/>
                <a:gd name="T7" fmla="*/ 0 60000 65536"/>
                <a:gd name="T8" fmla="*/ 0 60000 65536"/>
                <a:gd name="T9" fmla="*/ 0 w 42754"/>
                <a:gd name="T10" fmla="*/ 0 h 43200"/>
                <a:gd name="T11" fmla="*/ 42754 w 42754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754" h="43200" fill="none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468" y="43200"/>
                    <a:pt x="4627" y="37997"/>
                    <a:pt x="1251" y="29994"/>
                  </a:cubicBezTo>
                </a:path>
                <a:path w="42754" h="43200" stroke="0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468" y="43200"/>
                    <a:pt x="4627" y="37997"/>
                    <a:pt x="1251" y="29994"/>
                  </a:cubicBezTo>
                  <a:lnTo>
                    <a:pt x="21154" y="21600"/>
                  </a:lnTo>
                  <a:close/>
                </a:path>
              </a:pathLst>
            </a:custGeom>
            <a:noFill/>
            <a:ln w="76200">
              <a:solidFill>
                <a:srgbClr val="FFCC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54" name="Arc 70"/>
            <p:cNvSpPr>
              <a:spLocks/>
            </p:cNvSpPr>
            <p:nvPr/>
          </p:nvSpPr>
          <p:spPr bwMode="auto">
            <a:xfrm rot="-1179815">
              <a:off x="237" y="2123"/>
              <a:ext cx="319" cy="203"/>
            </a:xfrm>
            <a:custGeom>
              <a:avLst/>
              <a:gdLst>
                <a:gd name="T0" fmla="*/ 0 w 42754"/>
                <a:gd name="T1" fmla="*/ 0 h 43200"/>
                <a:gd name="T2" fmla="*/ 0 w 42754"/>
                <a:gd name="T3" fmla="*/ 0 h 43200"/>
                <a:gd name="T4" fmla="*/ 0 w 42754"/>
                <a:gd name="T5" fmla="*/ 0 h 43200"/>
                <a:gd name="T6" fmla="*/ 0 60000 65536"/>
                <a:gd name="T7" fmla="*/ 0 60000 65536"/>
                <a:gd name="T8" fmla="*/ 0 60000 65536"/>
                <a:gd name="T9" fmla="*/ 0 w 42754"/>
                <a:gd name="T10" fmla="*/ 0 h 43200"/>
                <a:gd name="T11" fmla="*/ 42754 w 42754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754" h="43200" fill="none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468" y="43200"/>
                    <a:pt x="4627" y="37997"/>
                    <a:pt x="1251" y="29994"/>
                  </a:cubicBezTo>
                </a:path>
                <a:path w="42754" h="43200" stroke="0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468" y="43200"/>
                    <a:pt x="4627" y="37997"/>
                    <a:pt x="1251" y="29994"/>
                  </a:cubicBezTo>
                  <a:lnTo>
                    <a:pt x="21154" y="21600"/>
                  </a:lnTo>
                  <a:close/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55" name="Arc 71"/>
            <p:cNvSpPr>
              <a:spLocks/>
            </p:cNvSpPr>
            <p:nvPr/>
          </p:nvSpPr>
          <p:spPr bwMode="auto">
            <a:xfrm rot="-1179815">
              <a:off x="270" y="2146"/>
              <a:ext cx="254" cy="154"/>
            </a:xfrm>
            <a:custGeom>
              <a:avLst/>
              <a:gdLst>
                <a:gd name="T0" fmla="*/ 0 w 42859"/>
                <a:gd name="T1" fmla="*/ 0 h 43200"/>
                <a:gd name="T2" fmla="*/ 0 w 42859"/>
                <a:gd name="T3" fmla="*/ 0 h 43200"/>
                <a:gd name="T4" fmla="*/ 0 w 42859"/>
                <a:gd name="T5" fmla="*/ 0 h 43200"/>
                <a:gd name="T6" fmla="*/ 0 60000 65536"/>
                <a:gd name="T7" fmla="*/ 0 60000 65536"/>
                <a:gd name="T8" fmla="*/ 0 60000 65536"/>
                <a:gd name="T9" fmla="*/ 0 w 42859"/>
                <a:gd name="T10" fmla="*/ 0 h 43200"/>
                <a:gd name="T11" fmla="*/ 42859 w 4285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859" h="43200" fill="none" extrusionOk="0">
                  <a:moveTo>
                    <a:pt x="105" y="17233"/>
                  </a:moveTo>
                  <a:cubicBezTo>
                    <a:pt x="2176" y="7198"/>
                    <a:pt x="11012" y="-1"/>
                    <a:pt x="21259" y="0"/>
                  </a:cubicBezTo>
                  <a:cubicBezTo>
                    <a:pt x="33188" y="0"/>
                    <a:pt x="42859" y="9670"/>
                    <a:pt x="42859" y="21600"/>
                  </a:cubicBezTo>
                  <a:cubicBezTo>
                    <a:pt x="42859" y="33529"/>
                    <a:pt x="33188" y="43200"/>
                    <a:pt x="21259" y="43200"/>
                  </a:cubicBezTo>
                  <a:cubicBezTo>
                    <a:pt x="10804" y="43200"/>
                    <a:pt x="1850" y="35713"/>
                    <a:pt x="0" y="25423"/>
                  </a:cubicBezTo>
                </a:path>
                <a:path w="42859" h="43200" stroke="0" extrusionOk="0">
                  <a:moveTo>
                    <a:pt x="105" y="17233"/>
                  </a:moveTo>
                  <a:cubicBezTo>
                    <a:pt x="2176" y="7198"/>
                    <a:pt x="11012" y="-1"/>
                    <a:pt x="21259" y="0"/>
                  </a:cubicBezTo>
                  <a:cubicBezTo>
                    <a:pt x="33188" y="0"/>
                    <a:pt x="42859" y="9670"/>
                    <a:pt x="42859" y="21600"/>
                  </a:cubicBezTo>
                  <a:cubicBezTo>
                    <a:pt x="42859" y="33529"/>
                    <a:pt x="33188" y="43200"/>
                    <a:pt x="21259" y="43200"/>
                  </a:cubicBezTo>
                  <a:cubicBezTo>
                    <a:pt x="10804" y="43200"/>
                    <a:pt x="1850" y="35713"/>
                    <a:pt x="0" y="25423"/>
                  </a:cubicBezTo>
                  <a:lnTo>
                    <a:pt x="21259" y="21600"/>
                  </a:lnTo>
                  <a:close/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56" name="Arc 72"/>
            <p:cNvSpPr>
              <a:spLocks/>
            </p:cNvSpPr>
            <p:nvPr/>
          </p:nvSpPr>
          <p:spPr bwMode="auto">
            <a:xfrm rot="1179815" flipV="1">
              <a:off x="255" y="2200"/>
              <a:ext cx="288" cy="178"/>
            </a:xfrm>
            <a:custGeom>
              <a:avLst/>
              <a:gdLst>
                <a:gd name="T0" fmla="*/ 0 w 42780"/>
                <a:gd name="T1" fmla="*/ 0 h 43200"/>
                <a:gd name="T2" fmla="*/ 0 w 42780"/>
                <a:gd name="T3" fmla="*/ 0 h 43200"/>
                <a:gd name="T4" fmla="*/ 0 w 42780"/>
                <a:gd name="T5" fmla="*/ 0 h 43200"/>
                <a:gd name="T6" fmla="*/ 0 60000 65536"/>
                <a:gd name="T7" fmla="*/ 0 60000 65536"/>
                <a:gd name="T8" fmla="*/ 0 60000 65536"/>
                <a:gd name="T9" fmla="*/ 0 w 42780"/>
                <a:gd name="T10" fmla="*/ 0 h 43200"/>
                <a:gd name="T11" fmla="*/ 42780 w 42780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780" h="43200" fill="none" extrusionOk="0">
                  <a:moveTo>
                    <a:pt x="3971" y="8544"/>
                  </a:moveTo>
                  <a:cubicBezTo>
                    <a:pt x="8055" y="3161"/>
                    <a:pt x="14423" y="-1"/>
                    <a:pt x="21180" y="0"/>
                  </a:cubicBezTo>
                  <a:cubicBezTo>
                    <a:pt x="33109" y="0"/>
                    <a:pt x="42780" y="9670"/>
                    <a:pt x="42780" y="21600"/>
                  </a:cubicBezTo>
                  <a:cubicBezTo>
                    <a:pt x="42780" y="33529"/>
                    <a:pt x="33109" y="43200"/>
                    <a:pt x="21180" y="43200"/>
                  </a:cubicBezTo>
                  <a:cubicBezTo>
                    <a:pt x="10885" y="43200"/>
                    <a:pt x="2021" y="35934"/>
                    <a:pt x="0" y="25839"/>
                  </a:cubicBezTo>
                </a:path>
                <a:path w="42780" h="43200" stroke="0" extrusionOk="0">
                  <a:moveTo>
                    <a:pt x="3971" y="8544"/>
                  </a:moveTo>
                  <a:cubicBezTo>
                    <a:pt x="8055" y="3161"/>
                    <a:pt x="14423" y="-1"/>
                    <a:pt x="21180" y="0"/>
                  </a:cubicBezTo>
                  <a:cubicBezTo>
                    <a:pt x="33109" y="0"/>
                    <a:pt x="42780" y="9670"/>
                    <a:pt x="42780" y="21600"/>
                  </a:cubicBezTo>
                  <a:cubicBezTo>
                    <a:pt x="42780" y="33529"/>
                    <a:pt x="33109" y="43200"/>
                    <a:pt x="21180" y="43200"/>
                  </a:cubicBezTo>
                  <a:cubicBezTo>
                    <a:pt x="10885" y="43200"/>
                    <a:pt x="2021" y="35934"/>
                    <a:pt x="0" y="25839"/>
                  </a:cubicBezTo>
                  <a:lnTo>
                    <a:pt x="21180" y="21600"/>
                  </a:lnTo>
                  <a:close/>
                </a:path>
              </a:pathLst>
            </a:custGeom>
            <a:noFill/>
            <a:ln w="76200">
              <a:solidFill>
                <a:srgbClr val="FFCC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57" name="Arc 73"/>
            <p:cNvSpPr>
              <a:spLocks/>
            </p:cNvSpPr>
            <p:nvPr/>
          </p:nvSpPr>
          <p:spPr bwMode="auto">
            <a:xfrm rot="1179815" flipV="1">
              <a:off x="240" y="2186"/>
              <a:ext cx="318" cy="204"/>
            </a:xfrm>
            <a:custGeom>
              <a:avLst/>
              <a:gdLst>
                <a:gd name="T0" fmla="*/ 0 w 42754"/>
                <a:gd name="T1" fmla="*/ 0 h 43200"/>
                <a:gd name="T2" fmla="*/ 0 w 42754"/>
                <a:gd name="T3" fmla="*/ 0 h 43200"/>
                <a:gd name="T4" fmla="*/ 0 w 42754"/>
                <a:gd name="T5" fmla="*/ 0 h 43200"/>
                <a:gd name="T6" fmla="*/ 0 60000 65536"/>
                <a:gd name="T7" fmla="*/ 0 60000 65536"/>
                <a:gd name="T8" fmla="*/ 0 60000 65536"/>
                <a:gd name="T9" fmla="*/ 0 w 42754"/>
                <a:gd name="T10" fmla="*/ 0 h 43200"/>
                <a:gd name="T11" fmla="*/ 42754 w 42754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754" h="43200" fill="none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020" y="43200"/>
                    <a:pt x="3874" y="37455"/>
                    <a:pt x="808" y="28852"/>
                  </a:cubicBezTo>
                </a:path>
                <a:path w="42754" h="43200" stroke="0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020" y="43200"/>
                    <a:pt x="3874" y="37455"/>
                    <a:pt x="808" y="28852"/>
                  </a:cubicBezTo>
                  <a:lnTo>
                    <a:pt x="21154" y="21600"/>
                  </a:lnTo>
                  <a:close/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58" name="Rectangle 74"/>
            <p:cNvSpPr>
              <a:spLocks noChangeArrowheads="1"/>
            </p:cNvSpPr>
            <p:nvPr/>
          </p:nvSpPr>
          <p:spPr bwMode="auto">
            <a:xfrm rot="5400000">
              <a:off x="-209" y="2755"/>
              <a:ext cx="855" cy="89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1059" name="Line 75"/>
            <p:cNvSpPr>
              <a:spLocks noChangeShapeType="1"/>
            </p:cNvSpPr>
            <p:nvPr/>
          </p:nvSpPr>
          <p:spPr bwMode="auto">
            <a:xfrm>
              <a:off x="178" y="2370"/>
              <a:ext cx="0" cy="857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60" name="Line 76"/>
            <p:cNvSpPr>
              <a:spLocks noChangeShapeType="1"/>
            </p:cNvSpPr>
            <p:nvPr/>
          </p:nvSpPr>
          <p:spPr bwMode="auto">
            <a:xfrm>
              <a:off x="273" y="2373"/>
              <a:ext cx="0" cy="85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61" name="Arc 77"/>
            <p:cNvSpPr>
              <a:spLocks/>
            </p:cNvSpPr>
            <p:nvPr/>
          </p:nvSpPr>
          <p:spPr bwMode="auto">
            <a:xfrm flipH="1" flipV="1">
              <a:off x="176" y="2137"/>
              <a:ext cx="70" cy="11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CCCC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62" name="Arc 78"/>
            <p:cNvSpPr>
              <a:spLocks/>
            </p:cNvSpPr>
            <p:nvPr/>
          </p:nvSpPr>
          <p:spPr bwMode="auto">
            <a:xfrm flipH="1">
              <a:off x="176" y="2254"/>
              <a:ext cx="70" cy="12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CCCC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63" name="Rectangle 79"/>
            <p:cNvSpPr>
              <a:spLocks noChangeArrowheads="1"/>
            </p:cNvSpPr>
            <p:nvPr/>
          </p:nvSpPr>
          <p:spPr bwMode="auto">
            <a:xfrm>
              <a:off x="246" y="2133"/>
              <a:ext cx="36" cy="250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1064" name="Line 80"/>
            <p:cNvSpPr>
              <a:spLocks noChangeShapeType="1"/>
            </p:cNvSpPr>
            <p:nvPr/>
          </p:nvSpPr>
          <p:spPr bwMode="auto">
            <a:xfrm flipV="1">
              <a:off x="273" y="2328"/>
              <a:ext cx="0" cy="58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65" name="Line 81"/>
            <p:cNvSpPr>
              <a:spLocks noChangeShapeType="1"/>
            </p:cNvSpPr>
            <p:nvPr/>
          </p:nvSpPr>
          <p:spPr bwMode="auto">
            <a:xfrm flipV="1">
              <a:off x="273" y="2130"/>
              <a:ext cx="0" cy="52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1066" name="Arc 82"/>
            <p:cNvSpPr>
              <a:spLocks/>
            </p:cNvSpPr>
            <p:nvPr/>
          </p:nvSpPr>
          <p:spPr bwMode="auto">
            <a:xfrm rot="1179815" flipV="1">
              <a:off x="271" y="2212"/>
              <a:ext cx="255" cy="154"/>
            </a:xfrm>
            <a:custGeom>
              <a:avLst/>
              <a:gdLst>
                <a:gd name="T0" fmla="*/ 0 w 43200"/>
                <a:gd name="T1" fmla="*/ 0 h 43200"/>
                <a:gd name="T2" fmla="*/ 0 w 43200"/>
                <a:gd name="T3" fmla="*/ 0 h 43200"/>
                <a:gd name="T4" fmla="*/ 0 w 43200"/>
                <a:gd name="T5" fmla="*/ 0 h 43200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200"/>
                <a:gd name="T11" fmla="*/ 43200 w 43200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200" fill="none" extrusionOk="0">
                  <a:moveTo>
                    <a:pt x="446" y="17233"/>
                  </a:moveTo>
                  <a:cubicBezTo>
                    <a:pt x="2517" y="7198"/>
                    <a:pt x="11353" y="-1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21583"/>
                    <a:pt x="0" y="21567"/>
                    <a:pt x="0" y="21551"/>
                  </a:cubicBezTo>
                </a:path>
                <a:path w="43200" h="43200" stroke="0" extrusionOk="0">
                  <a:moveTo>
                    <a:pt x="446" y="17233"/>
                  </a:moveTo>
                  <a:cubicBezTo>
                    <a:pt x="2517" y="7198"/>
                    <a:pt x="11353" y="-1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21583"/>
                    <a:pt x="0" y="21567"/>
                    <a:pt x="0" y="21551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pic>
          <p:nvPicPr>
            <p:cNvPr id="41067" name="Picture 83" descr="nefronaa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603"/>
              <a:ext cx="3259" cy="2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963" name="Text Box 84"/>
          <p:cNvSpPr txBox="1">
            <a:spLocks noChangeArrowheads="1"/>
          </p:cNvSpPr>
          <p:nvPr/>
        </p:nvSpPr>
        <p:spPr bwMode="auto">
          <a:xfrm>
            <a:off x="5168900" y="1100138"/>
            <a:ext cx="3694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1200" b="1">
                <a:solidFill>
                  <a:srgbClr val="FF0000"/>
                </a:solidFill>
              </a:rPr>
              <a:t>FILTRACIÓN</a:t>
            </a:r>
            <a:r>
              <a:rPr lang="es-ES" sz="1200" b="1"/>
              <a:t>: salida de líquido de los capilares glomerulares al túbulo renal</a:t>
            </a:r>
          </a:p>
        </p:txBody>
      </p:sp>
      <p:sp>
        <p:nvSpPr>
          <p:cNvPr id="40964" name="Text Box 85"/>
          <p:cNvSpPr txBox="1">
            <a:spLocks noChangeArrowheads="1"/>
          </p:cNvSpPr>
          <p:nvPr/>
        </p:nvSpPr>
        <p:spPr bwMode="auto">
          <a:xfrm>
            <a:off x="5162550" y="2143125"/>
            <a:ext cx="3694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1200" b="1">
                <a:solidFill>
                  <a:srgbClr val="FF0000"/>
                </a:solidFill>
              </a:rPr>
              <a:t>REABSORCIÓN</a:t>
            </a:r>
            <a:r>
              <a:rPr lang="es-ES" sz="1200" b="1"/>
              <a:t>: transporte de las sustancias desde el interior del túbulo hacia la sangre</a:t>
            </a:r>
          </a:p>
        </p:txBody>
      </p:sp>
      <p:sp>
        <p:nvSpPr>
          <p:cNvPr id="40965" name="AutoShape 86"/>
          <p:cNvSpPr>
            <a:spLocks noChangeArrowheads="1"/>
          </p:cNvSpPr>
          <p:nvPr/>
        </p:nvSpPr>
        <p:spPr bwMode="auto">
          <a:xfrm flipV="1">
            <a:off x="1928813" y="2857500"/>
            <a:ext cx="160337" cy="247650"/>
          </a:xfrm>
          <a:prstGeom prst="downArrow">
            <a:avLst>
              <a:gd name="adj1" fmla="val 50000"/>
              <a:gd name="adj2" fmla="val 38614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40966" name="Text Box 87"/>
          <p:cNvSpPr txBox="1">
            <a:spLocks noChangeArrowheads="1"/>
          </p:cNvSpPr>
          <p:nvPr/>
        </p:nvSpPr>
        <p:spPr bwMode="auto">
          <a:xfrm>
            <a:off x="2857500" y="5357813"/>
            <a:ext cx="15684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1600" b="1" dirty="0" smtClean="0"/>
              <a:t>secreción</a:t>
            </a:r>
            <a:endParaRPr lang="es-ES" sz="1600" b="1" dirty="0"/>
          </a:p>
        </p:txBody>
      </p:sp>
      <p:sp>
        <p:nvSpPr>
          <p:cNvPr id="40967" name="Line 88"/>
          <p:cNvSpPr>
            <a:spLocks noChangeShapeType="1"/>
          </p:cNvSpPr>
          <p:nvPr/>
        </p:nvSpPr>
        <p:spPr bwMode="auto">
          <a:xfrm flipV="1">
            <a:off x="3571875" y="3143250"/>
            <a:ext cx="500063" cy="21431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70745" name="Text Box 89"/>
          <p:cNvSpPr txBox="1">
            <a:spLocks noChangeArrowheads="1"/>
          </p:cNvSpPr>
          <p:nvPr/>
        </p:nvSpPr>
        <p:spPr bwMode="auto">
          <a:xfrm>
            <a:off x="5172075" y="3286125"/>
            <a:ext cx="3694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1200" b="1">
                <a:solidFill>
                  <a:srgbClr val="FF0000"/>
                </a:solidFill>
              </a:rPr>
              <a:t>SECRECIÓN</a:t>
            </a:r>
            <a:r>
              <a:rPr lang="es-ES" sz="1200" b="1"/>
              <a:t>: transporte de las sustancias desde la sangre al interior del túbulo</a:t>
            </a:r>
          </a:p>
        </p:txBody>
      </p:sp>
      <p:sp>
        <p:nvSpPr>
          <p:cNvPr id="40969" name="AutoShape 90"/>
          <p:cNvSpPr>
            <a:spLocks noChangeArrowheads="1"/>
          </p:cNvSpPr>
          <p:nvPr/>
        </p:nvSpPr>
        <p:spPr bwMode="auto">
          <a:xfrm>
            <a:off x="3929063" y="2857500"/>
            <a:ext cx="160337" cy="247650"/>
          </a:xfrm>
          <a:prstGeom prst="downArrow">
            <a:avLst>
              <a:gd name="adj1" fmla="val 50000"/>
              <a:gd name="adj2" fmla="val 38614"/>
            </a:avLst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40970" name="Oval 92"/>
          <p:cNvSpPr>
            <a:spLocks noChangeArrowheads="1"/>
          </p:cNvSpPr>
          <p:nvPr/>
        </p:nvSpPr>
        <p:spPr bwMode="auto">
          <a:xfrm flipV="1">
            <a:off x="517525" y="1393825"/>
            <a:ext cx="69850" cy="69850"/>
          </a:xfrm>
          <a:prstGeom prst="ellipse">
            <a:avLst/>
          </a:prstGeom>
          <a:solidFill>
            <a:srgbClr val="0000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40971" name="Text Box 93"/>
          <p:cNvSpPr txBox="1">
            <a:spLocks noChangeArrowheads="1"/>
          </p:cNvSpPr>
          <p:nvPr/>
        </p:nvSpPr>
        <p:spPr bwMode="auto">
          <a:xfrm>
            <a:off x="509588" y="1316038"/>
            <a:ext cx="1289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900" b="1">
                <a:solidFill>
                  <a:srgbClr val="0000FF"/>
                </a:solidFill>
              </a:rPr>
              <a:t>Sustancia a eliminar</a:t>
            </a:r>
          </a:p>
        </p:txBody>
      </p:sp>
      <p:sp>
        <p:nvSpPr>
          <p:cNvPr id="40972" name="Oval 94"/>
          <p:cNvSpPr>
            <a:spLocks noChangeArrowheads="1"/>
          </p:cNvSpPr>
          <p:nvPr/>
        </p:nvSpPr>
        <p:spPr bwMode="auto">
          <a:xfrm flipV="1">
            <a:off x="504825" y="1546225"/>
            <a:ext cx="69850" cy="6985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40973" name="Text Box 95"/>
          <p:cNvSpPr txBox="1">
            <a:spLocks noChangeArrowheads="1"/>
          </p:cNvSpPr>
          <p:nvPr/>
        </p:nvSpPr>
        <p:spPr bwMode="auto">
          <a:xfrm>
            <a:off x="496888" y="1468438"/>
            <a:ext cx="21907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900" b="1">
                <a:solidFill>
                  <a:srgbClr val="FF0000"/>
                </a:solidFill>
              </a:rPr>
              <a:t>Sustancia que no debe ser eliminada</a:t>
            </a:r>
          </a:p>
        </p:txBody>
      </p:sp>
      <p:cxnSp>
        <p:nvCxnSpPr>
          <p:cNvPr id="97" name="96 Conector recto"/>
          <p:cNvCxnSpPr/>
          <p:nvPr/>
        </p:nvCxnSpPr>
        <p:spPr>
          <a:xfrm>
            <a:off x="714375" y="928688"/>
            <a:ext cx="7715250" cy="1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76" name="98 CuadroTexto"/>
          <p:cNvSpPr txBox="1">
            <a:spLocks noChangeArrowheads="1"/>
          </p:cNvSpPr>
          <p:nvPr/>
        </p:nvSpPr>
        <p:spPr bwMode="auto">
          <a:xfrm>
            <a:off x="3571875" y="3427413"/>
            <a:ext cx="78581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100" b="1"/>
              <a:t>TUBULO DISTAL</a:t>
            </a:r>
            <a:endParaRPr lang="es-ES" sz="1100" b="1"/>
          </a:p>
        </p:txBody>
      </p:sp>
      <p:grpSp>
        <p:nvGrpSpPr>
          <p:cNvPr id="6" name="99 Grupo"/>
          <p:cNvGrpSpPr>
            <a:grpSpLocks/>
          </p:cNvGrpSpPr>
          <p:nvPr/>
        </p:nvGrpSpPr>
        <p:grpSpPr bwMode="auto">
          <a:xfrm>
            <a:off x="3000375" y="1928813"/>
            <a:ext cx="714375" cy="642937"/>
            <a:chOff x="2214546" y="1785926"/>
            <a:chExt cx="714380" cy="642942"/>
          </a:xfrm>
        </p:grpSpPr>
        <p:sp>
          <p:nvSpPr>
            <p:cNvPr id="101" name="100 Flecha arriba"/>
            <p:cNvSpPr/>
            <p:nvPr/>
          </p:nvSpPr>
          <p:spPr>
            <a:xfrm>
              <a:off x="2214546" y="1785926"/>
              <a:ext cx="714380" cy="642942"/>
            </a:xfrm>
            <a:prstGeom prst="up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40993" name="101 CuadroTexto"/>
            <p:cNvSpPr txBox="1">
              <a:spLocks noChangeArrowheads="1"/>
            </p:cNvSpPr>
            <p:nvPr/>
          </p:nvSpPr>
          <p:spPr bwMode="auto">
            <a:xfrm>
              <a:off x="2357422" y="2071678"/>
              <a:ext cx="500066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sz="1100" b="1"/>
                <a:t>H</a:t>
              </a:r>
              <a:r>
                <a:rPr lang="es-MX" sz="800" b="1"/>
                <a:t>2</a:t>
              </a:r>
              <a:r>
                <a:rPr lang="es-MX" sz="1100" b="1"/>
                <a:t>O</a:t>
              </a:r>
              <a:endParaRPr lang="es-ES" sz="1100" b="1"/>
            </a:p>
          </p:txBody>
        </p:sp>
      </p:grpSp>
      <p:grpSp>
        <p:nvGrpSpPr>
          <p:cNvPr id="7" name="102 Grupo"/>
          <p:cNvGrpSpPr>
            <a:grpSpLocks/>
          </p:cNvGrpSpPr>
          <p:nvPr/>
        </p:nvGrpSpPr>
        <p:grpSpPr bwMode="auto">
          <a:xfrm>
            <a:off x="4429125" y="1928813"/>
            <a:ext cx="714375" cy="642937"/>
            <a:chOff x="928662" y="1714488"/>
            <a:chExt cx="785818" cy="642942"/>
          </a:xfrm>
        </p:grpSpPr>
        <p:sp>
          <p:nvSpPr>
            <p:cNvPr id="104" name="103 Llamada de flecha hacia arriba"/>
            <p:cNvSpPr/>
            <p:nvPr/>
          </p:nvSpPr>
          <p:spPr>
            <a:xfrm>
              <a:off x="1000259" y="1714488"/>
              <a:ext cx="642624" cy="642942"/>
            </a:xfrm>
            <a:prstGeom prst="upArrow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40991" name="104 CuadroTexto"/>
            <p:cNvSpPr txBox="1">
              <a:spLocks noChangeArrowheads="1"/>
            </p:cNvSpPr>
            <p:nvPr/>
          </p:nvSpPr>
          <p:spPr bwMode="auto">
            <a:xfrm>
              <a:off x="928662" y="1928802"/>
              <a:ext cx="785818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sz="1100" b="1"/>
                <a:t>NaCl</a:t>
              </a:r>
            </a:p>
          </p:txBody>
        </p:sp>
      </p:grpSp>
      <p:grpSp>
        <p:nvGrpSpPr>
          <p:cNvPr id="9" name="116 Grupo"/>
          <p:cNvGrpSpPr>
            <a:grpSpLocks/>
          </p:cNvGrpSpPr>
          <p:nvPr/>
        </p:nvGrpSpPr>
        <p:grpSpPr bwMode="auto">
          <a:xfrm>
            <a:off x="3786188" y="1785938"/>
            <a:ext cx="642937" cy="714375"/>
            <a:chOff x="6429388" y="5072074"/>
            <a:chExt cx="642942" cy="642942"/>
          </a:xfrm>
        </p:grpSpPr>
        <p:sp>
          <p:nvSpPr>
            <p:cNvPr id="114" name="113 Llamada de flecha hacia arriba"/>
            <p:cNvSpPr/>
            <p:nvPr/>
          </p:nvSpPr>
          <p:spPr>
            <a:xfrm rot="10800000">
              <a:off x="6429388" y="5072074"/>
              <a:ext cx="642942" cy="642942"/>
            </a:xfrm>
            <a:prstGeom prst="upArrow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40983" name="115 CuadroTexto"/>
            <p:cNvSpPr txBox="1">
              <a:spLocks noChangeArrowheads="1"/>
            </p:cNvSpPr>
            <p:nvPr/>
          </p:nvSpPr>
          <p:spPr bwMode="auto">
            <a:xfrm>
              <a:off x="6429388" y="5072074"/>
              <a:ext cx="642942" cy="332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sz="900" b="1"/>
                <a:t>K+</a:t>
              </a:r>
            </a:p>
            <a:p>
              <a:pPr algn="ctr"/>
              <a:r>
                <a:rPr lang="es-MX" sz="900" b="1"/>
                <a:t>H+</a:t>
              </a:r>
            </a:p>
          </p:txBody>
        </p:sp>
      </p:grpSp>
      <p:sp>
        <p:nvSpPr>
          <p:cNvPr id="40981" name="Text Box 87"/>
          <p:cNvSpPr txBox="1">
            <a:spLocks noChangeArrowheads="1"/>
          </p:cNvSpPr>
          <p:nvPr/>
        </p:nvSpPr>
        <p:spPr bwMode="auto">
          <a:xfrm>
            <a:off x="4929188" y="4143375"/>
            <a:ext cx="1143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100" b="1"/>
              <a:t>T. COLECTOR</a:t>
            </a:r>
          </a:p>
        </p:txBody>
      </p:sp>
      <p:sp>
        <p:nvSpPr>
          <p:cNvPr id="115" name="114 Rectángulo"/>
          <p:cNvSpPr/>
          <p:nvPr/>
        </p:nvSpPr>
        <p:spPr>
          <a:xfrm>
            <a:off x="426321" y="268697"/>
            <a:ext cx="82867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s-GT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Mecanismos básicos del riñón</a:t>
            </a:r>
            <a:endParaRPr lang="es-GT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6" name="115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745" grpId="0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7950" y="1403350"/>
            <a:ext cx="5173663" cy="3816350"/>
            <a:chOff x="0" y="1606"/>
            <a:chExt cx="3259" cy="2404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 flipH="1">
              <a:off x="174" y="1889"/>
              <a:ext cx="301" cy="290"/>
              <a:chOff x="2563" y="1101"/>
              <a:chExt cx="471" cy="455"/>
            </a:xfrm>
          </p:grpSpPr>
          <p:sp>
            <p:nvSpPr>
              <p:cNvPr id="42093" name="Arc 4"/>
              <p:cNvSpPr>
                <a:spLocks/>
              </p:cNvSpPr>
              <p:nvPr/>
            </p:nvSpPr>
            <p:spPr bwMode="auto">
              <a:xfrm>
                <a:off x="2572" y="1101"/>
                <a:ext cx="462" cy="44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CCCC"/>
              </a:solidFill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2094" name="Arc 5"/>
              <p:cNvSpPr>
                <a:spLocks/>
              </p:cNvSpPr>
              <p:nvPr/>
            </p:nvSpPr>
            <p:spPr bwMode="auto">
              <a:xfrm>
                <a:off x="2563" y="1242"/>
                <a:ext cx="328" cy="31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2015" name="Oval 6"/>
            <p:cNvSpPr>
              <a:spLocks noChangeArrowheads="1"/>
            </p:cNvSpPr>
            <p:nvPr/>
          </p:nvSpPr>
          <p:spPr bwMode="auto">
            <a:xfrm>
              <a:off x="1312" y="3012"/>
              <a:ext cx="616" cy="616"/>
            </a:xfrm>
            <a:prstGeom prst="ellipse">
              <a:avLst/>
            </a:prstGeom>
            <a:solidFill>
              <a:srgbClr val="FFFF66"/>
            </a:solidFill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16" name="Oval 7"/>
            <p:cNvSpPr>
              <a:spLocks noChangeArrowheads="1"/>
            </p:cNvSpPr>
            <p:nvPr/>
          </p:nvSpPr>
          <p:spPr bwMode="auto">
            <a:xfrm>
              <a:off x="1440" y="3139"/>
              <a:ext cx="359" cy="35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17" name="Rectangle 8"/>
            <p:cNvSpPr>
              <a:spLocks noChangeArrowheads="1"/>
            </p:cNvSpPr>
            <p:nvPr/>
          </p:nvSpPr>
          <p:spPr bwMode="auto">
            <a:xfrm>
              <a:off x="1052" y="2991"/>
              <a:ext cx="804" cy="31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18" name="Oval 9"/>
            <p:cNvSpPr>
              <a:spLocks noChangeArrowheads="1"/>
            </p:cNvSpPr>
            <p:nvPr/>
          </p:nvSpPr>
          <p:spPr bwMode="auto">
            <a:xfrm>
              <a:off x="1540" y="2712"/>
              <a:ext cx="578" cy="583"/>
            </a:xfrm>
            <a:prstGeom prst="ellipse">
              <a:avLst/>
            </a:prstGeom>
            <a:solidFill>
              <a:srgbClr val="FFCCCC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19" name="Oval 10"/>
            <p:cNvSpPr>
              <a:spLocks noChangeArrowheads="1"/>
            </p:cNvSpPr>
            <p:nvPr/>
          </p:nvSpPr>
          <p:spPr bwMode="auto">
            <a:xfrm>
              <a:off x="1634" y="2838"/>
              <a:ext cx="387" cy="35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20" name="Rectangle 11"/>
            <p:cNvSpPr>
              <a:spLocks noChangeArrowheads="1"/>
            </p:cNvSpPr>
            <p:nvPr/>
          </p:nvSpPr>
          <p:spPr bwMode="auto">
            <a:xfrm>
              <a:off x="1243" y="2691"/>
              <a:ext cx="803" cy="31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21" name="Rectangle 12"/>
            <p:cNvSpPr>
              <a:spLocks noChangeArrowheads="1"/>
            </p:cNvSpPr>
            <p:nvPr/>
          </p:nvSpPr>
          <p:spPr bwMode="auto">
            <a:xfrm rot="10800000">
              <a:off x="452" y="1886"/>
              <a:ext cx="902" cy="88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22" name="Line 13"/>
            <p:cNvSpPr>
              <a:spLocks noChangeShapeType="1"/>
            </p:cNvSpPr>
            <p:nvPr/>
          </p:nvSpPr>
          <p:spPr bwMode="auto">
            <a:xfrm rot="10800000">
              <a:off x="452" y="1891"/>
              <a:ext cx="905" cy="0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23" name="Line 14"/>
            <p:cNvSpPr>
              <a:spLocks noChangeShapeType="1"/>
            </p:cNvSpPr>
            <p:nvPr/>
          </p:nvSpPr>
          <p:spPr bwMode="auto">
            <a:xfrm rot="10800000">
              <a:off x="452" y="1980"/>
              <a:ext cx="886" cy="0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24" name="Arc 15"/>
            <p:cNvSpPr>
              <a:spLocks/>
            </p:cNvSpPr>
            <p:nvPr/>
          </p:nvSpPr>
          <p:spPr bwMode="auto">
            <a:xfrm>
              <a:off x="1340" y="1889"/>
              <a:ext cx="295" cy="28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CCCC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2025" name="Arc 16"/>
            <p:cNvSpPr>
              <a:spLocks/>
            </p:cNvSpPr>
            <p:nvPr/>
          </p:nvSpPr>
          <p:spPr bwMode="auto">
            <a:xfrm>
              <a:off x="1334" y="1979"/>
              <a:ext cx="210" cy="2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2026" name="Rectangle 17"/>
            <p:cNvSpPr>
              <a:spLocks noChangeArrowheads="1"/>
            </p:cNvSpPr>
            <p:nvPr/>
          </p:nvSpPr>
          <p:spPr bwMode="auto">
            <a:xfrm rot="10800000">
              <a:off x="2301" y="1883"/>
              <a:ext cx="798" cy="89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27" name="Line 18"/>
            <p:cNvSpPr>
              <a:spLocks noChangeShapeType="1"/>
            </p:cNvSpPr>
            <p:nvPr/>
          </p:nvSpPr>
          <p:spPr bwMode="auto">
            <a:xfrm rot="10800000">
              <a:off x="2301" y="1888"/>
              <a:ext cx="801" cy="1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28" name="Line 19"/>
            <p:cNvSpPr>
              <a:spLocks noChangeShapeType="1"/>
            </p:cNvSpPr>
            <p:nvPr/>
          </p:nvSpPr>
          <p:spPr bwMode="auto">
            <a:xfrm rot="10800000">
              <a:off x="2301" y="1977"/>
              <a:ext cx="798" cy="1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29" name="Rectangle 20"/>
            <p:cNvSpPr>
              <a:spLocks noChangeArrowheads="1"/>
            </p:cNvSpPr>
            <p:nvPr/>
          </p:nvSpPr>
          <p:spPr bwMode="auto">
            <a:xfrm rot="5400000">
              <a:off x="1157" y="2546"/>
              <a:ext cx="847" cy="88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30" name="Line 21"/>
            <p:cNvSpPr>
              <a:spLocks noChangeShapeType="1"/>
            </p:cNvSpPr>
            <p:nvPr/>
          </p:nvSpPr>
          <p:spPr bwMode="auto">
            <a:xfrm>
              <a:off x="1541" y="2156"/>
              <a:ext cx="0" cy="85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31" name="Line 22"/>
            <p:cNvSpPr>
              <a:spLocks noChangeShapeType="1"/>
            </p:cNvSpPr>
            <p:nvPr/>
          </p:nvSpPr>
          <p:spPr bwMode="auto">
            <a:xfrm>
              <a:off x="1635" y="2159"/>
              <a:ext cx="0" cy="85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32" name="Rectangle 23"/>
            <p:cNvSpPr>
              <a:spLocks noChangeArrowheads="1"/>
            </p:cNvSpPr>
            <p:nvPr/>
          </p:nvSpPr>
          <p:spPr bwMode="auto">
            <a:xfrm rot="5400000">
              <a:off x="1640" y="2543"/>
              <a:ext cx="847" cy="89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33" name="Line 24"/>
            <p:cNvSpPr>
              <a:spLocks noChangeShapeType="1"/>
            </p:cNvSpPr>
            <p:nvPr/>
          </p:nvSpPr>
          <p:spPr bwMode="auto">
            <a:xfrm>
              <a:off x="2023" y="2154"/>
              <a:ext cx="0" cy="85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34" name="Line 25"/>
            <p:cNvSpPr>
              <a:spLocks noChangeShapeType="1"/>
            </p:cNvSpPr>
            <p:nvPr/>
          </p:nvSpPr>
          <p:spPr bwMode="auto">
            <a:xfrm>
              <a:off x="2117" y="2156"/>
              <a:ext cx="0" cy="85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35" name="Arc 26"/>
            <p:cNvSpPr>
              <a:spLocks/>
            </p:cNvSpPr>
            <p:nvPr/>
          </p:nvSpPr>
          <p:spPr bwMode="auto">
            <a:xfrm flipH="1">
              <a:off x="2023" y="1887"/>
              <a:ext cx="294" cy="28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CCCC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2036" name="Arc 27"/>
            <p:cNvSpPr>
              <a:spLocks/>
            </p:cNvSpPr>
            <p:nvPr/>
          </p:nvSpPr>
          <p:spPr bwMode="auto">
            <a:xfrm flipH="1">
              <a:off x="2114" y="1977"/>
              <a:ext cx="209" cy="2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2037" name="Rectangle 28"/>
            <p:cNvSpPr>
              <a:spLocks noChangeArrowheads="1"/>
            </p:cNvSpPr>
            <p:nvPr/>
          </p:nvSpPr>
          <p:spPr bwMode="auto">
            <a:xfrm rot="-5400000">
              <a:off x="2007" y="2817"/>
              <a:ext cx="1724" cy="169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38" name="Line 29"/>
            <p:cNvSpPr>
              <a:spLocks noChangeShapeType="1"/>
            </p:cNvSpPr>
            <p:nvPr/>
          </p:nvSpPr>
          <p:spPr bwMode="auto">
            <a:xfrm rot="-5400000">
              <a:off x="2081" y="2904"/>
              <a:ext cx="1728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39" name="Line 30"/>
            <p:cNvSpPr>
              <a:spLocks noChangeShapeType="1"/>
            </p:cNvSpPr>
            <p:nvPr/>
          </p:nvSpPr>
          <p:spPr bwMode="auto">
            <a:xfrm rot="-5400000">
              <a:off x="1914" y="2901"/>
              <a:ext cx="1722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40" name="Oval 31"/>
            <p:cNvSpPr>
              <a:spLocks noChangeArrowheads="1"/>
            </p:cNvSpPr>
            <p:nvPr/>
          </p:nvSpPr>
          <p:spPr bwMode="auto">
            <a:xfrm>
              <a:off x="312" y="2024"/>
              <a:ext cx="463" cy="463"/>
            </a:xfrm>
            <a:prstGeom prst="ellipse">
              <a:avLst/>
            </a:prstGeom>
            <a:solidFill>
              <a:srgbClr val="FFFF66"/>
            </a:solidFill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41" name="Rectangle 32"/>
            <p:cNvSpPr>
              <a:spLocks noChangeArrowheads="1"/>
            </p:cNvSpPr>
            <p:nvPr/>
          </p:nvSpPr>
          <p:spPr bwMode="auto">
            <a:xfrm>
              <a:off x="154" y="2137"/>
              <a:ext cx="309" cy="24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42" name="Arc 33"/>
            <p:cNvSpPr>
              <a:spLocks/>
            </p:cNvSpPr>
            <p:nvPr/>
          </p:nvSpPr>
          <p:spPr bwMode="auto">
            <a:xfrm>
              <a:off x="336" y="2082"/>
              <a:ext cx="298" cy="345"/>
            </a:xfrm>
            <a:custGeom>
              <a:avLst/>
              <a:gdLst>
                <a:gd name="T0" fmla="*/ 0 w 37217"/>
                <a:gd name="T1" fmla="*/ 0 h 43200"/>
                <a:gd name="T2" fmla="*/ 0 w 37217"/>
                <a:gd name="T3" fmla="*/ 0 h 43200"/>
                <a:gd name="T4" fmla="*/ 0 w 37217"/>
                <a:gd name="T5" fmla="*/ 0 h 43200"/>
                <a:gd name="T6" fmla="*/ 0 60000 65536"/>
                <a:gd name="T7" fmla="*/ 0 60000 65536"/>
                <a:gd name="T8" fmla="*/ 0 60000 65536"/>
                <a:gd name="T9" fmla="*/ 0 w 37217"/>
                <a:gd name="T10" fmla="*/ 0 h 43200"/>
                <a:gd name="T11" fmla="*/ 37217 w 37217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217" h="43200" fill="none" extrusionOk="0">
                  <a:moveTo>
                    <a:pt x="-1" y="6677"/>
                  </a:moveTo>
                  <a:cubicBezTo>
                    <a:pt x="4075" y="2412"/>
                    <a:pt x="9717" y="-1"/>
                    <a:pt x="15617" y="0"/>
                  </a:cubicBezTo>
                  <a:cubicBezTo>
                    <a:pt x="27546" y="0"/>
                    <a:pt x="37217" y="9670"/>
                    <a:pt x="37217" y="21600"/>
                  </a:cubicBezTo>
                  <a:cubicBezTo>
                    <a:pt x="37217" y="33529"/>
                    <a:pt x="27546" y="43200"/>
                    <a:pt x="15617" y="43200"/>
                  </a:cubicBezTo>
                  <a:cubicBezTo>
                    <a:pt x="10464" y="43200"/>
                    <a:pt x="5480" y="41357"/>
                    <a:pt x="1566" y="38006"/>
                  </a:cubicBezTo>
                </a:path>
                <a:path w="37217" h="43200" stroke="0" extrusionOk="0">
                  <a:moveTo>
                    <a:pt x="-1" y="6677"/>
                  </a:moveTo>
                  <a:cubicBezTo>
                    <a:pt x="4075" y="2412"/>
                    <a:pt x="9717" y="-1"/>
                    <a:pt x="15617" y="0"/>
                  </a:cubicBezTo>
                  <a:cubicBezTo>
                    <a:pt x="27546" y="0"/>
                    <a:pt x="37217" y="9670"/>
                    <a:pt x="37217" y="21600"/>
                  </a:cubicBezTo>
                  <a:cubicBezTo>
                    <a:pt x="37217" y="33529"/>
                    <a:pt x="27546" y="43200"/>
                    <a:pt x="15617" y="43200"/>
                  </a:cubicBezTo>
                  <a:cubicBezTo>
                    <a:pt x="10464" y="43200"/>
                    <a:pt x="5480" y="41357"/>
                    <a:pt x="1566" y="38006"/>
                  </a:cubicBezTo>
                  <a:lnTo>
                    <a:pt x="15617" y="216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2043" name="Rectangle 34"/>
            <p:cNvSpPr>
              <a:spLocks noChangeArrowheads="1"/>
            </p:cNvSpPr>
            <p:nvPr/>
          </p:nvSpPr>
          <p:spPr bwMode="auto">
            <a:xfrm rot="-5400000">
              <a:off x="960" y="2827"/>
              <a:ext cx="846" cy="126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44" name="Line 35"/>
            <p:cNvSpPr>
              <a:spLocks noChangeShapeType="1"/>
            </p:cNvSpPr>
            <p:nvPr/>
          </p:nvSpPr>
          <p:spPr bwMode="auto">
            <a:xfrm rot="-5400000">
              <a:off x="1019" y="2893"/>
              <a:ext cx="844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45" name="Line 36"/>
            <p:cNvSpPr>
              <a:spLocks noChangeShapeType="1"/>
            </p:cNvSpPr>
            <p:nvPr/>
          </p:nvSpPr>
          <p:spPr bwMode="auto">
            <a:xfrm rot="-5400000">
              <a:off x="886" y="2894"/>
              <a:ext cx="854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46" name="Rectangle 37"/>
            <p:cNvSpPr>
              <a:spLocks noChangeArrowheads="1"/>
            </p:cNvSpPr>
            <p:nvPr/>
          </p:nvSpPr>
          <p:spPr bwMode="auto">
            <a:xfrm rot="-5400000">
              <a:off x="1448" y="2826"/>
              <a:ext cx="852" cy="125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47" name="Line 38"/>
            <p:cNvSpPr>
              <a:spLocks noChangeShapeType="1"/>
            </p:cNvSpPr>
            <p:nvPr/>
          </p:nvSpPr>
          <p:spPr bwMode="auto">
            <a:xfrm rot="-5400000">
              <a:off x="1499" y="2894"/>
              <a:ext cx="862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48" name="Line 39"/>
            <p:cNvSpPr>
              <a:spLocks noChangeShapeType="1"/>
            </p:cNvSpPr>
            <p:nvPr/>
          </p:nvSpPr>
          <p:spPr bwMode="auto">
            <a:xfrm rot="-5400000">
              <a:off x="1373" y="2888"/>
              <a:ext cx="850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49" name="Rectangle 40"/>
            <p:cNvSpPr>
              <a:spLocks noChangeArrowheads="1"/>
            </p:cNvSpPr>
            <p:nvPr/>
          </p:nvSpPr>
          <p:spPr bwMode="auto">
            <a:xfrm rot="10800000">
              <a:off x="759" y="2186"/>
              <a:ext cx="406" cy="125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50" name="Line 41"/>
            <p:cNvSpPr>
              <a:spLocks noChangeShapeType="1"/>
            </p:cNvSpPr>
            <p:nvPr/>
          </p:nvSpPr>
          <p:spPr bwMode="auto">
            <a:xfrm rot="10800000">
              <a:off x="759" y="2193"/>
              <a:ext cx="407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51" name="Line 42"/>
            <p:cNvSpPr>
              <a:spLocks noChangeShapeType="1"/>
            </p:cNvSpPr>
            <p:nvPr/>
          </p:nvSpPr>
          <p:spPr bwMode="auto">
            <a:xfrm rot="10800000">
              <a:off x="759" y="2319"/>
              <a:ext cx="398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grpSp>
          <p:nvGrpSpPr>
            <p:cNvPr id="4" name="Group 43"/>
            <p:cNvGrpSpPr>
              <a:grpSpLocks/>
            </p:cNvGrpSpPr>
            <p:nvPr/>
          </p:nvGrpSpPr>
          <p:grpSpPr bwMode="auto">
            <a:xfrm>
              <a:off x="1146" y="2191"/>
              <a:ext cx="295" cy="284"/>
              <a:chOff x="2377" y="1362"/>
              <a:chExt cx="561" cy="540"/>
            </a:xfrm>
          </p:grpSpPr>
          <p:sp>
            <p:nvSpPr>
              <p:cNvPr id="42091" name="Arc 44"/>
              <p:cNvSpPr>
                <a:spLocks/>
              </p:cNvSpPr>
              <p:nvPr/>
            </p:nvSpPr>
            <p:spPr bwMode="auto">
              <a:xfrm>
                <a:off x="2378" y="1362"/>
                <a:ext cx="560" cy="53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66"/>
              </a:solidFill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2092" name="Arc 45"/>
              <p:cNvSpPr>
                <a:spLocks/>
              </p:cNvSpPr>
              <p:nvPr/>
            </p:nvSpPr>
            <p:spPr bwMode="auto">
              <a:xfrm>
                <a:off x="2377" y="1603"/>
                <a:ext cx="315" cy="29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CC66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2053" name="Rectangle 46"/>
            <p:cNvSpPr>
              <a:spLocks noChangeArrowheads="1"/>
            </p:cNvSpPr>
            <p:nvPr/>
          </p:nvSpPr>
          <p:spPr bwMode="auto">
            <a:xfrm rot="10800000">
              <a:off x="2066" y="2179"/>
              <a:ext cx="728" cy="125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54" name="Line 47"/>
            <p:cNvSpPr>
              <a:spLocks noChangeShapeType="1"/>
            </p:cNvSpPr>
            <p:nvPr/>
          </p:nvSpPr>
          <p:spPr bwMode="auto">
            <a:xfrm rot="10800000">
              <a:off x="2066" y="2186"/>
              <a:ext cx="721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55" name="Line 48"/>
            <p:cNvSpPr>
              <a:spLocks noChangeShapeType="1"/>
            </p:cNvSpPr>
            <p:nvPr/>
          </p:nvSpPr>
          <p:spPr bwMode="auto">
            <a:xfrm rot="10800000">
              <a:off x="2066" y="2312"/>
              <a:ext cx="718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56" name="Rectangle 49"/>
            <p:cNvSpPr>
              <a:spLocks noChangeArrowheads="1"/>
            </p:cNvSpPr>
            <p:nvPr/>
          </p:nvSpPr>
          <p:spPr bwMode="auto">
            <a:xfrm rot="10800000">
              <a:off x="2933" y="2614"/>
              <a:ext cx="171" cy="125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57" name="Line 50"/>
            <p:cNvSpPr>
              <a:spLocks noChangeShapeType="1"/>
            </p:cNvSpPr>
            <p:nvPr/>
          </p:nvSpPr>
          <p:spPr bwMode="auto">
            <a:xfrm rot="10800000">
              <a:off x="2933" y="2621"/>
              <a:ext cx="171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58" name="Line 51"/>
            <p:cNvSpPr>
              <a:spLocks noChangeShapeType="1"/>
            </p:cNvSpPr>
            <p:nvPr/>
          </p:nvSpPr>
          <p:spPr bwMode="auto">
            <a:xfrm rot="10800000">
              <a:off x="2933" y="2747"/>
              <a:ext cx="167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59" name="Rectangle 52"/>
            <p:cNvSpPr>
              <a:spLocks noChangeArrowheads="1"/>
            </p:cNvSpPr>
            <p:nvPr/>
          </p:nvSpPr>
          <p:spPr bwMode="auto">
            <a:xfrm rot="10800000">
              <a:off x="2933" y="3176"/>
              <a:ext cx="171" cy="126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60" name="Line 53"/>
            <p:cNvSpPr>
              <a:spLocks noChangeShapeType="1"/>
            </p:cNvSpPr>
            <p:nvPr/>
          </p:nvSpPr>
          <p:spPr bwMode="auto">
            <a:xfrm rot="10800000">
              <a:off x="2933" y="3182"/>
              <a:ext cx="171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61" name="Line 54"/>
            <p:cNvSpPr>
              <a:spLocks noChangeShapeType="1"/>
            </p:cNvSpPr>
            <p:nvPr/>
          </p:nvSpPr>
          <p:spPr bwMode="auto">
            <a:xfrm rot="10800000">
              <a:off x="2933" y="3309"/>
              <a:ext cx="167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62" name="Rectangle 55"/>
            <p:cNvSpPr>
              <a:spLocks noChangeArrowheads="1"/>
            </p:cNvSpPr>
            <p:nvPr/>
          </p:nvSpPr>
          <p:spPr bwMode="auto">
            <a:xfrm rot="10800000">
              <a:off x="2616" y="2921"/>
              <a:ext cx="171" cy="126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63" name="Line 56"/>
            <p:cNvSpPr>
              <a:spLocks noChangeShapeType="1"/>
            </p:cNvSpPr>
            <p:nvPr/>
          </p:nvSpPr>
          <p:spPr bwMode="auto">
            <a:xfrm rot="10800000">
              <a:off x="2616" y="2927"/>
              <a:ext cx="171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64" name="Line 57"/>
            <p:cNvSpPr>
              <a:spLocks noChangeShapeType="1"/>
            </p:cNvSpPr>
            <p:nvPr/>
          </p:nvSpPr>
          <p:spPr bwMode="auto">
            <a:xfrm rot="10800000">
              <a:off x="2616" y="3054"/>
              <a:ext cx="167" cy="0"/>
            </a:xfrm>
            <a:prstGeom prst="line">
              <a:avLst/>
            </a:pr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65" name="Arc 58"/>
            <p:cNvSpPr>
              <a:spLocks/>
            </p:cNvSpPr>
            <p:nvPr/>
          </p:nvSpPr>
          <p:spPr bwMode="auto">
            <a:xfrm flipH="1">
              <a:off x="1797" y="2186"/>
              <a:ext cx="295" cy="28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FF66"/>
            </a:solidFill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2066" name="Arc 59"/>
            <p:cNvSpPr>
              <a:spLocks/>
            </p:cNvSpPr>
            <p:nvPr/>
          </p:nvSpPr>
          <p:spPr bwMode="auto">
            <a:xfrm flipH="1">
              <a:off x="1930" y="2310"/>
              <a:ext cx="166" cy="1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CCCC"/>
            </a:solidFill>
            <a:ln w="571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2067" name="Rectangle 60"/>
            <p:cNvSpPr>
              <a:spLocks noChangeArrowheads="1"/>
            </p:cNvSpPr>
            <p:nvPr/>
          </p:nvSpPr>
          <p:spPr bwMode="auto">
            <a:xfrm>
              <a:off x="1984" y="2335"/>
              <a:ext cx="36" cy="1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68" name="Rectangle 61"/>
            <p:cNvSpPr>
              <a:spLocks noChangeArrowheads="1"/>
            </p:cNvSpPr>
            <p:nvPr/>
          </p:nvSpPr>
          <p:spPr bwMode="auto">
            <a:xfrm>
              <a:off x="1962" y="2365"/>
              <a:ext cx="36" cy="1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69" name="Rectangle 62"/>
            <p:cNvSpPr>
              <a:spLocks noChangeArrowheads="1"/>
            </p:cNvSpPr>
            <p:nvPr/>
          </p:nvSpPr>
          <p:spPr bwMode="auto">
            <a:xfrm>
              <a:off x="1942" y="2389"/>
              <a:ext cx="36" cy="1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70" name="Line 63"/>
            <p:cNvSpPr>
              <a:spLocks noChangeShapeType="1"/>
            </p:cNvSpPr>
            <p:nvPr/>
          </p:nvSpPr>
          <p:spPr bwMode="auto">
            <a:xfrm>
              <a:off x="2023" y="2327"/>
              <a:ext cx="0" cy="168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71" name="Arc 64"/>
            <p:cNvSpPr>
              <a:spLocks/>
            </p:cNvSpPr>
            <p:nvPr/>
          </p:nvSpPr>
          <p:spPr bwMode="auto">
            <a:xfrm flipH="1">
              <a:off x="1930" y="2310"/>
              <a:ext cx="166" cy="1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CC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5" name="Group 65"/>
            <p:cNvGrpSpPr>
              <a:grpSpLocks/>
            </p:cNvGrpSpPr>
            <p:nvPr/>
          </p:nvGrpSpPr>
          <p:grpSpPr bwMode="auto">
            <a:xfrm>
              <a:off x="239" y="2158"/>
              <a:ext cx="357" cy="204"/>
              <a:chOff x="836" y="1499"/>
              <a:chExt cx="470" cy="370"/>
            </a:xfrm>
          </p:grpSpPr>
          <p:sp>
            <p:nvSpPr>
              <p:cNvPr id="42088" name="Arc 66"/>
              <p:cNvSpPr>
                <a:spLocks/>
              </p:cNvSpPr>
              <p:nvPr/>
            </p:nvSpPr>
            <p:spPr bwMode="auto">
              <a:xfrm>
                <a:off x="860" y="1521"/>
                <a:ext cx="424" cy="324"/>
              </a:xfrm>
              <a:custGeom>
                <a:avLst/>
                <a:gdLst>
                  <a:gd name="T0" fmla="*/ 0 w 42754"/>
                  <a:gd name="T1" fmla="*/ 0 h 43200"/>
                  <a:gd name="T2" fmla="*/ 0 w 42754"/>
                  <a:gd name="T3" fmla="*/ 0 h 43200"/>
                  <a:gd name="T4" fmla="*/ 0 w 42754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2754"/>
                  <a:gd name="T10" fmla="*/ 0 h 43200"/>
                  <a:gd name="T11" fmla="*/ 42754 w 42754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754" h="43200" fill="none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</a:path>
                  <a:path w="42754" h="43200" stroke="0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  <a:lnTo>
                      <a:pt x="21154" y="21600"/>
                    </a:lnTo>
                    <a:close/>
                  </a:path>
                </a:pathLst>
              </a:custGeom>
              <a:noFill/>
              <a:ln w="76200">
                <a:solidFill>
                  <a:srgbClr val="FFCCC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2089" name="Arc 67"/>
              <p:cNvSpPr>
                <a:spLocks/>
              </p:cNvSpPr>
              <p:nvPr/>
            </p:nvSpPr>
            <p:spPr bwMode="auto">
              <a:xfrm>
                <a:off x="836" y="1499"/>
                <a:ext cx="470" cy="370"/>
              </a:xfrm>
              <a:custGeom>
                <a:avLst/>
                <a:gdLst>
                  <a:gd name="T0" fmla="*/ 0 w 42754"/>
                  <a:gd name="T1" fmla="*/ 0 h 43200"/>
                  <a:gd name="T2" fmla="*/ 0 w 42754"/>
                  <a:gd name="T3" fmla="*/ 0 h 43200"/>
                  <a:gd name="T4" fmla="*/ 0 w 42754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2754"/>
                  <a:gd name="T10" fmla="*/ 0 h 43200"/>
                  <a:gd name="T11" fmla="*/ 42754 w 42754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754" h="43200" fill="none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</a:path>
                  <a:path w="42754" h="43200" stroke="0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  <a:lnTo>
                      <a:pt x="21154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2090" name="Arc 68"/>
              <p:cNvSpPr>
                <a:spLocks/>
              </p:cNvSpPr>
              <p:nvPr/>
            </p:nvSpPr>
            <p:spPr bwMode="auto">
              <a:xfrm>
                <a:off x="886" y="1543"/>
                <a:ext cx="374" cy="280"/>
              </a:xfrm>
              <a:custGeom>
                <a:avLst/>
                <a:gdLst>
                  <a:gd name="T0" fmla="*/ 0 w 42754"/>
                  <a:gd name="T1" fmla="*/ 0 h 43200"/>
                  <a:gd name="T2" fmla="*/ 0 w 42754"/>
                  <a:gd name="T3" fmla="*/ 0 h 43200"/>
                  <a:gd name="T4" fmla="*/ 0 w 42754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2754"/>
                  <a:gd name="T10" fmla="*/ 0 h 43200"/>
                  <a:gd name="T11" fmla="*/ 42754 w 42754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754" h="43200" fill="none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</a:path>
                  <a:path w="42754" h="43200" stroke="0" extrusionOk="0">
                    <a:moveTo>
                      <a:pt x="0" y="17233"/>
                    </a:moveTo>
                    <a:cubicBezTo>
                      <a:pt x="2071" y="7198"/>
                      <a:pt x="10907" y="-1"/>
                      <a:pt x="21154" y="0"/>
                    </a:cubicBezTo>
                    <a:cubicBezTo>
                      <a:pt x="33083" y="0"/>
                      <a:pt x="42754" y="9670"/>
                      <a:pt x="42754" y="21600"/>
                    </a:cubicBezTo>
                    <a:cubicBezTo>
                      <a:pt x="42754" y="33529"/>
                      <a:pt x="33083" y="43200"/>
                      <a:pt x="21154" y="43200"/>
                    </a:cubicBezTo>
                    <a:cubicBezTo>
                      <a:pt x="12468" y="43200"/>
                      <a:pt x="4627" y="37997"/>
                      <a:pt x="1251" y="29994"/>
                    </a:cubicBezTo>
                    <a:lnTo>
                      <a:pt x="21154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2073" name="Arc 69"/>
            <p:cNvSpPr>
              <a:spLocks/>
            </p:cNvSpPr>
            <p:nvPr/>
          </p:nvSpPr>
          <p:spPr bwMode="auto">
            <a:xfrm rot="-1179815">
              <a:off x="253" y="2134"/>
              <a:ext cx="287" cy="178"/>
            </a:xfrm>
            <a:custGeom>
              <a:avLst/>
              <a:gdLst>
                <a:gd name="T0" fmla="*/ 0 w 42754"/>
                <a:gd name="T1" fmla="*/ 0 h 43200"/>
                <a:gd name="T2" fmla="*/ 0 w 42754"/>
                <a:gd name="T3" fmla="*/ 0 h 43200"/>
                <a:gd name="T4" fmla="*/ 0 w 42754"/>
                <a:gd name="T5" fmla="*/ 0 h 43200"/>
                <a:gd name="T6" fmla="*/ 0 60000 65536"/>
                <a:gd name="T7" fmla="*/ 0 60000 65536"/>
                <a:gd name="T8" fmla="*/ 0 60000 65536"/>
                <a:gd name="T9" fmla="*/ 0 w 42754"/>
                <a:gd name="T10" fmla="*/ 0 h 43200"/>
                <a:gd name="T11" fmla="*/ 42754 w 42754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754" h="43200" fill="none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468" y="43200"/>
                    <a:pt x="4627" y="37997"/>
                    <a:pt x="1251" y="29994"/>
                  </a:cubicBezTo>
                </a:path>
                <a:path w="42754" h="43200" stroke="0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468" y="43200"/>
                    <a:pt x="4627" y="37997"/>
                    <a:pt x="1251" y="29994"/>
                  </a:cubicBezTo>
                  <a:lnTo>
                    <a:pt x="21154" y="21600"/>
                  </a:lnTo>
                  <a:close/>
                </a:path>
              </a:pathLst>
            </a:custGeom>
            <a:noFill/>
            <a:ln w="76200">
              <a:solidFill>
                <a:srgbClr val="FFCC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2074" name="Arc 70"/>
            <p:cNvSpPr>
              <a:spLocks/>
            </p:cNvSpPr>
            <p:nvPr/>
          </p:nvSpPr>
          <p:spPr bwMode="auto">
            <a:xfrm rot="-1179815">
              <a:off x="237" y="2123"/>
              <a:ext cx="319" cy="203"/>
            </a:xfrm>
            <a:custGeom>
              <a:avLst/>
              <a:gdLst>
                <a:gd name="T0" fmla="*/ 0 w 42754"/>
                <a:gd name="T1" fmla="*/ 0 h 43200"/>
                <a:gd name="T2" fmla="*/ 0 w 42754"/>
                <a:gd name="T3" fmla="*/ 0 h 43200"/>
                <a:gd name="T4" fmla="*/ 0 w 42754"/>
                <a:gd name="T5" fmla="*/ 0 h 43200"/>
                <a:gd name="T6" fmla="*/ 0 60000 65536"/>
                <a:gd name="T7" fmla="*/ 0 60000 65536"/>
                <a:gd name="T8" fmla="*/ 0 60000 65536"/>
                <a:gd name="T9" fmla="*/ 0 w 42754"/>
                <a:gd name="T10" fmla="*/ 0 h 43200"/>
                <a:gd name="T11" fmla="*/ 42754 w 42754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754" h="43200" fill="none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468" y="43200"/>
                    <a:pt x="4627" y="37997"/>
                    <a:pt x="1251" y="29994"/>
                  </a:cubicBezTo>
                </a:path>
                <a:path w="42754" h="43200" stroke="0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468" y="43200"/>
                    <a:pt x="4627" y="37997"/>
                    <a:pt x="1251" y="29994"/>
                  </a:cubicBezTo>
                  <a:lnTo>
                    <a:pt x="21154" y="21600"/>
                  </a:lnTo>
                  <a:close/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2075" name="Arc 71"/>
            <p:cNvSpPr>
              <a:spLocks/>
            </p:cNvSpPr>
            <p:nvPr/>
          </p:nvSpPr>
          <p:spPr bwMode="auto">
            <a:xfrm rot="-1179815">
              <a:off x="270" y="2146"/>
              <a:ext cx="254" cy="154"/>
            </a:xfrm>
            <a:custGeom>
              <a:avLst/>
              <a:gdLst>
                <a:gd name="T0" fmla="*/ 0 w 42859"/>
                <a:gd name="T1" fmla="*/ 0 h 43200"/>
                <a:gd name="T2" fmla="*/ 0 w 42859"/>
                <a:gd name="T3" fmla="*/ 0 h 43200"/>
                <a:gd name="T4" fmla="*/ 0 w 42859"/>
                <a:gd name="T5" fmla="*/ 0 h 43200"/>
                <a:gd name="T6" fmla="*/ 0 60000 65536"/>
                <a:gd name="T7" fmla="*/ 0 60000 65536"/>
                <a:gd name="T8" fmla="*/ 0 60000 65536"/>
                <a:gd name="T9" fmla="*/ 0 w 42859"/>
                <a:gd name="T10" fmla="*/ 0 h 43200"/>
                <a:gd name="T11" fmla="*/ 42859 w 4285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859" h="43200" fill="none" extrusionOk="0">
                  <a:moveTo>
                    <a:pt x="105" y="17233"/>
                  </a:moveTo>
                  <a:cubicBezTo>
                    <a:pt x="2176" y="7198"/>
                    <a:pt x="11012" y="-1"/>
                    <a:pt x="21259" y="0"/>
                  </a:cubicBezTo>
                  <a:cubicBezTo>
                    <a:pt x="33188" y="0"/>
                    <a:pt x="42859" y="9670"/>
                    <a:pt x="42859" y="21600"/>
                  </a:cubicBezTo>
                  <a:cubicBezTo>
                    <a:pt x="42859" y="33529"/>
                    <a:pt x="33188" y="43200"/>
                    <a:pt x="21259" y="43200"/>
                  </a:cubicBezTo>
                  <a:cubicBezTo>
                    <a:pt x="10804" y="43200"/>
                    <a:pt x="1850" y="35713"/>
                    <a:pt x="0" y="25423"/>
                  </a:cubicBezTo>
                </a:path>
                <a:path w="42859" h="43200" stroke="0" extrusionOk="0">
                  <a:moveTo>
                    <a:pt x="105" y="17233"/>
                  </a:moveTo>
                  <a:cubicBezTo>
                    <a:pt x="2176" y="7198"/>
                    <a:pt x="11012" y="-1"/>
                    <a:pt x="21259" y="0"/>
                  </a:cubicBezTo>
                  <a:cubicBezTo>
                    <a:pt x="33188" y="0"/>
                    <a:pt x="42859" y="9670"/>
                    <a:pt x="42859" y="21600"/>
                  </a:cubicBezTo>
                  <a:cubicBezTo>
                    <a:pt x="42859" y="33529"/>
                    <a:pt x="33188" y="43200"/>
                    <a:pt x="21259" y="43200"/>
                  </a:cubicBezTo>
                  <a:cubicBezTo>
                    <a:pt x="10804" y="43200"/>
                    <a:pt x="1850" y="35713"/>
                    <a:pt x="0" y="25423"/>
                  </a:cubicBezTo>
                  <a:lnTo>
                    <a:pt x="21259" y="21600"/>
                  </a:lnTo>
                  <a:close/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2076" name="Arc 72"/>
            <p:cNvSpPr>
              <a:spLocks/>
            </p:cNvSpPr>
            <p:nvPr/>
          </p:nvSpPr>
          <p:spPr bwMode="auto">
            <a:xfrm rot="1179815" flipV="1">
              <a:off x="255" y="2200"/>
              <a:ext cx="288" cy="178"/>
            </a:xfrm>
            <a:custGeom>
              <a:avLst/>
              <a:gdLst>
                <a:gd name="T0" fmla="*/ 0 w 42780"/>
                <a:gd name="T1" fmla="*/ 0 h 43200"/>
                <a:gd name="T2" fmla="*/ 0 w 42780"/>
                <a:gd name="T3" fmla="*/ 0 h 43200"/>
                <a:gd name="T4" fmla="*/ 0 w 42780"/>
                <a:gd name="T5" fmla="*/ 0 h 43200"/>
                <a:gd name="T6" fmla="*/ 0 60000 65536"/>
                <a:gd name="T7" fmla="*/ 0 60000 65536"/>
                <a:gd name="T8" fmla="*/ 0 60000 65536"/>
                <a:gd name="T9" fmla="*/ 0 w 42780"/>
                <a:gd name="T10" fmla="*/ 0 h 43200"/>
                <a:gd name="T11" fmla="*/ 42780 w 42780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780" h="43200" fill="none" extrusionOk="0">
                  <a:moveTo>
                    <a:pt x="3971" y="8544"/>
                  </a:moveTo>
                  <a:cubicBezTo>
                    <a:pt x="8055" y="3161"/>
                    <a:pt x="14423" y="-1"/>
                    <a:pt x="21180" y="0"/>
                  </a:cubicBezTo>
                  <a:cubicBezTo>
                    <a:pt x="33109" y="0"/>
                    <a:pt x="42780" y="9670"/>
                    <a:pt x="42780" y="21600"/>
                  </a:cubicBezTo>
                  <a:cubicBezTo>
                    <a:pt x="42780" y="33529"/>
                    <a:pt x="33109" y="43200"/>
                    <a:pt x="21180" y="43200"/>
                  </a:cubicBezTo>
                  <a:cubicBezTo>
                    <a:pt x="10885" y="43200"/>
                    <a:pt x="2021" y="35934"/>
                    <a:pt x="0" y="25839"/>
                  </a:cubicBezTo>
                </a:path>
                <a:path w="42780" h="43200" stroke="0" extrusionOk="0">
                  <a:moveTo>
                    <a:pt x="3971" y="8544"/>
                  </a:moveTo>
                  <a:cubicBezTo>
                    <a:pt x="8055" y="3161"/>
                    <a:pt x="14423" y="-1"/>
                    <a:pt x="21180" y="0"/>
                  </a:cubicBezTo>
                  <a:cubicBezTo>
                    <a:pt x="33109" y="0"/>
                    <a:pt x="42780" y="9670"/>
                    <a:pt x="42780" y="21600"/>
                  </a:cubicBezTo>
                  <a:cubicBezTo>
                    <a:pt x="42780" y="33529"/>
                    <a:pt x="33109" y="43200"/>
                    <a:pt x="21180" y="43200"/>
                  </a:cubicBezTo>
                  <a:cubicBezTo>
                    <a:pt x="10885" y="43200"/>
                    <a:pt x="2021" y="35934"/>
                    <a:pt x="0" y="25839"/>
                  </a:cubicBezTo>
                  <a:lnTo>
                    <a:pt x="21180" y="21600"/>
                  </a:lnTo>
                  <a:close/>
                </a:path>
              </a:pathLst>
            </a:custGeom>
            <a:noFill/>
            <a:ln w="76200">
              <a:solidFill>
                <a:srgbClr val="FFCC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2077" name="Arc 73"/>
            <p:cNvSpPr>
              <a:spLocks/>
            </p:cNvSpPr>
            <p:nvPr/>
          </p:nvSpPr>
          <p:spPr bwMode="auto">
            <a:xfrm rot="1179815" flipV="1">
              <a:off x="240" y="2186"/>
              <a:ext cx="318" cy="204"/>
            </a:xfrm>
            <a:custGeom>
              <a:avLst/>
              <a:gdLst>
                <a:gd name="T0" fmla="*/ 0 w 42754"/>
                <a:gd name="T1" fmla="*/ 0 h 43200"/>
                <a:gd name="T2" fmla="*/ 0 w 42754"/>
                <a:gd name="T3" fmla="*/ 0 h 43200"/>
                <a:gd name="T4" fmla="*/ 0 w 42754"/>
                <a:gd name="T5" fmla="*/ 0 h 43200"/>
                <a:gd name="T6" fmla="*/ 0 60000 65536"/>
                <a:gd name="T7" fmla="*/ 0 60000 65536"/>
                <a:gd name="T8" fmla="*/ 0 60000 65536"/>
                <a:gd name="T9" fmla="*/ 0 w 42754"/>
                <a:gd name="T10" fmla="*/ 0 h 43200"/>
                <a:gd name="T11" fmla="*/ 42754 w 42754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754" h="43200" fill="none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020" y="43200"/>
                    <a:pt x="3874" y="37455"/>
                    <a:pt x="808" y="28852"/>
                  </a:cubicBezTo>
                </a:path>
                <a:path w="42754" h="43200" stroke="0" extrusionOk="0">
                  <a:moveTo>
                    <a:pt x="0" y="17233"/>
                  </a:moveTo>
                  <a:cubicBezTo>
                    <a:pt x="2071" y="7198"/>
                    <a:pt x="10907" y="-1"/>
                    <a:pt x="21154" y="0"/>
                  </a:cubicBezTo>
                  <a:cubicBezTo>
                    <a:pt x="33083" y="0"/>
                    <a:pt x="42754" y="9670"/>
                    <a:pt x="42754" y="21600"/>
                  </a:cubicBezTo>
                  <a:cubicBezTo>
                    <a:pt x="42754" y="33529"/>
                    <a:pt x="33083" y="43200"/>
                    <a:pt x="21154" y="43200"/>
                  </a:cubicBezTo>
                  <a:cubicBezTo>
                    <a:pt x="12020" y="43200"/>
                    <a:pt x="3874" y="37455"/>
                    <a:pt x="808" y="28852"/>
                  </a:cubicBezTo>
                  <a:lnTo>
                    <a:pt x="21154" y="21600"/>
                  </a:lnTo>
                  <a:close/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2078" name="Rectangle 74"/>
            <p:cNvSpPr>
              <a:spLocks noChangeArrowheads="1"/>
            </p:cNvSpPr>
            <p:nvPr/>
          </p:nvSpPr>
          <p:spPr bwMode="auto">
            <a:xfrm rot="5400000">
              <a:off x="-209" y="2755"/>
              <a:ext cx="855" cy="89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79" name="Line 75"/>
            <p:cNvSpPr>
              <a:spLocks noChangeShapeType="1"/>
            </p:cNvSpPr>
            <p:nvPr/>
          </p:nvSpPr>
          <p:spPr bwMode="auto">
            <a:xfrm>
              <a:off x="178" y="2370"/>
              <a:ext cx="0" cy="857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80" name="Line 76"/>
            <p:cNvSpPr>
              <a:spLocks noChangeShapeType="1"/>
            </p:cNvSpPr>
            <p:nvPr/>
          </p:nvSpPr>
          <p:spPr bwMode="auto">
            <a:xfrm>
              <a:off x="273" y="2373"/>
              <a:ext cx="0" cy="85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81" name="Arc 77"/>
            <p:cNvSpPr>
              <a:spLocks/>
            </p:cNvSpPr>
            <p:nvPr/>
          </p:nvSpPr>
          <p:spPr bwMode="auto">
            <a:xfrm flipH="1" flipV="1">
              <a:off x="176" y="2137"/>
              <a:ext cx="70" cy="11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CCCC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2082" name="Arc 78"/>
            <p:cNvSpPr>
              <a:spLocks/>
            </p:cNvSpPr>
            <p:nvPr/>
          </p:nvSpPr>
          <p:spPr bwMode="auto">
            <a:xfrm flipH="1">
              <a:off x="176" y="2254"/>
              <a:ext cx="70" cy="12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CCCC"/>
            </a:solidFill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2083" name="Rectangle 79"/>
            <p:cNvSpPr>
              <a:spLocks noChangeArrowheads="1"/>
            </p:cNvSpPr>
            <p:nvPr/>
          </p:nvSpPr>
          <p:spPr bwMode="auto">
            <a:xfrm>
              <a:off x="246" y="2133"/>
              <a:ext cx="36" cy="250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2084" name="Line 80"/>
            <p:cNvSpPr>
              <a:spLocks noChangeShapeType="1"/>
            </p:cNvSpPr>
            <p:nvPr/>
          </p:nvSpPr>
          <p:spPr bwMode="auto">
            <a:xfrm flipV="1">
              <a:off x="273" y="2328"/>
              <a:ext cx="0" cy="58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85" name="Line 81"/>
            <p:cNvSpPr>
              <a:spLocks noChangeShapeType="1"/>
            </p:cNvSpPr>
            <p:nvPr/>
          </p:nvSpPr>
          <p:spPr bwMode="auto">
            <a:xfrm flipV="1">
              <a:off x="273" y="2130"/>
              <a:ext cx="0" cy="52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42086" name="Arc 82"/>
            <p:cNvSpPr>
              <a:spLocks/>
            </p:cNvSpPr>
            <p:nvPr/>
          </p:nvSpPr>
          <p:spPr bwMode="auto">
            <a:xfrm rot="1179815" flipV="1">
              <a:off x="271" y="2212"/>
              <a:ext cx="255" cy="154"/>
            </a:xfrm>
            <a:custGeom>
              <a:avLst/>
              <a:gdLst>
                <a:gd name="T0" fmla="*/ 0 w 43200"/>
                <a:gd name="T1" fmla="*/ 0 h 43200"/>
                <a:gd name="T2" fmla="*/ 0 w 43200"/>
                <a:gd name="T3" fmla="*/ 0 h 43200"/>
                <a:gd name="T4" fmla="*/ 0 w 43200"/>
                <a:gd name="T5" fmla="*/ 0 h 43200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200"/>
                <a:gd name="T11" fmla="*/ 43200 w 43200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200" fill="none" extrusionOk="0">
                  <a:moveTo>
                    <a:pt x="446" y="17233"/>
                  </a:moveTo>
                  <a:cubicBezTo>
                    <a:pt x="2517" y="7198"/>
                    <a:pt x="11353" y="-1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21583"/>
                    <a:pt x="0" y="21567"/>
                    <a:pt x="0" y="21551"/>
                  </a:cubicBezTo>
                </a:path>
                <a:path w="43200" h="43200" stroke="0" extrusionOk="0">
                  <a:moveTo>
                    <a:pt x="446" y="17233"/>
                  </a:moveTo>
                  <a:cubicBezTo>
                    <a:pt x="2517" y="7198"/>
                    <a:pt x="11353" y="-1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21583"/>
                    <a:pt x="0" y="21567"/>
                    <a:pt x="0" y="21551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pic>
          <p:nvPicPr>
            <p:cNvPr id="42087" name="Picture 83" descr="nefronaa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606"/>
              <a:ext cx="3259" cy="2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1987" name="Text Box 84"/>
          <p:cNvSpPr txBox="1">
            <a:spLocks noChangeArrowheads="1"/>
          </p:cNvSpPr>
          <p:nvPr/>
        </p:nvSpPr>
        <p:spPr bwMode="auto">
          <a:xfrm>
            <a:off x="5168900" y="1143000"/>
            <a:ext cx="3694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1200" b="1">
                <a:solidFill>
                  <a:srgbClr val="FF0000"/>
                </a:solidFill>
              </a:rPr>
              <a:t>FILTRACIÓN</a:t>
            </a:r>
            <a:r>
              <a:rPr lang="es-ES" sz="1200" b="1"/>
              <a:t>: salida de líquido de los capilares glomerulares al túbulo renal</a:t>
            </a:r>
          </a:p>
        </p:txBody>
      </p:sp>
      <p:sp>
        <p:nvSpPr>
          <p:cNvPr id="41988" name="Text Box 85"/>
          <p:cNvSpPr txBox="1">
            <a:spLocks noChangeArrowheads="1"/>
          </p:cNvSpPr>
          <p:nvPr/>
        </p:nvSpPr>
        <p:spPr bwMode="auto">
          <a:xfrm>
            <a:off x="5162550" y="2286000"/>
            <a:ext cx="3694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1200" b="1">
                <a:solidFill>
                  <a:srgbClr val="FF0000"/>
                </a:solidFill>
              </a:rPr>
              <a:t>REABSORCIÓN</a:t>
            </a:r>
            <a:r>
              <a:rPr lang="es-ES" sz="1200" b="1"/>
              <a:t>: transporte de las sustancias desde el interior del túbulo hacia la sangre</a:t>
            </a:r>
          </a:p>
        </p:txBody>
      </p:sp>
      <p:sp>
        <p:nvSpPr>
          <p:cNvPr id="41989" name="AutoShape 86"/>
          <p:cNvSpPr>
            <a:spLocks noChangeArrowheads="1"/>
          </p:cNvSpPr>
          <p:nvPr/>
        </p:nvSpPr>
        <p:spPr bwMode="auto">
          <a:xfrm flipV="1">
            <a:off x="1916113" y="2060575"/>
            <a:ext cx="160337" cy="247650"/>
          </a:xfrm>
          <a:prstGeom prst="downArrow">
            <a:avLst>
              <a:gd name="adj1" fmla="val 50000"/>
              <a:gd name="adj2" fmla="val 38614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41990" name="Text Box 87"/>
          <p:cNvSpPr txBox="1">
            <a:spLocks noChangeArrowheads="1"/>
          </p:cNvSpPr>
          <p:nvPr/>
        </p:nvSpPr>
        <p:spPr bwMode="auto">
          <a:xfrm>
            <a:off x="5172075" y="3543300"/>
            <a:ext cx="3694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1200" b="1">
                <a:solidFill>
                  <a:srgbClr val="FF0000"/>
                </a:solidFill>
              </a:rPr>
              <a:t>SECRECIÓN</a:t>
            </a:r>
            <a:r>
              <a:rPr lang="es-ES" sz="1200" b="1"/>
              <a:t>: transporte de las sustancias desde la sangre al interior del túbulo</a:t>
            </a:r>
          </a:p>
        </p:txBody>
      </p:sp>
      <p:sp>
        <p:nvSpPr>
          <p:cNvPr id="41991" name="AutoShape 88"/>
          <p:cNvSpPr>
            <a:spLocks noChangeArrowheads="1"/>
          </p:cNvSpPr>
          <p:nvPr/>
        </p:nvSpPr>
        <p:spPr bwMode="auto">
          <a:xfrm>
            <a:off x="3927475" y="2038350"/>
            <a:ext cx="160338" cy="247650"/>
          </a:xfrm>
          <a:prstGeom prst="downArrow">
            <a:avLst>
              <a:gd name="adj1" fmla="val 50000"/>
              <a:gd name="adj2" fmla="val 38614"/>
            </a:avLst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41992" name="Line 89"/>
          <p:cNvSpPr>
            <a:spLocks noChangeShapeType="1"/>
          </p:cNvSpPr>
          <p:nvPr/>
        </p:nvSpPr>
        <p:spPr bwMode="auto">
          <a:xfrm flipH="1">
            <a:off x="3000375" y="5029200"/>
            <a:ext cx="1331913" cy="2571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71770" name="Text Box 90"/>
          <p:cNvSpPr txBox="1">
            <a:spLocks noChangeArrowheads="1"/>
          </p:cNvSpPr>
          <p:nvPr/>
        </p:nvSpPr>
        <p:spPr bwMode="auto">
          <a:xfrm>
            <a:off x="5165725" y="5114925"/>
            <a:ext cx="3694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1200" b="1">
                <a:solidFill>
                  <a:srgbClr val="FF0000"/>
                </a:solidFill>
              </a:rPr>
              <a:t>EXCRECIÓN</a:t>
            </a:r>
            <a:r>
              <a:rPr lang="es-ES" sz="1200" b="1"/>
              <a:t>: eliminación de las sustancias al exterior con la orina</a:t>
            </a:r>
          </a:p>
        </p:txBody>
      </p:sp>
      <p:sp>
        <p:nvSpPr>
          <p:cNvPr id="41994" name="Text Box 91"/>
          <p:cNvSpPr txBox="1">
            <a:spLocks noChangeArrowheads="1"/>
          </p:cNvSpPr>
          <p:nvPr/>
        </p:nvSpPr>
        <p:spPr bwMode="auto">
          <a:xfrm>
            <a:off x="1798638" y="5039851"/>
            <a:ext cx="11079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800" b="1" dirty="0" smtClean="0"/>
              <a:t>excreción</a:t>
            </a:r>
            <a:endParaRPr lang="es-ES" sz="1800" b="1" dirty="0"/>
          </a:p>
        </p:txBody>
      </p:sp>
      <p:sp>
        <p:nvSpPr>
          <p:cNvPr id="41995" name="AutoShape 92"/>
          <p:cNvSpPr>
            <a:spLocks noChangeArrowheads="1"/>
          </p:cNvSpPr>
          <p:nvPr/>
        </p:nvSpPr>
        <p:spPr bwMode="auto">
          <a:xfrm>
            <a:off x="4572000" y="4889500"/>
            <a:ext cx="160338" cy="247650"/>
          </a:xfrm>
          <a:prstGeom prst="downArrow">
            <a:avLst>
              <a:gd name="adj1" fmla="val 50000"/>
              <a:gd name="adj2" fmla="val 38614"/>
            </a:avLst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41996" name="Oval 94"/>
          <p:cNvSpPr>
            <a:spLocks noChangeArrowheads="1"/>
          </p:cNvSpPr>
          <p:nvPr/>
        </p:nvSpPr>
        <p:spPr bwMode="auto">
          <a:xfrm flipV="1">
            <a:off x="517525" y="1393825"/>
            <a:ext cx="69850" cy="69850"/>
          </a:xfrm>
          <a:prstGeom prst="ellipse">
            <a:avLst/>
          </a:prstGeom>
          <a:solidFill>
            <a:srgbClr val="0000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41997" name="Text Box 95"/>
          <p:cNvSpPr txBox="1">
            <a:spLocks noChangeArrowheads="1"/>
          </p:cNvSpPr>
          <p:nvPr/>
        </p:nvSpPr>
        <p:spPr bwMode="auto">
          <a:xfrm>
            <a:off x="509588" y="1316038"/>
            <a:ext cx="1289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900" b="1">
                <a:solidFill>
                  <a:srgbClr val="0000FF"/>
                </a:solidFill>
              </a:rPr>
              <a:t>Sustancia a eliminar</a:t>
            </a:r>
          </a:p>
        </p:txBody>
      </p:sp>
      <p:sp>
        <p:nvSpPr>
          <p:cNvPr id="41998" name="Oval 96"/>
          <p:cNvSpPr>
            <a:spLocks noChangeArrowheads="1"/>
          </p:cNvSpPr>
          <p:nvPr/>
        </p:nvSpPr>
        <p:spPr bwMode="auto">
          <a:xfrm flipV="1">
            <a:off x="504825" y="1546225"/>
            <a:ext cx="69850" cy="6985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41999" name="Text Box 97"/>
          <p:cNvSpPr txBox="1">
            <a:spLocks noChangeArrowheads="1"/>
          </p:cNvSpPr>
          <p:nvPr/>
        </p:nvSpPr>
        <p:spPr bwMode="auto">
          <a:xfrm>
            <a:off x="496888" y="1468438"/>
            <a:ext cx="21907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900" b="1">
                <a:solidFill>
                  <a:srgbClr val="FF0000"/>
                </a:solidFill>
              </a:rPr>
              <a:t>Sustancia que no debe ser eliminada</a:t>
            </a:r>
          </a:p>
        </p:txBody>
      </p:sp>
      <p:cxnSp>
        <p:nvCxnSpPr>
          <p:cNvPr id="99" name="98 Conector recto"/>
          <p:cNvCxnSpPr/>
          <p:nvPr/>
        </p:nvCxnSpPr>
        <p:spPr>
          <a:xfrm>
            <a:off x="714375" y="928688"/>
            <a:ext cx="7715250" cy="1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103 Pentágono"/>
          <p:cNvSpPr/>
          <p:nvPr/>
        </p:nvSpPr>
        <p:spPr>
          <a:xfrm rot="10800000">
            <a:off x="3857625" y="2928938"/>
            <a:ext cx="571500" cy="214312"/>
          </a:xfrm>
          <a:prstGeom prst="homePlat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42003" name="104 CuadroTexto"/>
          <p:cNvSpPr txBox="1">
            <a:spLocks noChangeArrowheads="1"/>
          </p:cNvSpPr>
          <p:nvPr/>
        </p:nvSpPr>
        <p:spPr bwMode="auto">
          <a:xfrm>
            <a:off x="3929063" y="2928938"/>
            <a:ext cx="5000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800" b="1"/>
              <a:t>UREA</a:t>
            </a:r>
            <a:endParaRPr lang="es-ES" sz="800" b="1"/>
          </a:p>
        </p:txBody>
      </p:sp>
      <p:grpSp>
        <p:nvGrpSpPr>
          <p:cNvPr id="6" name="105 Grupo"/>
          <p:cNvGrpSpPr>
            <a:grpSpLocks/>
          </p:cNvGrpSpPr>
          <p:nvPr/>
        </p:nvGrpSpPr>
        <p:grpSpPr bwMode="auto">
          <a:xfrm rot="5400000">
            <a:off x="5048250" y="2738438"/>
            <a:ext cx="714375" cy="666750"/>
            <a:chOff x="2214546" y="1785926"/>
            <a:chExt cx="714380" cy="666590"/>
          </a:xfrm>
        </p:grpSpPr>
        <p:sp>
          <p:nvSpPr>
            <p:cNvPr id="107" name="106 Flecha arriba"/>
            <p:cNvSpPr/>
            <p:nvPr/>
          </p:nvSpPr>
          <p:spPr>
            <a:xfrm>
              <a:off x="2214546" y="1817668"/>
              <a:ext cx="714380" cy="642784"/>
            </a:xfrm>
            <a:prstGeom prst="up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42013" name="107 CuadroTexto"/>
            <p:cNvSpPr txBox="1">
              <a:spLocks noChangeArrowheads="1"/>
            </p:cNvSpPr>
            <p:nvPr/>
          </p:nvSpPr>
          <p:spPr bwMode="auto">
            <a:xfrm rot="-5400000">
              <a:off x="2298055" y="2071678"/>
              <a:ext cx="500066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sz="1100" b="1"/>
                <a:t>H</a:t>
              </a:r>
              <a:r>
                <a:rPr lang="es-MX" sz="900" b="1"/>
                <a:t>2</a:t>
              </a:r>
              <a:r>
                <a:rPr lang="es-MX" sz="1100" b="1"/>
                <a:t>O</a:t>
              </a:r>
              <a:endParaRPr lang="es-ES" sz="1100" b="1"/>
            </a:p>
          </p:txBody>
        </p:sp>
      </p:grpSp>
      <p:sp>
        <p:nvSpPr>
          <p:cNvPr id="111" name="110 Rectángulo"/>
          <p:cNvSpPr/>
          <p:nvPr/>
        </p:nvSpPr>
        <p:spPr>
          <a:xfrm>
            <a:off x="426321" y="268697"/>
            <a:ext cx="82867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s-GT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Mecanismos básicos del riñón</a:t>
            </a:r>
            <a:endParaRPr lang="es-GT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3" name="112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0" grpId="0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graphicFrame>
        <p:nvGraphicFramePr>
          <p:cNvPr id="3074" name="Object 1026"/>
          <p:cNvGraphicFramePr>
            <a:graphicFrameLocks noChangeAspect="1"/>
          </p:cNvGraphicFramePr>
          <p:nvPr/>
        </p:nvGraphicFramePr>
        <p:xfrm>
          <a:off x="352425" y="1143000"/>
          <a:ext cx="3505200" cy="5029200"/>
        </p:xfrm>
        <a:graphic>
          <a:graphicData uri="http://schemas.openxmlformats.org/presentationml/2006/ole">
            <p:oleObj spid="_x0000_s367618" name="Imagen de mapa de bits" r:id="rId3" imgW="3715269" imgH="3352381" progId="PBrush">
              <p:embed/>
            </p:oleObj>
          </a:graphicData>
        </a:graphic>
      </p:graphicFrame>
      <p:sp>
        <p:nvSpPr>
          <p:cNvPr id="6147" name="Text Box 1027"/>
          <p:cNvSpPr txBox="1">
            <a:spLocks noChangeArrowheads="1"/>
          </p:cNvSpPr>
          <p:nvPr/>
        </p:nvSpPr>
        <p:spPr bwMode="auto">
          <a:xfrm>
            <a:off x="304800" y="304800"/>
            <a:ext cx="8534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MX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EXCRECIÓN TUBULAR</a:t>
            </a:r>
            <a:endParaRPr lang="es-E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76" name="AutoShape 1028"/>
          <p:cNvSpPr>
            <a:spLocks noChangeArrowheads="1"/>
          </p:cNvSpPr>
          <p:nvPr/>
        </p:nvSpPr>
        <p:spPr bwMode="auto">
          <a:xfrm rot="10800000">
            <a:off x="685800" y="4267200"/>
            <a:ext cx="2590800" cy="304800"/>
          </a:xfrm>
          <a:prstGeom prst="leftArrow">
            <a:avLst>
              <a:gd name="adj1" fmla="val 50000"/>
              <a:gd name="adj2" fmla="val 212500"/>
            </a:avLst>
          </a:prstGeom>
          <a:gradFill rotWithShape="0">
            <a:gsLst>
              <a:gs pos="0">
                <a:srgbClr val="009900"/>
              </a:gs>
              <a:gs pos="100000">
                <a:srgbClr val="FF505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3077" name="Text Box 1029"/>
          <p:cNvSpPr txBox="1">
            <a:spLocks noChangeArrowheads="1"/>
          </p:cNvSpPr>
          <p:nvPr/>
        </p:nvSpPr>
        <p:spPr bwMode="auto">
          <a:xfrm>
            <a:off x="290513" y="61722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b="1"/>
              <a:t>CAPILAR</a:t>
            </a:r>
            <a:endParaRPr lang="es-ES" b="1"/>
          </a:p>
        </p:txBody>
      </p:sp>
      <p:sp>
        <p:nvSpPr>
          <p:cNvPr id="3078" name="Text Box 1030"/>
          <p:cNvSpPr txBox="1">
            <a:spLocks noChangeArrowheads="1"/>
          </p:cNvSpPr>
          <p:nvPr/>
        </p:nvSpPr>
        <p:spPr bwMode="auto">
          <a:xfrm>
            <a:off x="2043113" y="61722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b="1"/>
              <a:t>TÚBULO</a:t>
            </a:r>
            <a:endParaRPr lang="es-ES" b="1"/>
          </a:p>
        </p:txBody>
      </p:sp>
      <p:sp>
        <p:nvSpPr>
          <p:cNvPr id="3079" name="Text Box 1031"/>
          <p:cNvSpPr txBox="1">
            <a:spLocks noChangeArrowheads="1"/>
          </p:cNvSpPr>
          <p:nvPr/>
        </p:nvSpPr>
        <p:spPr bwMode="auto">
          <a:xfrm>
            <a:off x="4105275" y="1262063"/>
            <a:ext cx="468153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MX" sz="1600" b="1" dirty="0"/>
              <a:t>Transporte de sustancia desde la sangre del capilar </a:t>
            </a:r>
            <a:r>
              <a:rPr lang="es-MX" sz="1600" b="1" dirty="0" err="1"/>
              <a:t>peritubular</a:t>
            </a:r>
            <a:r>
              <a:rPr lang="es-MX" sz="1600" b="1" dirty="0"/>
              <a:t> hacia la luz tubular</a:t>
            </a:r>
          </a:p>
          <a:p>
            <a:pPr algn="just">
              <a:spcBef>
                <a:spcPct val="50000"/>
              </a:spcBef>
            </a:pPr>
            <a:endParaRPr lang="es-MX" sz="1600" b="1" dirty="0"/>
          </a:p>
          <a:p>
            <a:pPr algn="just">
              <a:spcBef>
                <a:spcPct val="50000"/>
              </a:spcBef>
            </a:pPr>
            <a:r>
              <a:rPr lang="es-MX" sz="1600" b="1" dirty="0"/>
              <a:t>Implica la presencia de transportadores</a:t>
            </a:r>
          </a:p>
          <a:p>
            <a:pPr algn="just">
              <a:spcBef>
                <a:spcPct val="50000"/>
              </a:spcBef>
            </a:pPr>
            <a:endParaRPr lang="es-MX" sz="1600" b="1" dirty="0"/>
          </a:p>
          <a:p>
            <a:pPr algn="just">
              <a:spcBef>
                <a:spcPct val="50000"/>
              </a:spcBef>
            </a:pPr>
            <a:r>
              <a:rPr lang="es-MX" sz="1600" b="1" dirty="0"/>
              <a:t>T. ACTIVO: Potasio, hidrogeniones, Uratos, fosfatos, </a:t>
            </a:r>
            <a:r>
              <a:rPr lang="es-MX" sz="1600" b="1" dirty="0" err="1"/>
              <a:t>creatinina</a:t>
            </a:r>
            <a:r>
              <a:rPr lang="es-MX" sz="1600" b="1" dirty="0"/>
              <a:t>, </a:t>
            </a:r>
            <a:r>
              <a:rPr lang="es-MX" sz="1600" b="1" dirty="0" err="1"/>
              <a:t>glucoronidatos</a:t>
            </a:r>
            <a:r>
              <a:rPr lang="es-MX" sz="1600" b="1" dirty="0"/>
              <a:t>, bases orgánicas (</a:t>
            </a:r>
            <a:r>
              <a:rPr lang="es-MX" sz="1600" b="1" dirty="0" err="1"/>
              <a:t>guanidina</a:t>
            </a:r>
            <a:r>
              <a:rPr lang="es-MX" sz="1600" b="1" dirty="0"/>
              <a:t>), fármacos.</a:t>
            </a:r>
          </a:p>
          <a:p>
            <a:pPr algn="just">
              <a:spcBef>
                <a:spcPct val="50000"/>
              </a:spcBef>
            </a:pPr>
            <a:endParaRPr lang="es-MX" sz="1600" b="1" dirty="0"/>
          </a:p>
          <a:p>
            <a:pPr algn="just">
              <a:spcBef>
                <a:spcPct val="50000"/>
              </a:spcBef>
            </a:pPr>
            <a:r>
              <a:rPr lang="es-MX" sz="1600" b="1" dirty="0"/>
              <a:t>T.PASIVO: Amonio, Urea, Fármacos</a:t>
            </a:r>
          </a:p>
          <a:p>
            <a:pPr algn="just">
              <a:spcBef>
                <a:spcPct val="50000"/>
              </a:spcBef>
            </a:pPr>
            <a:endParaRPr lang="es-MX" sz="1600" b="1" dirty="0"/>
          </a:p>
          <a:p>
            <a:pPr algn="just">
              <a:spcBef>
                <a:spcPct val="50000"/>
              </a:spcBef>
            </a:pPr>
            <a:r>
              <a:rPr lang="es-MX" sz="1600" b="1" dirty="0"/>
              <a:t>TC Distal, T Colector </a:t>
            </a:r>
            <a:endParaRPr lang="es-ES" sz="1600" b="1" dirty="0"/>
          </a:p>
        </p:txBody>
      </p:sp>
      <p:cxnSp>
        <p:nvCxnSpPr>
          <p:cNvPr id="8" name="7 Conector recto"/>
          <p:cNvCxnSpPr/>
          <p:nvPr/>
        </p:nvCxnSpPr>
        <p:spPr>
          <a:xfrm>
            <a:off x="714375" y="928688"/>
            <a:ext cx="7715250" cy="1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37"/>
          <p:cNvGrpSpPr>
            <a:grpSpLocks/>
          </p:cNvGrpSpPr>
          <p:nvPr/>
        </p:nvGrpSpPr>
        <p:grpSpPr bwMode="auto">
          <a:xfrm>
            <a:off x="609600" y="2362200"/>
            <a:ext cx="2071688" cy="3200400"/>
            <a:chOff x="624" y="1104"/>
            <a:chExt cx="1305" cy="2016"/>
          </a:xfrm>
        </p:grpSpPr>
        <p:pic>
          <p:nvPicPr>
            <p:cNvPr id="43030" name="Picture 1028" descr="Glomeru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4" y="1104"/>
              <a:ext cx="1305" cy="1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1029"/>
            <p:cNvGrpSpPr>
              <a:grpSpLocks/>
            </p:cNvGrpSpPr>
            <p:nvPr/>
          </p:nvGrpSpPr>
          <p:grpSpPr bwMode="auto">
            <a:xfrm>
              <a:off x="1200" y="2304"/>
              <a:ext cx="192" cy="816"/>
              <a:chOff x="960" y="2256"/>
              <a:chExt cx="192" cy="1440"/>
            </a:xfrm>
          </p:grpSpPr>
          <p:sp>
            <p:nvSpPr>
              <p:cNvPr id="43034" name="AutoShape 1030"/>
              <p:cNvSpPr>
                <a:spLocks noChangeArrowheads="1"/>
              </p:cNvSpPr>
              <p:nvPr/>
            </p:nvSpPr>
            <p:spPr bwMode="auto">
              <a:xfrm>
                <a:off x="960" y="2256"/>
                <a:ext cx="48" cy="1440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00CCFF"/>
                  </a:gs>
                  <a:gs pos="100000">
                    <a:srgbClr val="005E76"/>
                  </a:gs>
                </a:gsLst>
                <a:lin ang="0" scaled="1"/>
              </a:gradFill>
              <a:ln w="9525">
                <a:solidFill>
                  <a:srgbClr val="00CC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43035" name="AutoShape 1031"/>
              <p:cNvSpPr>
                <a:spLocks noChangeArrowheads="1"/>
              </p:cNvSpPr>
              <p:nvPr/>
            </p:nvSpPr>
            <p:spPr bwMode="auto">
              <a:xfrm>
                <a:off x="1104" y="2256"/>
                <a:ext cx="48" cy="1392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00CCFF"/>
                  </a:gs>
                  <a:gs pos="100000">
                    <a:srgbClr val="005E76"/>
                  </a:gs>
                </a:gsLst>
                <a:lin ang="0" scaled="1"/>
              </a:gradFill>
              <a:ln w="9525">
                <a:solidFill>
                  <a:srgbClr val="00CC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43036" name="AutoShape 1032"/>
              <p:cNvSpPr>
                <a:spLocks noChangeArrowheads="1"/>
              </p:cNvSpPr>
              <p:nvPr/>
            </p:nvSpPr>
            <p:spPr bwMode="auto">
              <a:xfrm>
                <a:off x="1008" y="2256"/>
                <a:ext cx="96" cy="1440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FFCCCC"/>
                  </a:gs>
                  <a:gs pos="100000">
                    <a:srgbClr val="DCB0B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</p:grpSp>
        <p:sp>
          <p:nvSpPr>
            <p:cNvPr id="43032" name="AutoShape 1033"/>
            <p:cNvSpPr>
              <a:spLocks noChangeArrowheads="1"/>
            </p:cNvSpPr>
            <p:nvPr/>
          </p:nvSpPr>
          <p:spPr bwMode="auto">
            <a:xfrm>
              <a:off x="1176" y="1584"/>
              <a:ext cx="216" cy="384"/>
            </a:xfrm>
            <a:prstGeom prst="downArrow">
              <a:avLst>
                <a:gd name="adj1" fmla="val 50000"/>
                <a:gd name="adj2" fmla="val 44444"/>
              </a:avLst>
            </a:prstGeom>
            <a:gradFill rotWithShape="0">
              <a:gsLst>
                <a:gs pos="0">
                  <a:srgbClr val="DDA9DD"/>
                </a:gs>
                <a:gs pos="100000">
                  <a:srgbClr val="990099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3033" name="AutoShape 1034"/>
            <p:cNvSpPr>
              <a:spLocks noChangeArrowheads="1"/>
            </p:cNvSpPr>
            <p:nvPr/>
          </p:nvSpPr>
          <p:spPr bwMode="auto">
            <a:xfrm>
              <a:off x="1296" y="2544"/>
              <a:ext cx="288" cy="240"/>
            </a:xfrm>
            <a:prstGeom prst="rightArrow">
              <a:avLst>
                <a:gd name="adj1" fmla="val 50000"/>
                <a:gd name="adj2" fmla="val 30000"/>
              </a:avLst>
            </a:prstGeom>
            <a:gradFill rotWithShape="0">
              <a:gsLst>
                <a:gs pos="0">
                  <a:srgbClr val="CD81CD"/>
                </a:gs>
                <a:gs pos="100000">
                  <a:srgbClr val="990099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</p:grpSp>
      <p:sp>
        <p:nvSpPr>
          <p:cNvPr id="47107" name="Text Box 1038"/>
          <p:cNvSpPr txBox="1">
            <a:spLocks noChangeArrowheads="1"/>
          </p:cNvSpPr>
          <p:nvPr/>
        </p:nvSpPr>
        <p:spPr bwMode="auto">
          <a:xfrm>
            <a:off x="304800" y="304800"/>
            <a:ext cx="8534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MX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Reabsorción tubular</a:t>
            </a:r>
            <a:endParaRPr lang="es-E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3012" name="Text Box 1039"/>
          <p:cNvSpPr txBox="1">
            <a:spLocks noChangeArrowheads="1"/>
          </p:cNvSpPr>
          <p:nvPr/>
        </p:nvSpPr>
        <p:spPr bwMode="auto">
          <a:xfrm>
            <a:off x="304800" y="1143000"/>
            <a:ext cx="2895600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2000" b="1" dirty="0" smtClean="0"/>
              <a:t>TFG</a:t>
            </a:r>
            <a:r>
              <a:rPr lang="es-MX" sz="2000" b="1" dirty="0"/>
              <a:t>*: 125 ml/min</a:t>
            </a:r>
          </a:p>
          <a:p>
            <a:pPr algn="ctr">
              <a:spcBef>
                <a:spcPct val="50000"/>
              </a:spcBef>
            </a:pPr>
            <a:r>
              <a:rPr lang="es-MX" sz="2000" b="1" dirty="0"/>
              <a:t>7.500 ml/h</a:t>
            </a:r>
          </a:p>
          <a:p>
            <a:pPr algn="ctr">
              <a:spcBef>
                <a:spcPct val="50000"/>
              </a:spcBef>
            </a:pPr>
            <a:r>
              <a:rPr lang="es-MX" sz="2000" b="1" dirty="0"/>
              <a:t>180.000 ml/d</a:t>
            </a:r>
          </a:p>
          <a:p>
            <a:pPr algn="ctr">
              <a:spcBef>
                <a:spcPct val="50000"/>
              </a:spcBef>
            </a:pPr>
            <a:endParaRPr lang="es-MX" sz="2000" b="1" dirty="0"/>
          </a:p>
          <a:p>
            <a:pPr algn="ctr">
              <a:spcBef>
                <a:spcPct val="50000"/>
              </a:spcBef>
            </a:pPr>
            <a:endParaRPr lang="es-MX" sz="2000" b="1" dirty="0"/>
          </a:p>
          <a:p>
            <a:pPr algn="ctr">
              <a:spcBef>
                <a:spcPct val="50000"/>
              </a:spcBef>
            </a:pPr>
            <a:r>
              <a:rPr lang="es-MX" sz="2000" b="1" dirty="0"/>
              <a:t>(180 L/d)</a:t>
            </a:r>
            <a:endParaRPr lang="es-ES" sz="2000" b="1" dirty="0"/>
          </a:p>
        </p:txBody>
      </p:sp>
      <p:sp>
        <p:nvSpPr>
          <p:cNvPr id="43013" name="Text Box 1041"/>
          <p:cNvSpPr txBox="1">
            <a:spLocks noChangeArrowheads="1"/>
          </p:cNvSpPr>
          <p:nvPr/>
        </p:nvSpPr>
        <p:spPr bwMode="auto">
          <a:xfrm>
            <a:off x="152400" y="5805488"/>
            <a:ext cx="3200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b="1"/>
              <a:t>ORINA: 800-1.400 ml/d</a:t>
            </a:r>
          </a:p>
        </p:txBody>
      </p:sp>
      <p:sp>
        <p:nvSpPr>
          <p:cNvPr id="43014" name="Text Box 1042"/>
          <p:cNvSpPr txBox="1">
            <a:spLocks noChangeArrowheads="1"/>
          </p:cNvSpPr>
          <p:nvPr/>
        </p:nvSpPr>
        <p:spPr bwMode="auto">
          <a:xfrm>
            <a:off x="1981200" y="4648200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b="1"/>
              <a:t>178 L/d</a:t>
            </a:r>
          </a:p>
        </p:txBody>
      </p:sp>
      <p:grpSp>
        <p:nvGrpSpPr>
          <p:cNvPr id="4" name="Group 1056"/>
          <p:cNvGrpSpPr>
            <a:grpSpLocks/>
          </p:cNvGrpSpPr>
          <p:nvPr/>
        </p:nvGrpSpPr>
        <p:grpSpPr bwMode="auto">
          <a:xfrm>
            <a:off x="3810000" y="1143000"/>
            <a:ext cx="3810000" cy="4294188"/>
            <a:chOff x="2400" y="1008"/>
            <a:chExt cx="2400" cy="2705"/>
          </a:xfrm>
        </p:grpSpPr>
        <p:grpSp>
          <p:nvGrpSpPr>
            <p:cNvPr id="5" name="Group 1050"/>
            <p:cNvGrpSpPr>
              <a:grpSpLocks/>
            </p:cNvGrpSpPr>
            <p:nvPr/>
          </p:nvGrpSpPr>
          <p:grpSpPr bwMode="auto">
            <a:xfrm>
              <a:off x="2496" y="1248"/>
              <a:ext cx="2304" cy="2465"/>
              <a:chOff x="2544" y="1200"/>
              <a:chExt cx="2304" cy="2465"/>
            </a:xfrm>
          </p:grpSpPr>
          <p:pic>
            <p:nvPicPr>
              <p:cNvPr id="43025" name="Picture 1036" descr="NephronS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544" y="1536"/>
                <a:ext cx="2208" cy="21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3026" name="Line 1046"/>
              <p:cNvSpPr>
                <a:spLocks noChangeShapeType="1"/>
              </p:cNvSpPr>
              <p:nvPr/>
            </p:nvSpPr>
            <p:spPr bwMode="auto">
              <a:xfrm>
                <a:off x="3216" y="2640"/>
                <a:ext cx="480" cy="72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3027" name="Line 1047"/>
              <p:cNvSpPr>
                <a:spLocks noChangeShapeType="1"/>
              </p:cNvSpPr>
              <p:nvPr/>
            </p:nvSpPr>
            <p:spPr bwMode="auto">
              <a:xfrm flipV="1">
                <a:off x="3936" y="1392"/>
                <a:ext cx="144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3028" name="Line 1048"/>
              <p:cNvSpPr>
                <a:spLocks noChangeShapeType="1"/>
              </p:cNvSpPr>
              <p:nvPr/>
            </p:nvSpPr>
            <p:spPr bwMode="auto">
              <a:xfrm flipH="1" flipV="1">
                <a:off x="3024" y="1200"/>
                <a:ext cx="144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3029" name="Line 1049"/>
              <p:cNvSpPr>
                <a:spLocks noChangeShapeType="1"/>
              </p:cNvSpPr>
              <p:nvPr/>
            </p:nvSpPr>
            <p:spPr bwMode="auto">
              <a:xfrm>
                <a:off x="4512" y="2160"/>
                <a:ext cx="336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43022" name="Text Box 1051"/>
            <p:cNvSpPr txBox="1">
              <a:spLocks noChangeArrowheads="1"/>
            </p:cNvSpPr>
            <p:nvPr/>
          </p:nvSpPr>
          <p:spPr bwMode="auto">
            <a:xfrm>
              <a:off x="2400" y="1008"/>
              <a:ext cx="10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MX" b="1"/>
                <a:t>65%</a:t>
              </a:r>
            </a:p>
          </p:txBody>
        </p:sp>
        <p:sp>
          <p:nvSpPr>
            <p:cNvPr id="43023" name="Text Box 1052"/>
            <p:cNvSpPr txBox="1">
              <a:spLocks noChangeArrowheads="1"/>
            </p:cNvSpPr>
            <p:nvPr/>
          </p:nvSpPr>
          <p:spPr bwMode="auto">
            <a:xfrm>
              <a:off x="3264" y="3465"/>
              <a:ext cx="10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MX" b="1"/>
                <a:t>15%</a:t>
              </a:r>
            </a:p>
          </p:txBody>
        </p:sp>
        <p:sp>
          <p:nvSpPr>
            <p:cNvPr id="43024" name="Text Box 1053"/>
            <p:cNvSpPr txBox="1">
              <a:spLocks noChangeArrowheads="1"/>
            </p:cNvSpPr>
            <p:nvPr/>
          </p:nvSpPr>
          <p:spPr bwMode="auto">
            <a:xfrm>
              <a:off x="3504" y="1104"/>
              <a:ext cx="10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MX" b="1"/>
                <a:t>10%</a:t>
              </a:r>
            </a:p>
          </p:txBody>
        </p:sp>
      </p:grpSp>
      <p:sp>
        <p:nvSpPr>
          <p:cNvPr id="43016" name="Text Box 1054"/>
          <p:cNvSpPr txBox="1">
            <a:spLocks noChangeArrowheads="1"/>
          </p:cNvSpPr>
          <p:nvPr/>
        </p:nvSpPr>
        <p:spPr bwMode="auto">
          <a:xfrm>
            <a:off x="7010400" y="4267200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b="1"/>
              <a:t>9.3%</a:t>
            </a:r>
          </a:p>
        </p:txBody>
      </p:sp>
      <p:sp>
        <p:nvSpPr>
          <p:cNvPr id="43017" name="Text Box 1057"/>
          <p:cNvSpPr txBox="1">
            <a:spLocks noChangeArrowheads="1"/>
          </p:cNvSpPr>
          <p:nvPr/>
        </p:nvSpPr>
        <p:spPr bwMode="auto">
          <a:xfrm>
            <a:off x="4648200" y="5562600"/>
            <a:ext cx="320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b="1"/>
              <a:t>Tasa de Reabsorción de Agua en la Nefrona</a:t>
            </a:r>
          </a:p>
        </p:txBody>
      </p:sp>
      <p:cxnSp>
        <p:nvCxnSpPr>
          <p:cNvPr id="26" name="25 Conector recto"/>
          <p:cNvCxnSpPr/>
          <p:nvPr/>
        </p:nvCxnSpPr>
        <p:spPr>
          <a:xfrm>
            <a:off x="714375" y="857250"/>
            <a:ext cx="771525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19" name="26 Rectángulo"/>
          <p:cNvSpPr>
            <a:spLocks noChangeArrowheads="1"/>
          </p:cNvSpPr>
          <p:nvPr/>
        </p:nvSpPr>
        <p:spPr bwMode="auto">
          <a:xfrm>
            <a:off x="7643813" y="5715000"/>
            <a:ext cx="838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GT" b="1">
                <a:solidFill>
                  <a:srgbClr val="FF0000"/>
                </a:solidFill>
              </a:rPr>
              <a:t>99.3%</a:t>
            </a:r>
          </a:p>
        </p:txBody>
      </p:sp>
      <p:sp>
        <p:nvSpPr>
          <p:cNvPr id="29" name="28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533400" y="2057400"/>
            <a:ext cx="2252663" cy="3943350"/>
            <a:chOff x="384" y="1488"/>
            <a:chExt cx="1305" cy="2016"/>
          </a:xfrm>
        </p:grpSpPr>
        <p:pic>
          <p:nvPicPr>
            <p:cNvPr id="44040" name="Picture 8" descr="Glomeru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4" y="1488"/>
              <a:ext cx="1305" cy="1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960" y="2688"/>
              <a:ext cx="192" cy="816"/>
              <a:chOff x="960" y="2256"/>
              <a:chExt cx="192" cy="1440"/>
            </a:xfrm>
          </p:grpSpPr>
          <p:sp>
            <p:nvSpPr>
              <p:cNvPr id="44044" name="AutoShape 10"/>
              <p:cNvSpPr>
                <a:spLocks noChangeArrowheads="1"/>
              </p:cNvSpPr>
              <p:nvPr/>
            </p:nvSpPr>
            <p:spPr bwMode="auto">
              <a:xfrm>
                <a:off x="960" y="2256"/>
                <a:ext cx="48" cy="1440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00CCFF"/>
                  </a:gs>
                  <a:gs pos="100000">
                    <a:srgbClr val="005E76"/>
                  </a:gs>
                </a:gsLst>
                <a:lin ang="0" scaled="1"/>
              </a:gradFill>
              <a:ln w="9525">
                <a:solidFill>
                  <a:srgbClr val="00CC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44045" name="AutoShape 11"/>
              <p:cNvSpPr>
                <a:spLocks noChangeArrowheads="1"/>
              </p:cNvSpPr>
              <p:nvPr/>
            </p:nvSpPr>
            <p:spPr bwMode="auto">
              <a:xfrm>
                <a:off x="1104" y="2256"/>
                <a:ext cx="48" cy="1392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00CCFF"/>
                  </a:gs>
                  <a:gs pos="100000">
                    <a:srgbClr val="005E76"/>
                  </a:gs>
                </a:gsLst>
                <a:lin ang="0" scaled="1"/>
              </a:gradFill>
              <a:ln w="9525">
                <a:solidFill>
                  <a:srgbClr val="00CC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  <p:sp>
            <p:nvSpPr>
              <p:cNvPr id="44046" name="AutoShape 12"/>
              <p:cNvSpPr>
                <a:spLocks noChangeArrowheads="1"/>
              </p:cNvSpPr>
              <p:nvPr/>
            </p:nvSpPr>
            <p:spPr bwMode="auto">
              <a:xfrm>
                <a:off x="1008" y="2256"/>
                <a:ext cx="96" cy="1440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FFCCCC"/>
                  </a:gs>
                  <a:gs pos="100000">
                    <a:srgbClr val="DCB0B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GT"/>
              </a:p>
            </p:txBody>
          </p:sp>
        </p:grpSp>
        <p:sp>
          <p:nvSpPr>
            <p:cNvPr id="44042" name="AutoShape 13"/>
            <p:cNvSpPr>
              <a:spLocks noChangeArrowheads="1"/>
            </p:cNvSpPr>
            <p:nvPr/>
          </p:nvSpPr>
          <p:spPr bwMode="auto">
            <a:xfrm>
              <a:off x="936" y="1968"/>
              <a:ext cx="216" cy="384"/>
            </a:xfrm>
            <a:prstGeom prst="downArrow">
              <a:avLst>
                <a:gd name="adj1" fmla="val 50000"/>
                <a:gd name="adj2" fmla="val 44444"/>
              </a:avLst>
            </a:prstGeom>
            <a:gradFill rotWithShape="0">
              <a:gsLst>
                <a:gs pos="0">
                  <a:srgbClr val="DDA9DD"/>
                </a:gs>
                <a:gs pos="100000">
                  <a:srgbClr val="990099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  <p:sp>
          <p:nvSpPr>
            <p:cNvPr id="44043" name="AutoShape 14"/>
            <p:cNvSpPr>
              <a:spLocks noChangeArrowheads="1"/>
            </p:cNvSpPr>
            <p:nvPr/>
          </p:nvSpPr>
          <p:spPr bwMode="auto">
            <a:xfrm>
              <a:off x="1056" y="2928"/>
              <a:ext cx="288" cy="240"/>
            </a:xfrm>
            <a:prstGeom prst="rightArrow">
              <a:avLst>
                <a:gd name="adj1" fmla="val 50000"/>
                <a:gd name="adj2" fmla="val 30000"/>
              </a:avLst>
            </a:prstGeom>
            <a:gradFill rotWithShape="0">
              <a:gsLst>
                <a:gs pos="0">
                  <a:srgbClr val="CD81CD"/>
                </a:gs>
                <a:gs pos="100000">
                  <a:srgbClr val="990099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GT"/>
            </a:p>
          </p:txBody>
        </p:sp>
      </p:grpSp>
      <p:sp>
        <p:nvSpPr>
          <p:cNvPr id="7172" name="Text Box 16"/>
          <p:cNvSpPr txBox="1">
            <a:spLocks noChangeArrowheads="1"/>
          </p:cNvSpPr>
          <p:nvPr/>
        </p:nvSpPr>
        <p:spPr bwMode="auto">
          <a:xfrm>
            <a:off x="304800" y="413877"/>
            <a:ext cx="8534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MX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Reabsorción tubular</a:t>
            </a:r>
            <a:endParaRPr lang="es-E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4036" name="Text Box 18"/>
          <p:cNvSpPr txBox="1">
            <a:spLocks noChangeArrowheads="1"/>
          </p:cNvSpPr>
          <p:nvPr/>
        </p:nvSpPr>
        <p:spPr bwMode="auto">
          <a:xfrm>
            <a:off x="838200" y="1295400"/>
            <a:ext cx="165735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b="1"/>
              <a:t>Glucosa</a:t>
            </a:r>
          </a:p>
          <a:p>
            <a:pPr algn="ctr">
              <a:spcBef>
                <a:spcPct val="50000"/>
              </a:spcBef>
            </a:pPr>
            <a:r>
              <a:rPr lang="es-MX" b="1"/>
              <a:t>100%</a:t>
            </a:r>
            <a:endParaRPr lang="es-ES" b="1"/>
          </a:p>
        </p:txBody>
      </p:sp>
      <p:sp>
        <p:nvSpPr>
          <p:cNvPr id="44037" name="Text Box 19"/>
          <p:cNvSpPr txBox="1">
            <a:spLocks noChangeArrowheads="1"/>
          </p:cNvSpPr>
          <p:nvPr/>
        </p:nvSpPr>
        <p:spPr bwMode="auto">
          <a:xfrm>
            <a:off x="1828800" y="4191000"/>
            <a:ext cx="165735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b="1"/>
              <a:t>Glucosa</a:t>
            </a:r>
          </a:p>
          <a:p>
            <a:pPr algn="ctr">
              <a:spcBef>
                <a:spcPct val="50000"/>
              </a:spcBef>
            </a:pPr>
            <a:r>
              <a:rPr lang="es-MX" b="1"/>
              <a:t>100%</a:t>
            </a:r>
            <a:endParaRPr lang="es-ES" b="1"/>
          </a:p>
        </p:txBody>
      </p:sp>
      <p:sp>
        <p:nvSpPr>
          <p:cNvPr id="44038" name="Text Box 20"/>
          <p:cNvSpPr txBox="1">
            <a:spLocks noChangeArrowheads="1"/>
          </p:cNvSpPr>
          <p:nvPr/>
        </p:nvSpPr>
        <p:spPr bwMode="auto">
          <a:xfrm>
            <a:off x="3500438" y="2786063"/>
            <a:ext cx="4648200" cy="784225"/>
          </a:xfrm>
          <a:prstGeom prst="rect">
            <a:avLst/>
          </a:prstGeom>
          <a:gradFill rotWithShape="0">
            <a:gsLst>
              <a:gs pos="0">
                <a:srgbClr val="FFCCFF"/>
              </a:gs>
              <a:gs pos="50000">
                <a:srgbClr val="FFFFFF"/>
              </a:gs>
              <a:gs pos="100000">
                <a:srgbClr val="FFCC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/>
              <a:t>Glicemia: 60-110 mg/dl</a:t>
            </a:r>
          </a:p>
          <a:p>
            <a:pPr algn="ctr">
              <a:spcBef>
                <a:spcPct val="50000"/>
              </a:spcBef>
            </a:pPr>
            <a:r>
              <a:rPr lang="es-MX"/>
              <a:t>Orina: NO debe haber glucosa</a:t>
            </a:r>
            <a:endParaRPr lang="es-ES"/>
          </a:p>
        </p:txBody>
      </p:sp>
      <p:cxnSp>
        <p:nvCxnSpPr>
          <p:cNvPr id="15" name="14 Conector recto"/>
          <p:cNvCxnSpPr/>
          <p:nvPr/>
        </p:nvCxnSpPr>
        <p:spPr>
          <a:xfrm>
            <a:off x="714375" y="998538"/>
            <a:ext cx="7715250" cy="1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42" name="Object 3"/>
          <p:cNvGraphicFramePr>
            <a:graphicFrameLocks noChangeAspect="1"/>
          </p:cNvGraphicFramePr>
          <p:nvPr/>
        </p:nvGraphicFramePr>
        <p:xfrm>
          <a:off x="665163" y="996950"/>
          <a:ext cx="7896225" cy="4140200"/>
        </p:xfrm>
        <a:graphic>
          <a:graphicData uri="http://schemas.openxmlformats.org/presentationml/2006/ole">
            <p:oleObj spid="_x0000_s368642" name="Documento" r:id="rId3" imgW="5963510" imgH="3114786" progId="Word.Document.12">
              <p:embed/>
            </p:oleObj>
          </a:graphicData>
        </a:graphic>
      </p:graphicFrame>
      <p:sp>
        <p:nvSpPr>
          <p:cNvPr id="3" name="2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7315200" cy="4572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s-ES" sz="3200" b="1" smtClean="0"/>
              <a:t>	</a:t>
            </a:r>
            <a:endParaRPr lang="en-US" sz="3200" b="1" smtClean="0"/>
          </a:p>
        </p:txBody>
      </p:sp>
      <p:pic>
        <p:nvPicPr>
          <p:cNvPr id="7171" name="Picture 3" descr="nefron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738" name="Picture 2"/>
          <p:cNvPicPr>
            <a:picLocks noChangeAspect="1" noChangeArrowheads="1"/>
          </p:cNvPicPr>
          <p:nvPr/>
        </p:nvPicPr>
        <p:blipFill>
          <a:blip r:embed="rId2" cstate="print"/>
          <a:srcRect l="25300" t="18333" r="25037" b="11875"/>
          <a:stretch>
            <a:fillRect/>
          </a:stretch>
        </p:blipFill>
        <p:spPr bwMode="auto">
          <a:xfrm>
            <a:off x="0" y="-1"/>
            <a:ext cx="9144000" cy="687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1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8438" y="1606550"/>
            <a:ext cx="3829050" cy="2657475"/>
          </a:xfrm>
          <a:prstGeom prst="rect">
            <a:avLst/>
          </a:prstGeom>
          <a:noFill/>
        </p:spPr>
      </p:pic>
      <p:pic>
        <p:nvPicPr>
          <p:cNvPr id="3491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4775" y="1282700"/>
            <a:ext cx="2428875" cy="3851275"/>
          </a:xfrm>
          <a:prstGeom prst="rect">
            <a:avLst/>
          </a:prstGeom>
          <a:noFill/>
        </p:spPr>
      </p:pic>
      <p:sp>
        <p:nvSpPr>
          <p:cNvPr id="349188" name="Text Box 4"/>
          <p:cNvSpPr txBox="1">
            <a:spLocks noChangeArrowheads="1"/>
          </p:cNvSpPr>
          <p:nvPr/>
        </p:nvSpPr>
        <p:spPr bwMode="auto">
          <a:xfrm>
            <a:off x="3621088" y="315913"/>
            <a:ext cx="23764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b="1" i="0">
                <a:solidFill>
                  <a:srgbClr val="FFFF00"/>
                </a:solidFill>
                <a:latin typeface="Arial" charset="0"/>
              </a:rPr>
              <a:t>Túbulo Proximal</a:t>
            </a:r>
          </a:p>
        </p:txBody>
      </p:sp>
      <p:pic>
        <p:nvPicPr>
          <p:cNvPr id="349189" name="Picture 5"/>
          <p:cNvPicPr>
            <a:picLocks noChangeAspect="1" noChangeArrowheads="1"/>
          </p:cNvPicPr>
          <p:nvPr/>
        </p:nvPicPr>
        <p:blipFill>
          <a:blip r:embed="rId4" cstate="print"/>
          <a:srcRect t="1027" r="2371"/>
          <a:stretch>
            <a:fillRect/>
          </a:stretch>
        </p:blipFill>
        <p:spPr bwMode="auto">
          <a:xfrm>
            <a:off x="1477963" y="1403350"/>
            <a:ext cx="784225" cy="1530350"/>
          </a:xfrm>
          <a:prstGeom prst="rect">
            <a:avLst/>
          </a:prstGeom>
          <a:noFill/>
        </p:spPr>
      </p:pic>
      <p:sp>
        <p:nvSpPr>
          <p:cNvPr id="8" name="7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49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9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9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834" name="Picture 2"/>
          <p:cNvPicPr>
            <a:picLocks noChangeAspect="1" noChangeArrowheads="1"/>
          </p:cNvPicPr>
          <p:nvPr/>
        </p:nvPicPr>
        <p:blipFill>
          <a:blip r:embed="rId2" cstate="print"/>
          <a:srcRect l="29985" t="18750" r="29722" b="11667"/>
          <a:stretch>
            <a:fillRect/>
          </a:stretch>
        </p:blipFill>
        <p:spPr bwMode="auto">
          <a:xfrm>
            <a:off x="0" y="0"/>
            <a:ext cx="9144000" cy="67918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sp>
        <p:nvSpPr>
          <p:cNvPr id="3" name="2 CuadroTexto"/>
          <p:cNvSpPr txBox="1"/>
          <p:nvPr/>
        </p:nvSpPr>
        <p:spPr>
          <a:xfrm>
            <a:off x="648929" y="1666568"/>
            <a:ext cx="849507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dirty="0" smtClean="0"/>
              <a:t>El Sodio se reabsorbe en 2 pasos:</a:t>
            </a:r>
          </a:p>
          <a:p>
            <a:r>
              <a:rPr lang="es-GT" u="sng" dirty="0" smtClean="0"/>
              <a:t>Apical</a:t>
            </a:r>
          </a:p>
          <a:p>
            <a:r>
              <a:rPr lang="es-GT" dirty="0" smtClean="0"/>
              <a:t>-Difusión Facilitada (hacia el interior celular)… por el gradiente producido por la bomba Na+/K+ ATPasa (-70mV)</a:t>
            </a:r>
          </a:p>
          <a:p>
            <a:r>
              <a:rPr lang="es-GT" u="sng" dirty="0" err="1" smtClean="0"/>
              <a:t>Basolateral</a:t>
            </a:r>
            <a:endParaRPr lang="es-GT" u="sng" dirty="0"/>
          </a:p>
          <a:p>
            <a:r>
              <a:rPr lang="es-GT" dirty="0" smtClean="0"/>
              <a:t>-Transporte Activo por la Bomba Na+/K+ ATPasa </a:t>
            </a:r>
          </a:p>
          <a:p>
            <a:r>
              <a:rPr lang="es-GT" dirty="0" smtClean="0"/>
              <a:t>-Hacia los capilares </a:t>
            </a:r>
            <a:r>
              <a:rPr lang="es-GT" dirty="0" err="1" smtClean="0"/>
              <a:t>peritubulares</a:t>
            </a:r>
            <a:r>
              <a:rPr lang="es-GT" dirty="0" smtClean="0"/>
              <a:t> por ultrafiltración (pasiva)</a:t>
            </a:r>
          </a:p>
          <a:p>
            <a:endParaRPr lang="es-GT" dirty="0"/>
          </a:p>
          <a:p>
            <a:endParaRPr lang="es-GT" dirty="0" smtClean="0"/>
          </a:p>
          <a:p>
            <a:endParaRPr lang="es-GT" dirty="0"/>
          </a:p>
          <a:p>
            <a:r>
              <a:rPr lang="es-GT" dirty="0" err="1" smtClean="0"/>
              <a:t>Pinocitosis</a:t>
            </a:r>
            <a:r>
              <a:rPr lang="es-GT" dirty="0" smtClean="0"/>
              <a:t>:</a:t>
            </a:r>
          </a:p>
          <a:p>
            <a:r>
              <a:rPr lang="es-GT" dirty="0" smtClean="0"/>
              <a:t>Transporte activo para reabsorber proteínas</a:t>
            </a:r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786" name="Picture 2"/>
          <p:cNvPicPr>
            <a:picLocks noChangeAspect="1" noChangeArrowheads="1"/>
          </p:cNvPicPr>
          <p:nvPr/>
        </p:nvPicPr>
        <p:blipFill>
          <a:blip r:embed="rId2" cstate="print"/>
          <a:srcRect l="25417" t="17500" r="24217" b="10833"/>
          <a:stretch>
            <a:fillRect/>
          </a:stretch>
        </p:blipFill>
        <p:spPr bwMode="auto">
          <a:xfrm>
            <a:off x="0" y="0"/>
            <a:ext cx="9144000" cy="680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8125" y="1335088"/>
            <a:ext cx="6483350" cy="5159375"/>
          </a:xfrm>
          <a:prstGeom prst="rect">
            <a:avLst/>
          </a:prstGeom>
          <a:noFill/>
        </p:spPr>
      </p:pic>
      <p:sp>
        <p:nvSpPr>
          <p:cNvPr id="276483" name="Text Box 3"/>
          <p:cNvSpPr txBox="1">
            <a:spLocks noChangeArrowheads="1"/>
          </p:cNvSpPr>
          <p:nvPr/>
        </p:nvSpPr>
        <p:spPr bwMode="auto">
          <a:xfrm>
            <a:off x="1460500" y="1552575"/>
            <a:ext cx="7175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 i="0">
                <a:cs typeface="Times New Roman" pitchFamily="18" charset="0"/>
              </a:rPr>
              <a:t>[</a:t>
            </a:r>
            <a:r>
              <a:rPr lang="es-ES_tradnl" sz="1600" b="1" i="0"/>
              <a:t>Na</a:t>
            </a:r>
            <a:r>
              <a:rPr lang="es-ES_tradnl" sz="1600" b="1" i="0" baseline="30000"/>
              <a:t>+</a:t>
            </a:r>
            <a:r>
              <a:rPr lang="en-US" sz="1600" b="1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6484" name="Line 4"/>
          <p:cNvSpPr>
            <a:spLocks noChangeShapeType="1"/>
          </p:cNvSpPr>
          <p:nvPr/>
        </p:nvSpPr>
        <p:spPr bwMode="auto">
          <a:xfrm>
            <a:off x="2655888" y="5961063"/>
            <a:ext cx="388937" cy="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6485" name="Line 5"/>
          <p:cNvSpPr>
            <a:spLocks noChangeShapeType="1"/>
          </p:cNvSpPr>
          <p:nvPr/>
        </p:nvSpPr>
        <p:spPr bwMode="auto">
          <a:xfrm rot="-10800000">
            <a:off x="6618288" y="4584700"/>
            <a:ext cx="554037" cy="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6486" name="Text Box 6"/>
          <p:cNvSpPr txBox="1">
            <a:spLocks noChangeArrowheads="1"/>
          </p:cNvSpPr>
          <p:nvPr/>
        </p:nvSpPr>
        <p:spPr bwMode="auto">
          <a:xfrm>
            <a:off x="1430338" y="5576888"/>
            <a:ext cx="1593850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Célula tubular</a:t>
            </a:r>
          </a:p>
          <a:p>
            <a:pPr algn="ctr">
              <a:lnSpc>
                <a:spcPct val="8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 proximal</a:t>
            </a:r>
            <a:r>
              <a:rPr lang="es-ES_tradnl" b="1"/>
              <a:t> </a:t>
            </a:r>
            <a:endParaRPr lang="es-ES" b="1"/>
          </a:p>
        </p:txBody>
      </p:sp>
      <p:sp>
        <p:nvSpPr>
          <p:cNvPr id="276487" name="Text Box 7"/>
          <p:cNvSpPr txBox="1">
            <a:spLocks noChangeArrowheads="1"/>
          </p:cNvSpPr>
          <p:nvPr/>
        </p:nvSpPr>
        <p:spPr bwMode="auto">
          <a:xfrm>
            <a:off x="5462588" y="2151063"/>
            <a:ext cx="1184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Líquido</a:t>
            </a:r>
          </a:p>
          <a:p>
            <a:pPr algn="ctr">
              <a:lnSpc>
                <a:spcPct val="7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intersticial</a:t>
            </a:r>
            <a:r>
              <a:rPr lang="es-ES_tradnl" b="1"/>
              <a:t> </a:t>
            </a:r>
            <a:endParaRPr lang="es-ES" b="1"/>
          </a:p>
        </p:txBody>
      </p:sp>
      <p:sp>
        <p:nvSpPr>
          <p:cNvPr id="276488" name="Text Box 8"/>
          <p:cNvSpPr txBox="1">
            <a:spLocks noChangeArrowheads="1"/>
          </p:cNvSpPr>
          <p:nvPr/>
        </p:nvSpPr>
        <p:spPr bwMode="auto">
          <a:xfrm>
            <a:off x="6992938" y="4470400"/>
            <a:ext cx="100806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s-ES_tradnl" sz="1200" b="1" i="0">
                <a:solidFill>
                  <a:srgbClr val="0000FF"/>
                </a:solidFill>
                <a:cs typeface="Times New Roman" pitchFamily="18" charset="0"/>
              </a:rPr>
              <a:t>Capilar</a:t>
            </a:r>
          </a:p>
          <a:p>
            <a:pPr algn="ctr">
              <a:lnSpc>
                <a:spcPct val="70000"/>
              </a:lnSpc>
            </a:pPr>
            <a:r>
              <a:rPr lang="es-ES_tradnl" sz="1200" b="1" i="0">
                <a:solidFill>
                  <a:srgbClr val="0000FF"/>
                </a:solidFill>
                <a:cs typeface="Times New Roman" pitchFamily="18" charset="0"/>
              </a:rPr>
              <a:t>peritubular</a:t>
            </a:r>
            <a:r>
              <a:rPr lang="es-ES_tradnl" b="1"/>
              <a:t> </a:t>
            </a:r>
            <a:endParaRPr lang="es-ES" b="1"/>
          </a:p>
        </p:txBody>
      </p:sp>
      <p:sp>
        <p:nvSpPr>
          <p:cNvPr id="276489" name="Text Box 9"/>
          <p:cNvSpPr txBox="1">
            <a:spLocks noChangeArrowheads="1"/>
          </p:cNvSpPr>
          <p:nvPr/>
        </p:nvSpPr>
        <p:spPr bwMode="auto">
          <a:xfrm>
            <a:off x="2344738" y="3160713"/>
            <a:ext cx="1441450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s-ES_tradnl" sz="1200" b="1" i="0">
                <a:solidFill>
                  <a:srgbClr val="0000FF"/>
                </a:solidFill>
                <a:cs typeface="Times New Roman" pitchFamily="18" charset="0"/>
              </a:rPr>
              <a:t>Cápsula</a:t>
            </a:r>
          </a:p>
          <a:p>
            <a:pPr algn="ctr">
              <a:lnSpc>
                <a:spcPct val="80000"/>
              </a:lnSpc>
            </a:pPr>
            <a:r>
              <a:rPr lang="es-ES_tradnl" sz="1200" b="1" i="0">
                <a:solidFill>
                  <a:srgbClr val="0000FF"/>
                </a:solidFill>
                <a:cs typeface="Times New Roman" pitchFamily="18" charset="0"/>
              </a:rPr>
              <a:t> de Bowman</a:t>
            </a:r>
            <a:r>
              <a:rPr lang="es-ES_tradnl" b="1"/>
              <a:t> </a:t>
            </a:r>
            <a:endParaRPr lang="es-ES" b="1"/>
          </a:p>
        </p:txBody>
      </p:sp>
      <p:sp>
        <p:nvSpPr>
          <p:cNvPr id="276490" name="Text Box 10"/>
          <p:cNvSpPr txBox="1">
            <a:spLocks noChangeArrowheads="1"/>
          </p:cNvSpPr>
          <p:nvPr/>
        </p:nvSpPr>
        <p:spPr bwMode="auto">
          <a:xfrm>
            <a:off x="3776663" y="3770313"/>
            <a:ext cx="65405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 i="0">
                <a:cs typeface="Times New Roman" pitchFamily="18" charset="0"/>
              </a:rPr>
              <a:t>[</a:t>
            </a:r>
            <a:r>
              <a:rPr lang="es-ES_tradnl" sz="1600" b="1" i="0"/>
              <a:t>Na</a:t>
            </a:r>
            <a:r>
              <a:rPr lang="es-ES_tradnl" sz="1600" b="1" i="0" baseline="30000"/>
              <a:t>+</a:t>
            </a:r>
            <a:r>
              <a:rPr lang="en-US" sz="1600" b="1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6491" name="Freeform 11"/>
          <p:cNvSpPr>
            <a:spLocks/>
          </p:cNvSpPr>
          <p:nvPr/>
        </p:nvSpPr>
        <p:spPr bwMode="auto">
          <a:xfrm>
            <a:off x="4084638" y="3619500"/>
            <a:ext cx="4762" cy="287338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181"/>
              </a:cxn>
            </a:cxnLst>
            <a:rect l="0" t="0" r="r" b="b"/>
            <a:pathLst>
              <a:path w="3" h="181">
                <a:moveTo>
                  <a:pt x="3" y="0"/>
                </a:moveTo>
                <a:lnTo>
                  <a:pt x="0" y="181"/>
                </a:ln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6492" name="Text Box 12"/>
          <p:cNvSpPr txBox="1">
            <a:spLocks noChangeArrowheads="1"/>
          </p:cNvSpPr>
          <p:nvPr/>
        </p:nvSpPr>
        <p:spPr bwMode="auto">
          <a:xfrm>
            <a:off x="6248400" y="1325563"/>
            <a:ext cx="1498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_tradnl" sz="1200" b="1" i="0">
                <a:solidFill>
                  <a:srgbClr val="0000CC"/>
                </a:solidFill>
              </a:rPr>
              <a:t>Arteriola eferente</a:t>
            </a:r>
            <a:endParaRPr lang="es-ES" sz="1200" b="1" i="0">
              <a:solidFill>
                <a:srgbClr val="0000CC"/>
              </a:solidFill>
            </a:endParaRPr>
          </a:p>
        </p:txBody>
      </p:sp>
      <p:sp>
        <p:nvSpPr>
          <p:cNvPr id="276493" name="Freeform 13"/>
          <p:cNvSpPr>
            <a:spLocks/>
          </p:cNvSpPr>
          <p:nvPr/>
        </p:nvSpPr>
        <p:spPr bwMode="auto">
          <a:xfrm>
            <a:off x="5821363" y="1463675"/>
            <a:ext cx="481012" cy="236538"/>
          </a:xfrm>
          <a:custGeom>
            <a:avLst/>
            <a:gdLst/>
            <a:ahLst/>
            <a:cxnLst>
              <a:cxn ang="0">
                <a:pos x="0" y="149"/>
              </a:cxn>
              <a:cxn ang="0">
                <a:pos x="303" y="0"/>
              </a:cxn>
            </a:cxnLst>
            <a:rect l="0" t="0" r="r" b="b"/>
            <a:pathLst>
              <a:path w="303" h="149">
                <a:moveTo>
                  <a:pt x="0" y="149"/>
                </a:moveTo>
                <a:lnTo>
                  <a:pt x="303" y="0"/>
                </a:lnTo>
              </a:path>
            </a:pathLst>
          </a:custGeom>
          <a:noFill/>
          <a:ln w="28575" cmpd="sng">
            <a:solidFill>
              <a:srgbClr val="0000CC"/>
            </a:solidFill>
            <a:round/>
            <a:headEnd type="stealth" w="med" len="med"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6494" name="Text Box 14"/>
          <p:cNvSpPr txBox="1">
            <a:spLocks noChangeArrowheads="1"/>
          </p:cNvSpPr>
          <p:nvPr/>
        </p:nvSpPr>
        <p:spPr bwMode="auto">
          <a:xfrm>
            <a:off x="2525713" y="1303338"/>
            <a:ext cx="1498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_tradnl" sz="1200" b="1" i="0">
                <a:solidFill>
                  <a:srgbClr val="0000CC"/>
                </a:solidFill>
              </a:rPr>
              <a:t>Arteriola aferente</a:t>
            </a:r>
            <a:endParaRPr lang="es-ES" sz="1200" b="1" i="0">
              <a:solidFill>
                <a:srgbClr val="0000CC"/>
              </a:solidFill>
            </a:endParaRPr>
          </a:p>
        </p:txBody>
      </p:sp>
      <p:sp>
        <p:nvSpPr>
          <p:cNvPr id="276495" name="Freeform 15"/>
          <p:cNvSpPr>
            <a:spLocks/>
          </p:cNvSpPr>
          <p:nvPr/>
        </p:nvSpPr>
        <p:spPr bwMode="auto">
          <a:xfrm flipH="1">
            <a:off x="3190875" y="1527175"/>
            <a:ext cx="42863" cy="160338"/>
          </a:xfrm>
          <a:custGeom>
            <a:avLst/>
            <a:gdLst/>
            <a:ahLst/>
            <a:cxnLst>
              <a:cxn ang="0">
                <a:pos x="0" y="149"/>
              </a:cxn>
              <a:cxn ang="0">
                <a:pos x="303" y="0"/>
              </a:cxn>
            </a:cxnLst>
            <a:rect l="0" t="0" r="r" b="b"/>
            <a:pathLst>
              <a:path w="303" h="149">
                <a:moveTo>
                  <a:pt x="0" y="149"/>
                </a:moveTo>
                <a:lnTo>
                  <a:pt x="303" y="0"/>
                </a:lnTo>
              </a:path>
            </a:pathLst>
          </a:custGeom>
          <a:noFill/>
          <a:ln w="28575" cmpd="sng">
            <a:solidFill>
              <a:srgbClr val="0000CC"/>
            </a:solidFill>
            <a:round/>
            <a:headEnd type="stealth" w="med" len="med"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6496" name="Text Box 16"/>
          <p:cNvSpPr txBox="1">
            <a:spLocks noChangeArrowheads="1"/>
          </p:cNvSpPr>
          <p:nvPr/>
        </p:nvSpPr>
        <p:spPr bwMode="auto">
          <a:xfrm>
            <a:off x="3784600" y="5021263"/>
            <a:ext cx="65405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 i="0">
                <a:cs typeface="Times New Roman" pitchFamily="18" charset="0"/>
              </a:rPr>
              <a:t>[</a:t>
            </a:r>
            <a:r>
              <a:rPr lang="es-ES_tradnl" sz="1600" b="1" i="0"/>
              <a:t>Na</a:t>
            </a:r>
            <a:r>
              <a:rPr lang="es-ES_tradnl" sz="1600" b="1" i="0" baseline="30000"/>
              <a:t>+</a:t>
            </a:r>
            <a:r>
              <a:rPr lang="en-US" sz="1600" b="1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6497" name="Text Box 17"/>
          <p:cNvSpPr txBox="1">
            <a:spLocks noChangeArrowheads="1"/>
          </p:cNvSpPr>
          <p:nvPr/>
        </p:nvSpPr>
        <p:spPr bwMode="auto">
          <a:xfrm>
            <a:off x="5326063" y="1573213"/>
            <a:ext cx="65405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 i="0">
                <a:cs typeface="Times New Roman" pitchFamily="18" charset="0"/>
              </a:rPr>
              <a:t>[</a:t>
            </a:r>
            <a:r>
              <a:rPr lang="es-ES_tradnl" sz="1600" b="1" i="0"/>
              <a:t>Na</a:t>
            </a:r>
            <a:r>
              <a:rPr lang="es-ES_tradnl" sz="1600" b="1" i="0" baseline="30000"/>
              <a:t>+</a:t>
            </a:r>
            <a:r>
              <a:rPr lang="en-US" sz="1600" b="1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6498" name="Text Box 18"/>
          <p:cNvSpPr txBox="1">
            <a:spLocks noChangeArrowheads="1"/>
          </p:cNvSpPr>
          <p:nvPr/>
        </p:nvSpPr>
        <p:spPr bwMode="auto">
          <a:xfrm>
            <a:off x="6062663" y="4995863"/>
            <a:ext cx="65405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 i="0">
                <a:cs typeface="Times New Roman" pitchFamily="18" charset="0"/>
              </a:rPr>
              <a:t>[</a:t>
            </a:r>
            <a:r>
              <a:rPr lang="es-ES_tradnl" sz="1400" b="1" i="0"/>
              <a:t>Na</a:t>
            </a:r>
            <a:r>
              <a:rPr lang="es-ES_tradnl" sz="1400" b="1" i="0" baseline="30000"/>
              <a:t>+</a:t>
            </a:r>
            <a:r>
              <a:rPr lang="en-US" sz="1400" b="1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6499" name="Rectangle 19"/>
          <p:cNvSpPr>
            <a:spLocks noChangeArrowheads="1"/>
          </p:cNvSpPr>
          <p:nvPr/>
        </p:nvSpPr>
        <p:spPr bwMode="auto">
          <a:xfrm>
            <a:off x="412750" y="273050"/>
            <a:ext cx="8497888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rgbClr val="006666"/>
            </a:outerShdw>
          </a:effectLst>
        </p:spPr>
        <p:txBody>
          <a:bodyPr anchor="b">
            <a:spAutoFit/>
          </a:bodyPr>
          <a:lstStyle/>
          <a:p>
            <a:pPr eaLnBrk="1" hangingPunct="1">
              <a:lnSpc>
                <a:spcPct val="90000"/>
              </a:lnSpc>
              <a:tabLst>
                <a:tab pos="4686300" algn="l"/>
              </a:tabLst>
            </a:pPr>
            <a:r>
              <a:rPr lang="en-US" sz="3000" b="1" i="0">
                <a:solidFill>
                  <a:srgbClr val="FFFFCC"/>
                </a:solidFill>
              </a:rPr>
              <a:t>Reabsorción de Na</a:t>
            </a:r>
            <a:r>
              <a:rPr lang="en-US" sz="3000" b="1" i="0" baseline="30000">
                <a:solidFill>
                  <a:srgbClr val="FFFFCC"/>
                </a:solidFill>
              </a:rPr>
              <a:t>+</a:t>
            </a:r>
            <a:r>
              <a:rPr lang="en-US" sz="3000" b="1" i="0">
                <a:solidFill>
                  <a:srgbClr val="FFFFCC"/>
                </a:solidFill>
              </a:rPr>
              <a:t>:  Transporte Activo Primario</a:t>
            </a:r>
            <a:endParaRPr lang="en-US" sz="3000" i="0">
              <a:latin typeface="Georgia" pitchFamily="18" charset="0"/>
            </a:endParaRPr>
          </a:p>
        </p:txBody>
      </p:sp>
      <p:sp>
        <p:nvSpPr>
          <p:cNvPr id="276500" name="Rectangle 20"/>
          <p:cNvSpPr>
            <a:spLocks noChangeArrowheads="1"/>
          </p:cNvSpPr>
          <p:nvPr/>
        </p:nvSpPr>
        <p:spPr bwMode="auto">
          <a:xfrm rot="567740">
            <a:off x="2743200" y="1812925"/>
            <a:ext cx="247650" cy="730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76501" name="AutoShape 21"/>
          <p:cNvSpPr>
            <a:spLocks noChangeArrowheads="1"/>
          </p:cNvSpPr>
          <p:nvPr/>
        </p:nvSpPr>
        <p:spPr bwMode="auto">
          <a:xfrm rot="6088782">
            <a:off x="3135313" y="1793875"/>
            <a:ext cx="153988" cy="242887"/>
          </a:xfrm>
          <a:prstGeom prst="upArrow">
            <a:avLst>
              <a:gd name="adj1" fmla="val 50000"/>
              <a:gd name="adj2" fmla="val 39433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76502" name="AutoShape 22"/>
          <p:cNvSpPr>
            <a:spLocks noChangeArrowheads="1"/>
          </p:cNvSpPr>
          <p:nvPr/>
        </p:nvSpPr>
        <p:spPr bwMode="auto">
          <a:xfrm rot="3656701">
            <a:off x="4901406" y="1913732"/>
            <a:ext cx="206375" cy="217488"/>
          </a:xfrm>
          <a:prstGeom prst="upArrow">
            <a:avLst>
              <a:gd name="adj1" fmla="val 50000"/>
              <a:gd name="adj2" fmla="val 26346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76503" name="AutoShape 23"/>
          <p:cNvSpPr>
            <a:spLocks noChangeArrowheads="1"/>
          </p:cNvSpPr>
          <p:nvPr/>
        </p:nvSpPr>
        <p:spPr bwMode="auto">
          <a:xfrm rot="7295158">
            <a:off x="6515100" y="1912938"/>
            <a:ext cx="223837" cy="217488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76504" name="AutoShape 24"/>
          <p:cNvSpPr>
            <a:spLocks noChangeArrowheads="1"/>
          </p:cNvSpPr>
          <p:nvPr/>
        </p:nvSpPr>
        <p:spPr bwMode="auto">
          <a:xfrm rot="12027142">
            <a:off x="6769100" y="3284538"/>
            <a:ext cx="190500" cy="217487"/>
          </a:xfrm>
          <a:prstGeom prst="upArrow">
            <a:avLst>
              <a:gd name="adj1" fmla="val 50000"/>
              <a:gd name="adj2" fmla="val 28542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76505" name="Freeform 25"/>
          <p:cNvSpPr>
            <a:spLocks/>
          </p:cNvSpPr>
          <p:nvPr/>
        </p:nvSpPr>
        <p:spPr bwMode="auto">
          <a:xfrm>
            <a:off x="4081463" y="4159250"/>
            <a:ext cx="9525" cy="9747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" y="614"/>
              </a:cxn>
            </a:cxnLst>
            <a:rect l="0" t="0" r="r" b="b"/>
            <a:pathLst>
              <a:path w="6" h="614">
                <a:moveTo>
                  <a:pt x="0" y="0"/>
                </a:moveTo>
                <a:lnTo>
                  <a:pt x="6" y="614"/>
                </a:ln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6506" name="Oval 26"/>
          <p:cNvSpPr>
            <a:spLocks noChangeArrowheads="1"/>
          </p:cNvSpPr>
          <p:nvPr/>
        </p:nvSpPr>
        <p:spPr bwMode="auto">
          <a:xfrm>
            <a:off x="3516313" y="5022850"/>
            <a:ext cx="3362325" cy="490538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76507" name="AutoShape 27"/>
          <p:cNvSpPr>
            <a:spLocks noChangeArrowheads="1"/>
          </p:cNvSpPr>
          <p:nvPr/>
        </p:nvSpPr>
        <p:spPr bwMode="auto">
          <a:xfrm rot="7531089">
            <a:off x="3855244" y="2062957"/>
            <a:ext cx="206375" cy="217487"/>
          </a:xfrm>
          <a:prstGeom prst="upArrow">
            <a:avLst>
              <a:gd name="adj1" fmla="val 50000"/>
              <a:gd name="adj2" fmla="val 26346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76508" name="Rectangle 28"/>
          <p:cNvSpPr>
            <a:spLocks noChangeArrowheads="1"/>
          </p:cNvSpPr>
          <p:nvPr/>
        </p:nvSpPr>
        <p:spPr bwMode="auto">
          <a:xfrm>
            <a:off x="4800600" y="5176838"/>
            <a:ext cx="280988" cy="223837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76509" name="Text Box 29"/>
          <p:cNvSpPr txBox="1">
            <a:spLocks noChangeArrowheads="1"/>
          </p:cNvSpPr>
          <p:nvPr/>
        </p:nvSpPr>
        <p:spPr bwMode="auto">
          <a:xfrm>
            <a:off x="2987675" y="6070600"/>
            <a:ext cx="1879600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Luz tubular</a:t>
            </a:r>
            <a:r>
              <a:rPr lang="es-ES_tradnl" b="1"/>
              <a:t> </a:t>
            </a:r>
            <a:endParaRPr lang="es-ES" b="1"/>
          </a:p>
        </p:txBody>
      </p:sp>
      <p:sp>
        <p:nvSpPr>
          <p:cNvPr id="32" name="31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6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76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276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276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76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276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2000"/>
                                        <p:tgtEl>
                                          <p:spTgt spid="276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76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76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76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76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76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L 0.07605 -2.96296E-6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76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27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76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276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1000"/>
                                        <p:tgtEl>
                                          <p:spTgt spid="276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1000"/>
                                        <p:tgtEl>
                                          <p:spTgt spid="276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1000"/>
                                        <p:tgtEl>
                                          <p:spTgt spid="276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27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000"/>
                                        <p:tgtEl>
                                          <p:spTgt spid="276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27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76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1000"/>
                                        <p:tgtEl>
                                          <p:spTgt spid="27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1000"/>
                                        <p:tgtEl>
                                          <p:spTgt spid="276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276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83" grpId="0"/>
      <p:bldP spid="276483" grpId="1"/>
      <p:bldP spid="276484" grpId="0" animBg="1"/>
      <p:bldP spid="276485" grpId="0" animBg="1"/>
      <p:bldP spid="276486" grpId="0"/>
      <p:bldP spid="276487" grpId="0"/>
      <p:bldP spid="276488" grpId="0"/>
      <p:bldP spid="276489" grpId="0"/>
      <p:bldP spid="276490" grpId="0"/>
      <p:bldP spid="276491" grpId="0" animBg="1"/>
      <p:bldP spid="276492" grpId="0"/>
      <p:bldP spid="276493" grpId="0" animBg="1"/>
      <p:bldP spid="276494" grpId="0"/>
      <p:bldP spid="276495" grpId="0" animBg="1"/>
      <p:bldP spid="276496" grpId="0"/>
      <p:bldP spid="276497" grpId="0"/>
      <p:bldP spid="276498" grpId="0"/>
      <p:bldP spid="276499" grpId="0"/>
      <p:bldP spid="276500" grpId="0" animBg="1"/>
      <p:bldP spid="276501" grpId="0" animBg="1"/>
      <p:bldP spid="276502" grpId="0" animBg="1"/>
      <p:bldP spid="276503" grpId="0" animBg="1"/>
      <p:bldP spid="276504" grpId="0" animBg="1"/>
      <p:bldP spid="276505" grpId="0" animBg="1"/>
      <p:bldP spid="276506" grpId="0" animBg="1"/>
      <p:bldP spid="276507" grpId="0" animBg="1"/>
      <p:bldP spid="276508" grpId="0" animBg="1"/>
      <p:bldP spid="276509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Text Box 2"/>
          <p:cNvSpPr txBox="1">
            <a:spLocks noChangeArrowheads="1"/>
          </p:cNvSpPr>
          <p:nvPr/>
        </p:nvSpPr>
        <p:spPr bwMode="auto">
          <a:xfrm>
            <a:off x="3651250" y="5888038"/>
            <a:ext cx="5346700" cy="439737"/>
          </a:xfrm>
          <a:prstGeom prst="rect">
            <a:avLst/>
          </a:prstGeom>
          <a:noFill/>
          <a:ln w="9525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anchor="b"/>
          <a:lstStyle/>
          <a:p>
            <a:pPr algn="ctr"/>
            <a:r>
              <a:rPr lang="en-US" b="1" i="0">
                <a:solidFill>
                  <a:schemeClr val="accent2"/>
                </a:solidFill>
              </a:rPr>
              <a:t>Reabsorción de Na</a:t>
            </a:r>
            <a:r>
              <a:rPr lang="en-US" b="1" i="0" baseline="30000">
                <a:solidFill>
                  <a:schemeClr val="accent2"/>
                </a:solidFill>
              </a:rPr>
              <a:t>+</a:t>
            </a:r>
            <a:r>
              <a:rPr lang="en-US" b="1" i="0">
                <a:solidFill>
                  <a:schemeClr val="accent2"/>
                </a:solidFill>
              </a:rPr>
              <a:t> en el túbulo proximal</a:t>
            </a:r>
          </a:p>
        </p:txBody>
      </p:sp>
      <p:pic>
        <p:nvPicPr>
          <p:cNvPr id="277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0950" y="2239963"/>
            <a:ext cx="5149850" cy="3519487"/>
          </a:xfrm>
          <a:prstGeom prst="rect">
            <a:avLst/>
          </a:prstGeom>
          <a:noFill/>
        </p:spPr>
      </p:pic>
      <p:sp>
        <p:nvSpPr>
          <p:cNvPr id="277508" name="Text Box 4"/>
          <p:cNvSpPr txBox="1">
            <a:spLocks noChangeArrowheads="1"/>
          </p:cNvSpPr>
          <p:nvPr/>
        </p:nvSpPr>
        <p:spPr bwMode="auto">
          <a:xfrm>
            <a:off x="5697538" y="3487738"/>
            <a:ext cx="8588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>
                <a:cs typeface="Times New Roman" pitchFamily="18" charset="0"/>
              </a:rPr>
              <a:t>↓ </a:t>
            </a:r>
            <a:r>
              <a:rPr lang="en-US" sz="1600" i="0">
                <a:cs typeface="Times New Roman" pitchFamily="18" charset="0"/>
              </a:rPr>
              <a:t>[</a:t>
            </a:r>
            <a:r>
              <a:rPr lang="es-ES_tradnl" sz="1600" i="0"/>
              <a:t>Na</a:t>
            </a:r>
            <a:r>
              <a:rPr lang="es-ES_tradnl" sz="1600" i="0" baseline="30000"/>
              <a:t>+</a:t>
            </a:r>
            <a:r>
              <a:rPr lang="en-US" sz="1600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7509" name="Text Box 5"/>
          <p:cNvSpPr txBox="1">
            <a:spLocks noChangeArrowheads="1"/>
          </p:cNvSpPr>
          <p:nvPr/>
        </p:nvSpPr>
        <p:spPr bwMode="auto">
          <a:xfrm>
            <a:off x="4008438" y="2463800"/>
            <a:ext cx="909637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Luz</a:t>
            </a:r>
          </a:p>
          <a:p>
            <a:pPr algn="ctr">
              <a:lnSpc>
                <a:spcPct val="7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tubular</a:t>
            </a:r>
            <a:r>
              <a:rPr lang="es-ES_tradnl" b="1"/>
              <a:t> </a:t>
            </a:r>
            <a:endParaRPr lang="es-ES" b="1"/>
          </a:p>
        </p:txBody>
      </p:sp>
      <p:sp>
        <p:nvSpPr>
          <p:cNvPr id="277510" name="Text Box 6"/>
          <p:cNvSpPr txBox="1">
            <a:spLocks noChangeArrowheads="1"/>
          </p:cNvSpPr>
          <p:nvPr/>
        </p:nvSpPr>
        <p:spPr bwMode="auto">
          <a:xfrm>
            <a:off x="5445125" y="2432050"/>
            <a:ext cx="157797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Célula tubular</a:t>
            </a:r>
          </a:p>
          <a:p>
            <a:pPr algn="ctr">
              <a:lnSpc>
                <a:spcPct val="8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proximal</a:t>
            </a:r>
            <a:r>
              <a:rPr lang="es-ES_tradnl" b="1"/>
              <a:t> </a:t>
            </a:r>
            <a:endParaRPr lang="es-ES" b="1"/>
          </a:p>
        </p:txBody>
      </p:sp>
      <p:sp>
        <p:nvSpPr>
          <p:cNvPr id="277511" name="Text Box 7"/>
          <p:cNvSpPr txBox="1">
            <a:spLocks noChangeArrowheads="1"/>
          </p:cNvSpPr>
          <p:nvPr/>
        </p:nvSpPr>
        <p:spPr bwMode="auto">
          <a:xfrm>
            <a:off x="7372350" y="2444750"/>
            <a:ext cx="1184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Líquido</a:t>
            </a:r>
          </a:p>
          <a:p>
            <a:pPr algn="ctr">
              <a:lnSpc>
                <a:spcPct val="7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intersticial</a:t>
            </a:r>
            <a:r>
              <a:rPr lang="es-ES_tradnl" b="1"/>
              <a:t> </a:t>
            </a:r>
            <a:endParaRPr lang="es-ES" b="1"/>
          </a:p>
        </p:txBody>
      </p:sp>
      <p:sp>
        <p:nvSpPr>
          <p:cNvPr id="277512" name="Text Box 8"/>
          <p:cNvSpPr txBox="1">
            <a:spLocks noChangeArrowheads="1"/>
          </p:cNvSpPr>
          <p:nvPr/>
        </p:nvSpPr>
        <p:spPr bwMode="auto">
          <a:xfrm>
            <a:off x="3927475" y="3484563"/>
            <a:ext cx="85883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>
                <a:cs typeface="Times New Roman" pitchFamily="18" charset="0"/>
              </a:rPr>
              <a:t>↑ </a:t>
            </a:r>
            <a:r>
              <a:rPr lang="en-US" sz="1600" i="0">
                <a:cs typeface="Times New Roman" pitchFamily="18" charset="0"/>
              </a:rPr>
              <a:t>[</a:t>
            </a:r>
            <a:r>
              <a:rPr lang="es-ES_tradnl" sz="1600" i="0"/>
              <a:t>Na</a:t>
            </a:r>
            <a:r>
              <a:rPr lang="es-ES_tradnl" sz="1600" i="0" baseline="30000"/>
              <a:t>+</a:t>
            </a:r>
            <a:r>
              <a:rPr lang="en-US" sz="1600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7513" name="Text Box 9"/>
          <p:cNvSpPr txBox="1">
            <a:spLocks noChangeArrowheads="1"/>
          </p:cNvSpPr>
          <p:nvPr/>
        </p:nvSpPr>
        <p:spPr bwMode="auto">
          <a:xfrm>
            <a:off x="7523163" y="3492500"/>
            <a:ext cx="8588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>
                <a:cs typeface="Times New Roman" pitchFamily="18" charset="0"/>
              </a:rPr>
              <a:t>↑ </a:t>
            </a:r>
            <a:r>
              <a:rPr lang="en-US" sz="1600" i="0">
                <a:cs typeface="Times New Roman" pitchFamily="18" charset="0"/>
              </a:rPr>
              <a:t>[</a:t>
            </a:r>
            <a:r>
              <a:rPr lang="es-ES_tradnl" sz="1600" i="0"/>
              <a:t>Na</a:t>
            </a:r>
            <a:r>
              <a:rPr lang="es-ES_tradnl" sz="1600" i="0" baseline="30000"/>
              <a:t>+</a:t>
            </a:r>
            <a:r>
              <a:rPr lang="en-US" sz="1600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7514" name="Line 10"/>
          <p:cNvSpPr>
            <a:spLocks noChangeShapeType="1"/>
          </p:cNvSpPr>
          <p:nvPr/>
        </p:nvSpPr>
        <p:spPr bwMode="auto">
          <a:xfrm>
            <a:off x="4640263" y="3767138"/>
            <a:ext cx="1106487" cy="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7515" name="Line 11"/>
          <p:cNvSpPr>
            <a:spLocks noChangeShapeType="1"/>
          </p:cNvSpPr>
          <p:nvPr/>
        </p:nvSpPr>
        <p:spPr bwMode="auto">
          <a:xfrm>
            <a:off x="6442075" y="3763963"/>
            <a:ext cx="1106488" cy="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 type="stealth" w="med" len="med"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7516" name="Text Box 12"/>
          <p:cNvSpPr txBox="1">
            <a:spLocks noChangeArrowheads="1"/>
          </p:cNvSpPr>
          <p:nvPr/>
        </p:nvSpPr>
        <p:spPr bwMode="auto">
          <a:xfrm>
            <a:off x="5627688" y="3503613"/>
            <a:ext cx="8715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>
                <a:cs typeface="Times New Roman" pitchFamily="18" charset="0"/>
              </a:rPr>
              <a:t>= </a:t>
            </a:r>
            <a:r>
              <a:rPr lang="en-US" sz="1600" i="0">
                <a:cs typeface="Times New Roman" pitchFamily="18" charset="0"/>
              </a:rPr>
              <a:t>[</a:t>
            </a:r>
            <a:r>
              <a:rPr lang="es-ES_tradnl" sz="1600" i="0"/>
              <a:t>Na</a:t>
            </a:r>
            <a:r>
              <a:rPr lang="es-ES_tradnl" sz="1600" i="0" baseline="30000"/>
              <a:t>+</a:t>
            </a:r>
            <a:r>
              <a:rPr lang="en-US" sz="1600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7517" name="Text Box 13"/>
          <p:cNvSpPr txBox="1">
            <a:spLocks noChangeArrowheads="1"/>
          </p:cNvSpPr>
          <p:nvPr/>
        </p:nvSpPr>
        <p:spPr bwMode="auto">
          <a:xfrm>
            <a:off x="3857625" y="3500438"/>
            <a:ext cx="97313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>
                <a:cs typeface="Times New Roman" pitchFamily="18" charset="0"/>
              </a:rPr>
              <a:t>  = </a:t>
            </a:r>
            <a:r>
              <a:rPr lang="en-US" sz="1600" i="0">
                <a:cs typeface="Times New Roman" pitchFamily="18" charset="0"/>
              </a:rPr>
              <a:t>[</a:t>
            </a:r>
            <a:r>
              <a:rPr lang="es-ES_tradnl" sz="1600" i="0"/>
              <a:t>Na</a:t>
            </a:r>
            <a:r>
              <a:rPr lang="es-ES_tradnl" sz="1600" i="0" baseline="30000"/>
              <a:t>+</a:t>
            </a:r>
            <a:r>
              <a:rPr lang="en-US" sz="1600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7518" name="Text Box 14"/>
          <p:cNvSpPr txBox="1">
            <a:spLocks noChangeArrowheads="1"/>
          </p:cNvSpPr>
          <p:nvPr/>
        </p:nvSpPr>
        <p:spPr bwMode="auto">
          <a:xfrm>
            <a:off x="7453313" y="3508375"/>
            <a:ext cx="9223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>
                <a:cs typeface="Times New Roman" pitchFamily="18" charset="0"/>
              </a:rPr>
              <a:t> = </a:t>
            </a:r>
            <a:r>
              <a:rPr lang="en-US" sz="1600" i="0">
                <a:cs typeface="Times New Roman" pitchFamily="18" charset="0"/>
              </a:rPr>
              <a:t>[</a:t>
            </a:r>
            <a:r>
              <a:rPr lang="es-ES_tradnl" sz="1600" i="0"/>
              <a:t>Na</a:t>
            </a:r>
            <a:r>
              <a:rPr lang="es-ES_tradnl" sz="1600" i="0" baseline="30000"/>
              <a:t>+</a:t>
            </a:r>
            <a:r>
              <a:rPr lang="en-US" sz="1600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pic>
        <p:nvPicPr>
          <p:cNvPr id="277519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94382">
            <a:off x="6707188" y="3860800"/>
            <a:ext cx="857250" cy="504825"/>
          </a:xfrm>
          <a:prstGeom prst="rect">
            <a:avLst/>
          </a:prstGeom>
          <a:noFill/>
        </p:spPr>
      </p:pic>
      <p:sp>
        <p:nvSpPr>
          <p:cNvPr id="277520" name="Text Box 16"/>
          <p:cNvSpPr txBox="1">
            <a:spLocks noChangeArrowheads="1"/>
          </p:cNvSpPr>
          <p:nvPr/>
        </p:nvSpPr>
        <p:spPr bwMode="auto">
          <a:xfrm>
            <a:off x="5741988" y="3489325"/>
            <a:ext cx="8588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>
                <a:cs typeface="Times New Roman" pitchFamily="18" charset="0"/>
              </a:rPr>
              <a:t>↓ </a:t>
            </a:r>
            <a:r>
              <a:rPr lang="en-US" sz="1600" i="0">
                <a:cs typeface="Times New Roman" pitchFamily="18" charset="0"/>
              </a:rPr>
              <a:t>[</a:t>
            </a:r>
            <a:r>
              <a:rPr lang="es-ES_tradnl" sz="1600" i="0"/>
              <a:t>Na</a:t>
            </a:r>
            <a:r>
              <a:rPr lang="es-ES_tradnl" sz="1600" i="0" baseline="30000"/>
              <a:t>+</a:t>
            </a:r>
            <a:r>
              <a:rPr lang="en-US" sz="1600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7521" name="Text Box 17"/>
          <p:cNvSpPr txBox="1">
            <a:spLocks noChangeArrowheads="1"/>
          </p:cNvSpPr>
          <p:nvPr/>
        </p:nvSpPr>
        <p:spPr bwMode="auto">
          <a:xfrm>
            <a:off x="3971925" y="3486150"/>
            <a:ext cx="8588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>
                <a:cs typeface="Times New Roman" pitchFamily="18" charset="0"/>
              </a:rPr>
              <a:t>↑ </a:t>
            </a:r>
            <a:r>
              <a:rPr lang="en-US" sz="1600" i="0">
                <a:cs typeface="Times New Roman" pitchFamily="18" charset="0"/>
              </a:rPr>
              <a:t>[</a:t>
            </a:r>
            <a:r>
              <a:rPr lang="es-ES_tradnl" sz="1600" i="0"/>
              <a:t>Na</a:t>
            </a:r>
            <a:r>
              <a:rPr lang="es-ES_tradnl" sz="1600" i="0" baseline="30000"/>
              <a:t>+</a:t>
            </a:r>
            <a:r>
              <a:rPr lang="en-US" sz="1600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7522" name="Text Box 18"/>
          <p:cNvSpPr txBox="1">
            <a:spLocks noChangeArrowheads="1"/>
          </p:cNvSpPr>
          <p:nvPr/>
        </p:nvSpPr>
        <p:spPr bwMode="auto">
          <a:xfrm>
            <a:off x="7567613" y="3494088"/>
            <a:ext cx="8588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>
                <a:cs typeface="Times New Roman" pitchFamily="18" charset="0"/>
              </a:rPr>
              <a:t>↑ </a:t>
            </a:r>
            <a:r>
              <a:rPr lang="en-US" sz="1600" i="0">
                <a:cs typeface="Times New Roman" pitchFamily="18" charset="0"/>
              </a:rPr>
              <a:t>[</a:t>
            </a:r>
            <a:r>
              <a:rPr lang="es-ES_tradnl" sz="1600" i="0"/>
              <a:t>Na</a:t>
            </a:r>
            <a:r>
              <a:rPr lang="es-ES_tradnl" sz="1600" i="0" baseline="30000"/>
              <a:t>+</a:t>
            </a:r>
            <a:r>
              <a:rPr lang="en-US" sz="1600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7523" name="Line 19"/>
          <p:cNvSpPr>
            <a:spLocks noChangeShapeType="1"/>
          </p:cNvSpPr>
          <p:nvPr/>
        </p:nvSpPr>
        <p:spPr bwMode="auto">
          <a:xfrm>
            <a:off x="4699000" y="3754438"/>
            <a:ext cx="1106488" cy="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7524" name="Freeform 20"/>
          <p:cNvSpPr>
            <a:spLocks/>
          </p:cNvSpPr>
          <p:nvPr/>
        </p:nvSpPr>
        <p:spPr bwMode="auto">
          <a:xfrm>
            <a:off x="6472238" y="3749675"/>
            <a:ext cx="1106487" cy="117475"/>
          </a:xfrm>
          <a:custGeom>
            <a:avLst/>
            <a:gdLst/>
            <a:ahLst/>
            <a:cxnLst>
              <a:cxn ang="0">
                <a:pos x="697" y="1"/>
              </a:cxn>
              <a:cxn ang="0">
                <a:pos x="351" y="74"/>
              </a:cxn>
              <a:cxn ang="0">
                <a:pos x="0" y="0"/>
              </a:cxn>
            </a:cxnLst>
            <a:rect l="0" t="0" r="r" b="b"/>
            <a:pathLst>
              <a:path w="697" h="74">
                <a:moveTo>
                  <a:pt x="697" y="1"/>
                </a:moveTo>
                <a:cubicBezTo>
                  <a:pt x="639" y="13"/>
                  <a:pt x="467" y="74"/>
                  <a:pt x="351" y="74"/>
                </a:cubicBezTo>
                <a:cubicBezTo>
                  <a:pt x="235" y="74"/>
                  <a:pt x="73" y="15"/>
                  <a:pt x="0" y="0"/>
                </a:cubicBezTo>
              </a:path>
            </a:pathLst>
          </a:custGeom>
          <a:noFill/>
          <a:ln w="57150" cmpd="sng">
            <a:solidFill>
              <a:srgbClr val="FF3300"/>
            </a:solidFill>
            <a:round/>
            <a:headEnd type="stealth" w="med" len="med"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7525" name="Line 21"/>
          <p:cNvSpPr>
            <a:spLocks noChangeShapeType="1"/>
          </p:cNvSpPr>
          <p:nvPr/>
        </p:nvSpPr>
        <p:spPr bwMode="auto">
          <a:xfrm>
            <a:off x="6442075" y="4264025"/>
            <a:ext cx="1106488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 type="stealth" w="med" len="med"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7526" name="Text Box 22"/>
          <p:cNvSpPr txBox="1">
            <a:spLocks noChangeArrowheads="1"/>
          </p:cNvSpPr>
          <p:nvPr/>
        </p:nvSpPr>
        <p:spPr bwMode="auto">
          <a:xfrm>
            <a:off x="7539038" y="4006850"/>
            <a:ext cx="479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/>
              <a:t>K</a:t>
            </a:r>
            <a:r>
              <a:rPr lang="es-ES_tradnl" sz="1600" i="0" baseline="30000"/>
              <a:t>+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7527" name="Text Box 23"/>
          <p:cNvSpPr txBox="1">
            <a:spLocks noChangeArrowheads="1"/>
          </p:cNvSpPr>
          <p:nvPr/>
        </p:nvSpPr>
        <p:spPr bwMode="auto">
          <a:xfrm>
            <a:off x="7292975" y="3175000"/>
            <a:ext cx="1350963" cy="3143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i="0"/>
              <a:t>Na</a:t>
            </a:r>
            <a:r>
              <a:rPr lang="es-ES_tradnl" sz="1400" i="0" baseline="30000"/>
              <a:t>+</a:t>
            </a:r>
            <a:r>
              <a:rPr lang="es-ES_tradnl" sz="1400" i="0"/>
              <a:t> reabsorbido</a:t>
            </a:r>
            <a:endParaRPr lang="es-ES" sz="1400" i="0"/>
          </a:p>
        </p:txBody>
      </p:sp>
      <p:sp>
        <p:nvSpPr>
          <p:cNvPr id="277528" name="Text Box 24"/>
          <p:cNvSpPr txBox="1">
            <a:spLocks noChangeArrowheads="1"/>
          </p:cNvSpPr>
          <p:nvPr/>
        </p:nvSpPr>
        <p:spPr bwMode="auto">
          <a:xfrm>
            <a:off x="6080125" y="4029075"/>
            <a:ext cx="479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/>
              <a:t>K</a:t>
            </a:r>
            <a:r>
              <a:rPr lang="es-ES_tradnl" sz="1600" i="0" baseline="30000"/>
              <a:t>+</a:t>
            </a:r>
            <a:r>
              <a:rPr lang="es-ES_tradnl"/>
              <a:t> </a:t>
            </a:r>
            <a:endParaRPr lang="es-ES"/>
          </a:p>
        </p:txBody>
      </p:sp>
      <p:pic>
        <p:nvPicPr>
          <p:cNvPr id="277529" name="Picture 2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128528">
            <a:off x="2165350" y="1706563"/>
            <a:ext cx="1466850" cy="1704975"/>
          </a:xfrm>
          <a:prstGeom prst="rect">
            <a:avLst/>
          </a:prstGeom>
          <a:noFill/>
        </p:spPr>
      </p:pic>
      <p:pic>
        <p:nvPicPr>
          <p:cNvPr id="277530" name="Picture 2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088" y="1316038"/>
            <a:ext cx="1152525" cy="1492250"/>
          </a:xfrm>
          <a:prstGeom prst="rect">
            <a:avLst/>
          </a:prstGeom>
          <a:noFill/>
        </p:spPr>
      </p:pic>
      <p:sp>
        <p:nvSpPr>
          <p:cNvPr id="277531" name="Rectangle 27"/>
          <p:cNvSpPr>
            <a:spLocks noGrp="1" noChangeArrowheads="1"/>
          </p:cNvSpPr>
          <p:nvPr>
            <p:ph type="body" idx="1"/>
          </p:nvPr>
        </p:nvSpPr>
        <p:spPr>
          <a:xfrm>
            <a:off x="228600" y="4005263"/>
            <a:ext cx="3325813" cy="1565275"/>
          </a:xfrm>
          <a:noFill/>
          <a:ln/>
        </p:spPr>
        <p:txBody>
          <a:bodyPr/>
          <a:lstStyle/>
          <a:p>
            <a:pPr algn="ctr">
              <a:buFont typeface="Times New Roman" pitchFamily="18" charset="0"/>
              <a:buNone/>
            </a:pPr>
            <a:r>
              <a:rPr lang="es-ES_tradnl" sz="2200">
                <a:solidFill>
                  <a:schemeClr val="accent2"/>
                </a:solidFill>
              </a:rPr>
              <a:t>	Luz tubular</a:t>
            </a:r>
            <a:r>
              <a:rPr lang="es-ES_tradnl" sz="2200"/>
              <a:t> </a:t>
            </a:r>
            <a:r>
              <a:rPr lang="es-ES_tradnl" sz="2200">
                <a:sym typeface="Symbol" pitchFamily="18" charset="2"/>
              </a:rPr>
              <a:t> </a:t>
            </a:r>
            <a:r>
              <a:rPr lang="es-ES_tradnl" sz="2200">
                <a:solidFill>
                  <a:schemeClr val="accent2"/>
                </a:solidFill>
                <a:sym typeface="Symbol" pitchFamily="18" charset="2"/>
              </a:rPr>
              <a:t>Célula </a:t>
            </a:r>
            <a:r>
              <a:rPr lang="es-ES_tradnl" sz="2200" b="1">
                <a:sym typeface="Symbol" pitchFamily="18" charset="2"/>
              </a:rPr>
              <a:t>(Difusión simple)</a:t>
            </a:r>
            <a:endParaRPr lang="es-ES_tradnl" sz="2200">
              <a:sym typeface="Symbol" pitchFamily="18" charset="2"/>
            </a:endParaRPr>
          </a:p>
          <a:p>
            <a:pPr algn="ctr">
              <a:buFont typeface="Times New Roman" pitchFamily="18" charset="0"/>
              <a:buNone/>
            </a:pPr>
            <a:r>
              <a:rPr lang="es-ES_tradnl" sz="2200">
                <a:solidFill>
                  <a:schemeClr val="accent2"/>
                </a:solidFill>
                <a:sym typeface="Symbol" pitchFamily="18" charset="2"/>
              </a:rPr>
              <a:t>Célula</a:t>
            </a:r>
            <a:r>
              <a:rPr lang="es-ES_tradnl" sz="2200">
                <a:sym typeface="Symbol" pitchFamily="18" charset="2"/>
              </a:rPr>
              <a:t>  </a:t>
            </a:r>
            <a:r>
              <a:rPr lang="es-ES_tradnl" sz="2200">
                <a:solidFill>
                  <a:schemeClr val="accent2"/>
                </a:solidFill>
                <a:sym typeface="Symbol" pitchFamily="18" charset="2"/>
              </a:rPr>
              <a:t>LEC </a:t>
            </a:r>
          </a:p>
          <a:p>
            <a:pPr algn="ctr">
              <a:buFont typeface="Times New Roman" pitchFamily="18" charset="0"/>
              <a:buNone/>
            </a:pPr>
            <a:r>
              <a:rPr lang="es-ES_tradnl" sz="2200" b="1">
                <a:sym typeface="Symbol" pitchFamily="18" charset="2"/>
              </a:rPr>
              <a:t>(Transporte activo)</a:t>
            </a:r>
          </a:p>
        </p:txBody>
      </p:sp>
      <p:sp>
        <p:nvSpPr>
          <p:cNvPr id="277532" name="Line 28"/>
          <p:cNvSpPr>
            <a:spLocks noChangeShapeType="1"/>
          </p:cNvSpPr>
          <p:nvPr/>
        </p:nvSpPr>
        <p:spPr bwMode="auto">
          <a:xfrm>
            <a:off x="1446213" y="1271588"/>
            <a:ext cx="0" cy="1652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7533" name="Rectangle 29"/>
          <p:cNvSpPr>
            <a:spLocks noChangeArrowheads="1"/>
          </p:cNvSpPr>
          <p:nvPr/>
        </p:nvSpPr>
        <p:spPr bwMode="auto">
          <a:xfrm>
            <a:off x="1550988" y="1862138"/>
            <a:ext cx="395287" cy="368300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77534" name="Group 30"/>
          <p:cNvGrpSpPr>
            <a:grpSpLocks/>
          </p:cNvGrpSpPr>
          <p:nvPr/>
        </p:nvGrpSpPr>
        <p:grpSpPr bwMode="auto">
          <a:xfrm>
            <a:off x="4965700" y="1008063"/>
            <a:ext cx="2836863" cy="1266825"/>
            <a:chOff x="3128" y="635"/>
            <a:chExt cx="1787" cy="798"/>
          </a:xfrm>
        </p:grpSpPr>
        <p:pic>
          <p:nvPicPr>
            <p:cNvPr id="277535" name="Picture 3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128" y="635"/>
              <a:ext cx="1290" cy="798"/>
            </a:xfrm>
            <a:prstGeom prst="rect">
              <a:avLst/>
            </a:prstGeom>
            <a:noFill/>
          </p:spPr>
        </p:pic>
        <p:sp>
          <p:nvSpPr>
            <p:cNvPr id="277536" name="Text Box 32"/>
            <p:cNvSpPr txBox="1">
              <a:spLocks noChangeArrowheads="1"/>
            </p:cNvSpPr>
            <p:nvPr/>
          </p:nvSpPr>
          <p:spPr bwMode="auto">
            <a:xfrm>
              <a:off x="3575" y="832"/>
              <a:ext cx="134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_tradnl" sz="1600" b="1" i="0"/>
                <a:t>Canales de membrana</a:t>
              </a:r>
              <a:endParaRPr lang="es-ES" sz="1600" b="1" i="0"/>
            </a:p>
          </p:txBody>
        </p:sp>
        <p:sp>
          <p:nvSpPr>
            <p:cNvPr id="277537" name="Text Box 33"/>
            <p:cNvSpPr txBox="1">
              <a:spLocks noChangeArrowheads="1"/>
            </p:cNvSpPr>
            <p:nvPr/>
          </p:nvSpPr>
          <p:spPr bwMode="auto">
            <a:xfrm>
              <a:off x="3576" y="1085"/>
              <a:ext cx="129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_tradnl" sz="1600" b="1" i="0"/>
                <a:t>Transportador activo</a:t>
              </a:r>
              <a:endParaRPr lang="es-ES" sz="1600" b="1" i="0"/>
            </a:p>
          </p:txBody>
        </p:sp>
      </p:grpSp>
      <p:sp>
        <p:nvSpPr>
          <p:cNvPr id="277538" name="Rectangle 34"/>
          <p:cNvSpPr>
            <a:spLocks noGrp="1" noChangeArrowheads="1"/>
          </p:cNvSpPr>
          <p:nvPr>
            <p:ph type="title"/>
          </p:nvPr>
        </p:nvSpPr>
        <p:spPr>
          <a:xfrm>
            <a:off x="628650" y="293688"/>
            <a:ext cx="8763000" cy="503237"/>
          </a:xfrm>
          <a:noFill/>
          <a:ln/>
        </p:spPr>
        <p:txBody>
          <a:bodyPr/>
          <a:lstStyle/>
          <a:p>
            <a:r>
              <a:rPr lang="en-US"/>
              <a:t>Reabsorción de Na</a:t>
            </a:r>
            <a:r>
              <a:rPr lang="en-US" baseline="30000"/>
              <a:t>+</a:t>
            </a:r>
            <a:r>
              <a:rPr lang="en-US"/>
              <a:t>:  Transporte Activo Primario</a:t>
            </a:r>
          </a:p>
        </p:txBody>
      </p:sp>
      <p:sp>
        <p:nvSpPr>
          <p:cNvPr id="277539" name="Text Box 35"/>
          <p:cNvSpPr txBox="1">
            <a:spLocks noChangeArrowheads="1"/>
          </p:cNvSpPr>
          <p:nvPr/>
        </p:nvSpPr>
        <p:spPr bwMode="auto">
          <a:xfrm>
            <a:off x="1074738" y="857250"/>
            <a:ext cx="8064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i="0">
                <a:cs typeface="Times New Roman" pitchFamily="18" charset="0"/>
              </a:rPr>
              <a:t> ↑ </a:t>
            </a:r>
            <a:r>
              <a:rPr lang="en-US" sz="1400" b="1" i="0">
                <a:cs typeface="Times New Roman" pitchFamily="18" charset="0"/>
              </a:rPr>
              <a:t>[</a:t>
            </a:r>
            <a:r>
              <a:rPr lang="es-ES_tradnl" sz="1400" b="1" i="0"/>
              <a:t>Na</a:t>
            </a:r>
            <a:r>
              <a:rPr lang="es-ES_tradnl" sz="1400" b="1" i="0" baseline="30000"/>
              <a:t>+</a:t>
            </a:r>
            <a:r>
              <a:rPr lang="en-US" sz="1400" b="1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7540" name="Text Box 36"/>
          <p:cNvSpPr txBox="1">
            <a:spLocks noChangeArrowheads="1"/>
          </p:cNvSpPr>
          <p:nvPr/>
        </p:nvSpPr>
        <p:spPr bwMode="auto">
          <a:xfrm>
            <a:off x="1031875" y="2816225"/>
            <a:ext cx="8064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i="0">
                <a:cs typeface="Times New Roman" pitchFamily="18" charset="0"/>
              </a:rPr>
              <a:t> ↑ </a:t>
            </a:r>
            <a:r>
              <a:rPr lang="en-US" sz="1400" b="1" i="0">
                <a:cs typeface="Times New Roman" pitchFamily="18" charset="0"/>
              </a:rPr>
              <a:t>[</a:t>
            </a:r>
            <a:r>
              <a:rPr lang="es-ES_tradnl" sz="1400" b="1" i="0"/>
              <a:t>Na</a:t>
            </a:r>
            <a:r>
              <a:rPr lang="es-ES_tradnl" sz="1400" b="1" i="0" baseline="30000"/>
              <a:t>+</a:t>
            </a:r>
            <a:r>
              <a:rPr lang="en-US" sz="1400" b="1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7541" name="Text Box 37"/>
          <p:cNvSpPr txBox="1">
            <a:spLocks noChangeArrowheads="1"/>
          </p:cNvSpPr>
          <p:nvPr/>
        </p:nvSpPr>
        <p:spPr bwMode="auto">
          <a:xfrm>
            <a:off x="439738" y="3271838"/>
            <a:ext cx="2684462" cy="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_tradnl" sz="1400" i="0"/>
              <a:t>El filtrado es similar al del líquido intersticial</a:t>
            </a:r>
            <a:endParaRPr lang="es-ES" sz="1400" i="0"/>
          </a:p>
        </p:txBody>
      </p:sp>
      <p:grpSp>
        <p:nvGrpSpPr>
          <p:cNvPr id="277542" name="Group 38"/>
          <p:cNvGrpSpPr>
            <a:grpSpLocks/>
          </p:cNvGrpSpPr>
          <p:nvPr/>
        </p:nvGrpSpPr>
        <p:grpSpPr bwMode="auto">
          <a:xfrm>
            <a:off x="301625" y="5745163"/>
            <a:ext cx="3173413" cy="735012"/>
            <a:chOff x="1767" y="3069"/>
            <a:chExt cx="1999" cy="463"/>
          </a:xfrm>
        </p:grpSpPr>
        <p:pic>
          <p:nvPicPr>
            <p:cNvPr id="277543" name="Picture 39"/>
            <p:cNvPicPr>
              <a:picLocks noChangeAspect="1" noChangeArrowheads="1"/>
            </p:cNvPicPr>
            <p:nvPr/>
          </p:nvPicPr>
          <p:blipFill>
            <a:blip r:embed="rId7" cstate="print"/>
            <a:srcRect t="47076" r="2026" b="26315"/>
            <a:stretch>
              <a:fillRect/>
            </a:stretch>
          </p:blipFill>
          <p:spPr bwMode="auto">
            <a:xfrm>
              <a:off x="1773" y="3259"/>
              <a:ext cx="435" cy="273"/>
            </a:xfrm>
            <a:prstGeom prst="rect">
              <a:avLst/>
            </a:prstGeom>
            <a:noFill/>
          </p:spPr>
        </p:pic>
        <p:sp>
          <p:nvSpPr>
            <p:cNvPr id="277544" name="Text Box 40"/>
            <p:cNvSpPr txBox="1">
              <a:spLocks noChangeArrowheads="1"/>
            </p:cNvSpPr>
            <p:nvPr/>
          </p:nvSpPr>
          <p:spPr bwMode="auto">
            <a:xfrm>
              <a:off x="2177" y="3088"/>
              <a:ext cx="124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s-ES_tradnl" sz="1200" b="1" i="0"/>
                <a:t>Transporte activo primario</a:t>
              </a:r>
              <a:endParaRPr lang="es-ES" sz="1200" b="1" i="0" baseline="30000"/>
            </a:p>
          </p:txBody>
        </p:sp>
        <p:sp>
          <p:nvSpPr>
            <p:cNvPr id="277545" name="Text Box 41"/>
            <p:cNvSpPr txBox="1">
              <a:spLocks noChangeArrowheads="1"/>
            </p:cNvSpPr>
            <p:nvPr/>
          </p:nvSpPr>
          <p:spPr bwMode="auto">
            <a:xfrm>
              <a:off x="2192" y="3303"/>
              <a:ext cx="157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s-ES_tradnl" sz="1200" b="1" i="0"/>
                <a:t>Transporte pasivo (difusión simple)</a:t>
              </a:r>
              <a:endParaRPr lang="es-ES" sz="1200" b="1" i="0" baseline="30000"/>
            </a:p>
          </p:txBody>
        </p:sp>
        <p:pic>
          <p:nvPicPr>
            <p:cNvPr id="277546" name="Picture 42"/>
            <p:cNvPicPr>
              <a:picLocks noChangeAspect="1" noChangeArrowheads="1"/>
            </p:cNvPicPr>
            <p:nvPr/>
          </p:nvPicPr>
          <p:blipFill>
            <a:blip r:embed="rId7" cstate="print"/>
            <a:srcRect b="77875"/>
            <a:stretch>
              <a:fillRect/>
            </a:stretch>
          </p:blipFill>
          <p:spPr bwMode="auto">
            <a:xfrm>
              <a:off x="1767" y="3069"/>
              <a:ext cx="444" cy="227"/>
            </a:xfrm>
            <a:prstGeom prst="rect">
              <a:avLst/>
            </a:prstGeom>
            <a:noFill/>
          </p:spPr>
        </p:pic>
      </p:grpSp>
      <p:sp>
        <p:nvSpPr>
          <p:cNvPr id="45" name="44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7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7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77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277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77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277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277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77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77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77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77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277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77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277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0"/>
                                        <p:tgtEl>
                                          <p:spTgt spid="277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1000"/>
                                        <p:tgtEl>
                                          <p:spTgt spid="27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277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277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1000"/>
                                        <p:tgtEl>
                                          <p:spTgt spid="277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7" dur="500"/>
                                        <p:tgtEl>
                                          <p:spTgt spid="277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0" dur="500"/>
                                        <p:tgtEl>
                                          <p:spTgt spid="277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3" dur="500"/>
                                        <p:tgtEl>
                                          <p:spTgt spid="277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6" dur="500"/>
                                        <p:tgtEl>
                                          <p:spTgt spid="277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9" dur="500"/>
                                        <p:tgtEl>
                                          <p:spTgt spid="2775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1000"/>
                                        <p:tgtEl>
                                          <p:spTgt spid="277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77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1000"/>
                                        <p:tgtEl>
                                          <p:spTgt spid="277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3" dur="500"/>
                                        <p:tgtEl>
                                          <p:spTgt spid="277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6" dur="500"/>
                                        <p:tgtEl>
                                          <p:spTgt spid="277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9" dur="500"/>
                                        <p:tgtEl>
                                          <p:spTgt spid="2775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2" dur="500"/>
                                        <p:tgtEl>
                                          <p:spTgt spid="277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5" dur="500"/>
                                        <p:tgtEl>
                                          <p:spTgt spid="277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8" dur="500"/>
                                        <p:tgtEl>
                                          <p:spTgt spid="277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1" dur="500"/>
                                        <p:tgtEl>
                                          <p:spTgt spid="2775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4" dur="500"/>
                                        <p:tgtEl>
                                          <p:spTgt spid="277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277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3" dur="500"/>
                                        <p:tgtEl>
                                          <p:spTgt spid="277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500"/>
                                        <p:tgtEl>
                                          <p:spTgt spid="27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0" dur="500"/>
                                        <p:tgtEl>
                                          <p:spTgt spid="277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1000"/>
                                        <p:tgtEl>
                                          <p:spTgt spid="27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1000"/>
                                        <p:tgtEl>
                                          <p:spTgt spid="27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6" dur="1000"/>
                                        <p:tgtEl>
                                          <p:spTgt spid="27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9" dur="2000"/>
                                        <p:tgtEl>
                                          <p:spTgt spid="27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1" dur="3000"/>
                                        <p:tgtEl>
                                          <p:spTgt spid="277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7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7" dur="500"/>
                                        <p:tgtEl>
                                          <p:spTgt spid="27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277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7" dur="500"/>
                                        <p:tgtEl>
                                          <p:spTgt spid="277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277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5" dur="500"/>
                                        <p:tgtEl>
                                          <p:spTgt spid="277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506" grpId="0" animBg="1"/>
      <p:bldP spid="277508" grpId="0"/>
      <p:bldP spid="277508" grpId="1"/>
      <p:bldP spid="277508" grpId="2"/>
      <p:bldP spid="277509" grpId="0"/>
      <p:bldP spid="277510" grpId="0"/>
      <p:bldP spid="277511" grpId="0"/>
      <p:bldP spid="277512" grpId="0"/>
      <p:bldP spid="277512" grpId="1"/>
      <p:bldP spid="277512" grpId="2"/>
      <p:bldP spid="277513" grpId="0"/>
      <p:bldP spid="277513" grpId="1"/>
      <p:bldP spid="277513" grpId="2"/>
      <p:bldP spid="277514" grpId="0" animBg="1"/>
      <p:bldP spid="277514" grpId="1" animBg="1"/>
      <p:bldP spid="277514" grpId="2" animBg="1"/>
      <p:bldP spid="277515" grpId="0" animBg="1"/>
      <p:bldP spid="277515" grpId="1" animBg="1"/>
      <p:bldP spid="277515" grpId="2" animBg="1"/>
      <p:bldP spid="277516" grpId="0"/>
      <p:bldP spid="277516" grpId="1"/>
      <p:bldP spid="277517" grpId="0"/>
      <p:bldP spid="277517" grpId="1"/>
      <p:bldP spid="277518" grpId="0"/>
      <p:bldP spid="277520" grpId="0"/>
      <p:bldP spid="277521" grpId="0"/>
      <p:bldP spid="277522" grpId="0"/>
      <p:bldP spid="277523" grpId="0" animBg="1"/>
      <p:bldP spid="277524" grpId="0" animBg="1"/>
      <p:bldP spid="277525" grpId="0" animBg="1"/>
      <p:bldP spid="277526" grpId="0"/>
      <p:bldP spid="277526" grpId="1"/>
      <p:bldP spid="277527" grpId="0" animBg="1"/>
      <p:bldP spid="277528" grpId="0"/>
      <p:bldP spid="277531" grpId="0" build="p"/>
      <p:bldP spid="277532" grpId="0" animBg="1"/>
      <p:bldP spid="277533" grpId="0" animBg="1"/>
      <p:bldP spid="277539" grpId="0"/>
      <p:bldP spid="277540" grpId="0"/>
      <p:bldP spid="277541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51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pic>
        <p:nvPicPr>
          <p:cNvPr id="278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5550" y="2274888"/>
            <a:ext cx="5135563" cy="3519487"/>
          </a:xfrm>
          <a:prstGeom prst="rect">
            <a:avLst/>
          </a:prstGeom>
          <a:noFill/>
        </p:spPr>
      </p:pic>
      <p:pic>
        <p:nvPicPr>
          <p:cNvPr id="278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050" y="1884363"/>
            <a:ext cx="1152525" cy="1492250"/>
          </a:xfrm>
          <a:prstGeom prst="rect">
            <a:avLst/>
          </a:prstGeom>
          <a:noFill/>
        </p:spPr>
      </p:pic>
      <p:sp>
        <p:nvSpPr>
          <p:cNvPr id="278532" name="Line 4"/>
          <p:cNvSpPr>
            <a:spLocks noChangeShapeType="1"/>
          </p:cNvSpPr>
          <p:nvPr/>
        </p:nvSpPr>
        <p:spPr bwMode="auto">
          <a:xfrm>
            <a:off x="1146175" y="1839913"/>
            <a:ext cx="0" cy="1652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8533" name="Rectangle 5"/>
          <p:cNvSpPr>
            <a:spLocks noChangeArrowheads="1"/>
          </p:cNvSpPr>
          <p:nvPr/>
        </p:nvSpPr>
        <p:spPr bwMode="auto">
          <a:xfrm>
            <a:off x="1250950" y="2430463"/>
            <a:ext cx="395288" cy="368300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78534" name="Text Box 6"/>
          <p:cNvSpPr txBox="1">
            <a:spLocks noChangeArrowheads="1"/>
          </p:cNvSpPr>
          <p:nvPr/>
        </p:nvSpPr>
        <p:spPr bwMode="auto">
          <a:xfrm>
            <a:off x="7489825" y="5049838"/>
            <a:ext cx="1273175" cy="5270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i="0"/>
              <a:t>Glucosa y Na</a:t>
            </a:r>
            <a:r>
              <a:rPr lang="es-ES_tradnl" sz="1400" i="0" baseline="30000"/>
              <a:t>+</a:t>
            </a:r>
            <a:r>
              <a:rPr lang="es-ES_tradnl" sz="1400" i="0"/>
              <a:t> </a:t>
            </a:r>
          </a:p>
          <a:p>
            <a:pPr algn="ctr"/>
            <a:r>
              <a:rPr lang="es-ES_tradnl" sz="1400" i="0"/>
              <a:t>reabsorbido</a:t>
            </a:r>
            <a:endParaRPr lang="es-ES" sz="1400" i="0"/>
          </a:p>
        </p:txBody>
      </p:sp>
      <p:sp>
        <p:nvSpPr>
          <p:cNvPr id="278535" name="Text Box 7"/>
          <p:cNvSpPr txBox="1">
            <a:spLocks noChangeArrowheads="1"/>
          </p:cNvSpPr>
          <p:nvPr/>
        </p:nvSpPr>
        <p:spPr bwMode="auto">
          <a:xfrm>
            <a:off x="5719763" y="3041650"/>
            <a:ext cx="8064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i="0">
                <a:cs typeface="Times New Roman" pitchFamily="18" charset="0"/>
              </a:rPr>
              <a:t> ↓ </a:t>
            </a:r>
            <a:r>
              <a:rPr lang="en-US" sz="1400" b="1" i="0">
                <a:cs typeface="Times New Roman" pitchFamily="18" charset="0"/>
              </a:rPr>
              <a:t>[</a:t>
            </a:r>
            <a:r>
              <a:rPr lang="es-ES_tradnl" sz="1400" b="1" i="0"/>
              <a:t>Na</a:t>
            </a:r>
            <a:r>
              <a:rPr lang="es-ES_tradnl" sz="1400" b="1" i="0" baseline="30000"/>
              <a:t>+</a:t>
            </a:r>
            <a:r>
              <a:rPr lang="en-US" sz="1400" b="1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8536" name="Text Box 8"/>
          <p:cNvSpPr txBox="1">
            <a:spLocks noChangeArrowheads="1"/>
          </p:cNvSpPr>
          <p:nvPr/>
        </p:nvSpPr>
        <p:spPr bwMode="auto">
          <a:xfrm>
            <a:off x="5741988" y="3273425"/>
            <a:ext cx="8096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>
                <a:cs typeface="Times New Roman" pitchFamily="18" charset="0"/>
              </a:rPr>
              <a:t>↑ </a:t>
            </a:r>
            <a:r>
              <a:rPr lang="en-US" sz="1400" b="1" i="0">
                <a:cs typeface="Times New Roman" pitchFamily="18" charset="0"/>
              </a:rPr>
              <a:t>[</a:t>
            </a:r>
            <a:r>
              <a:rPr lang="es-ES_tradnl" sz="1400" b="1" i="0"/>
              <a:t>Glu</a:t>
            </a:r>
            <a:r>
              <a:rPr lang="en-US" sz="1400" b="1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8537" name="Text Box 9"/>
          <p:cNvSpPr txBox="1">
            <a:spLocks noChangeArrowheads="1"/>
          </p:cNvSpPr>
          <p:nvPr/>
        </p:nvSpPr>
        <p:spPr bwMode="auto">
          <a:xfrm>
            <a:off x="5330825" y="3684588"/>
            <a:ext cx="469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/>
              <a:t>Glu</a:t>
            </a:r>
            <a:endParaRPr lang="es-ES"/>
          </a:p>
        </p:txBody>
      </p:sp>
      <p:sp>
        <p:nvSpPr>
          <p:cNvPr id="278538" name="Text Box 10"/>
          <p:cNvSpPr txBox="1">
            <a:spLocks noChangeArrowheads="1"/>
          </p:cNvSpPr>
          <p:nvPr/>
        </p:nvSpPr>
        <p:spPr bwMode="auto">
          <a:xfrm>
            <a:off x="5319713" y="3827463"/>
            <a:ext cx="5746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i="0">
                <a:cs typeface="Times New Roman" pitchFamily="18" charset="0"/>
              </a:rPr>
              <a:t> </a:t>
            </a:r>
            <a:r>
              <a:rPr lang="es-ES_tradnl" sz="1400" b="1" i="0"/>
              <a:t>Na</a:t>
            </a:r>
            <a:r>
              <a:rPr lang="es-ES_tradnl" sz="1400" b="1" i="0" baseline="30000"/>
              <a:t>+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8539" name="Text Box 11"/>
          <p:cNvSpPr txBox="1">
            <a:spLocks noChangeArrowheads="1"/>
          </p:cNvSpPr>
          <p:nvPr/>
        </p:nvSpPr>
        <p:spPr bwMode="auto">
          <a:xfrm>
            <a:off x="4413250" y="3694113"/>
            <a:ext cx="469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/>
              <a:t>Glu</a:t>
            </a:r>
            <a:endParaRPr lang="es-ES"/>
          </a:p>
        </p:txBody>
      </p:sp>
      <p:sp>
        <p:nvSpPr>
          <p:cNvPr id="278540" name="Text Box 12"/>
          <p:cNvSpPr txBox="1">
            <a:spLocks noChangeArrowheads="1"/>
          </p:cNvSpPr>
          <p:nvPr/>
        </p:nvSpPr>
        <p:spPr bwMode="auto">
          <a:xfrm>
            <a:off x="4402138" y="3851275"/>
            <a:ext cx="5746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i="0">
                <a:cs typeface="Times New Roman" pitchFamily="18" charset="0"/>
              </a:rPr>
              <a:t> </a:t>
            </a:r>
            <a:r>
              <a:rPr lang="es-ES_tradnl" sz="1400" b="1" i="0"/>
              <a:t>Na</a:t>
            </a:r>
            <a:r>
              <a:rPr lang="es-ES_tradnl" sz="1400" b="1" i="0" baseline="30000"/>
              <a:t>+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8541" name="Text Box 13"/>
          <p:cNvSpPr txBox="1">
            <a:spLocks noChangeArrowheads="1"/>
          </p:cNvSpPr>
          <p:nvPr/>
        </p:nvSpPr>
        <p:spPr bwMode="auto">
          <a:xfrm>
            <a:off x="7689850" y="3390900"/>
            <a:ext cx="8096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>
                <a:cs typeface="Times New Roman" pitchFamily="18" charset="0"/>
              </a:rPr>
              <a:t>↓ </a:t>
            </a:r>
            <a:r>
              <a:rPr lang="en-US" sz="1400" b="1" i="0">
                <a:cs typeface="Times New Roman" pitchFamily="18" charset="0"/>
              </a:rPr>
              <a:t>[</a:t>
            </a:r>
            <a:r>
              <a:rPr lang="es-ES_tradnl" sz="1400" b="1" i="0"/>
              <a:t>Glu</a:t>
            </a:r>
            <a:r>
              <a:rPr lang="en-US" sz="1400" b="1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8542" name="Text Box 14"/>
          <p:cNvSpPr txBox="1">
            <a:spLocks noChangeArrowheads="1"/>
          </p:cNvSpPr>
          <p:nvPr/>
        </p:nvSpPr>
        <p:spPr bwMode="auto">
          <a:xfrm>
            <a:off x="7653338" y="4114800"/>
            <a:ext cx="8064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i="0">
                <a:cs typeface="Times New Roman" pitchFamily="18" charset="0"/>
              </a:rPr>
              <a:t> ↑ </a:t>
            </a:r>
            <a:r>
              <a:rPr lang="en-US" sz="1400" b="1" i="0">
                <a:cs typeface="Times New Roman" pitchFamily="18" charset="0"/>
              </a:rPr>
              <a:t>[</a:t>
            </a:r>
            <a:r>
              <a:rPr lang="es-ES_tradnl" sz="1400" b="1" i="0"/>
              <a:t>Na</a:t>
            </a:r>
            <a:r>
              <a:rPr lang="es-ES_tradnl" sz="1400" b="1" i="0" baseline="30000"/>
              <a:t>+</a:t>
            </a:r>
            <a:r>
              <a:rPr lang="en-US" sz="1400" b="1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8543" name="Line 15"/>
          <p:cNvSpPr>
            <a:spLocks noChangeShapeType="1"/>
          </p:cNvSpPr>
          <p:nvPr/>
        </p:nvSpPr>
        <p:spPr bwMode="auto">
          <a:xfrm>
            <a:off x="6599238" y="4735513"/>
            <a:ext cx="1106487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 type="stealth" w="med" len="med"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8544" name="Text Box 16"/>
          <p:cNvSpPr txBox="1">
            <a:spLocks noChangeArrowheads="1"/>
          </p:cNvSpPr>
          <p:nvPr/>
        </p:nvSpPr>
        <p:spPr bwMode="auto">
          <a:xfrm>
            <a:off x="7696200" y="4478338"/>
            <a:ext cx="4572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/>
              <a:t>K</a:t>
            </a:r>
            <a:r>
              <a:rPr lang="es-ES_tradnl" sz="1400" b="1" i="0" baseline="30000"/>
              <a:t>+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8545" name="Text Box 17"/>
          <p:cNvSpPr txBox="1">
            <a:spLocks noChangeArrowheads="1"/>
          </p:cNvSpPr>
          <p:nvPr/>
        </p:nvSpPr>
        <p:spPr bwMode="auto">
          <a:xfrm>
            <a:off x="6237288" y="4500563"/>
            <a:ext cx="4572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/>
              <a:t>K</a:t>
            </a:r>
            <a:r>
              <a:rPr lang="es-ES_tradnl" sz="1400" b="1" i="0" baseline="30000"/>
              <a:t>+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8546" name="Line 18"/>
          <p:cNvSpPr>
            <a:spLocks noChangeShapeType="1"/>
          </p:cNvSpPr>
          <p:nvPr/>
        </p:nvSpPr>
        <p:spPr bwMode="auto">
          <a:xfrm>
            <a:off x="6632575" y="3678238"/>
            <a:ext cx="1106488" cy="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8547" name="Line 19"/>
          <p:cNvSpPr>
            <a:spLocks noChangeShapeType="1"/>
          </p:cNvSpPr>
          <p:nvPr/>
        </p:nvSpPr>
        <p:spPr bwMode="auto">
          <a:xfrm>
            <a:off x="6634163" y="4365625"/>
            <a:ext cx="1106487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8548" name="Freeform 20"/>
          <p:cNvSpPr>
            <a:spLocks/>
          </p:cNvSpPr>
          <p:nvPr/>
        </p:nvSpPr>
        <p:spPr bwMode="auto">
          <a:xfrm>
            <a:off x="4845050" y="3840163"/>
            <a:ext cx="582613" cy="17462"/>
          </a:xfrm>
          <a:custGeom>
            <a:avLst/>
            <a:gdLst/>
            <a:ahLst/>
            <a:cxnLst>
              <a:cxn ang="0">
                <a:pos x="0" y="11"/>
              </a:cxn>
              <a:cxn ang="0">
                <a:pos x="367" y="0"/>
              </a:cxn>
            </a:cxnLst>
            <a:rect l="0" t="0" r="r" b="b"/>
            <a:pathLst>
              <a:path w="367" h="11">
                <a:moveTo>
                  <a:pt x="0" y="11"/>
                </a:moveTo>
                <a:lnTo>
                  <a:pt x="367" y="0"/>
                </a:lnTo>
              </a:path>
            </a:pathLst>
          </a:custGeom>
          <a:noFill/>
          <a:ln w="38100" cap="flat" cmpd="sng">
            <a:solidFill>
              <a:srgbClr val="FF3300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8549" name="Freeform 21"/>
          <p:cNvSpPr>
            <a:spLocks/>
          </p:cNvSpPr>
          <p:nvPr/>
        </p:nvSpPr>
        <p:spPr bwMode="auto">
          <a:xfrm>
            <a:off x="4860925" y="4100513"/>
            <a:ext cx="552450" cy="15875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348" y="0"/>
              </a:cxn>
            </a:cxnLst>
            <a:rect l="0" t="0" r="r" b="b"/>
            <a:pathLst>
              <a:path w="348" h="10">
                <a:moveTo>
                  <a:pt x="0" y="10"/>
                </a:moveTo>
                <a:lnTo>
                  <a:pt x="348" y="0"/>
                </a:lnTo>
              </a:path>
            </a:pathLst>
          </a:custGeom>
          <a:noFill/>
          <a:ln w="28575">
            <a:solidFill>
              <a:srgbClr val="0000CC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8550" name="Line 22"/>
          <p:cNvSpPr>
            <a:spLocks noChangeShapeType="1"/>
          </p:cNvSpPr>
          <p:nvPr/>
        </p:nvSpPr>
        <p:spPr bwMode="auto">
          <a:xfrm flipH="1">
            <a:off x="5738813" y="3681413"/>
            <a:ext cx="900112" cy="185737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8551" name="Line 23"/>
          <p:cNvSpPr>
            <a:spLocks noChangeShapeType="1"/>
          </p:cNvSpPr>
          <p:nvPr/>
        </p:nvSpPr>
        <p:spPr bwMode="auto">
          <a:xfrm flipH="1" flipV="1">
            <a:off x="5719763" y="4119563"/>
            <a:ext cx="914400" cy="24288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8552" name="Text Box 24"/>
          <p:cNvSpPr txBox="1">
            <a:spLocks noChangeArrowheads="1"/>
          </p:cNvSpPr>
          <p:nvPr/>
        </p:nvSpPr>
        <p:spPr bwMode="auto">
          <a:xfrm>
            <a:off x="3989388" y="2298700"/>
            <a:ext cx="909637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Luz</a:t>
            </a:r>
          </a:p>
          <a:p>
            <a:pPr algn="ctr">
              <a:lnSpc>
                <a:spcPct val="7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tubular</a:t>
            </a:r>
            <a:r>
              <a:rPr lang="es-ES_tradnl" b="1"/>
              <a:t> </a:t>
            </a:r>
            <a:endParaRPr lang="es-ES" b="1"/>
          </a:p>
        </p:txBody>
      </p:sp>
      <p:sp>
        <p:nvSpPr>
          <p:cNvPr id="278553" name="Text Box 25"/>
          <p:cNvSpPr txBox="1">
            <a:spLocks noChangeArrowheads="1"/>
          </p:cNvSpPr>
          <p:nvPr/>
        </p:nvSpPr>
        <p:spPr bwMode="auto">
          <a:xfrm>
            <a:off x="5316538" y="2395538"/>
            <a:ext cx="157797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Célula tubular</a:t>
            </a:r>
          </a:p>
          <a:p>
            <a:pPr algn="ctr">
              <a:lnSpc>
                <a:spcPct val="8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proximal</a:t>
            </a:r>
            <a:r>
              <a:rPr lang="es-ES_tradnl" b="1"/>
              <a:t> </a:t>
            </a:r>
            <a:endParaRPr lang="es-ES" b="1"/>
          </a:p>
        </p:txBody>
      </p:sp>
      <p:sp>
        <p:nvSpPr>
          <p:cNvPr id="278554" name="Text Box 26"/>
          <p:cNvSpPr txBox="1">
            <a:spLocks noChangeArrowheads="1"/>
          </p:cNvSpPr>
          <p:nvPr/>
        </p:nvSpPr>
        <p:spPr bwMode="auto">
          <a:xfrm>
            <a:off x="7475538" y="2263775"/>
            <a:ext cx="1184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Líquido</a:t>
            </a:r>
          </a:p>
          <a:p>
            <a:pPr algn="ctr">
              <a:lnSpc>
                <a:spcPct val="7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intersticial</a:t>
            </a:r>
            <a:r>
              <a:rPr lang="es-ES_tradnl" b="1"/>
              <a:t> </a:t>
            </a:r>
            <a:endParaRPr lang="es-ES" b="1"/>
          </a:p>
        </p:txBody>
      </p:sp>
      <p:pic>
        <p:nvPicPr>
          <p:cNvPr id="278555" name="Picture 2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685925">
            <a:off x="1976438" y="2132013"/>
            <a:ext cx="1466850" cy="1704975"/>
          </a:xfrm>
          <a:prstGeom prst="rect">
            <a:avLst/>
          </a:prstGeom>
          <a:noFill/>
        </p:spPr>
      </p:pic>
      <p:sp>
        <p:nvSpPr>
          <p:cNvPr id="278556" name="Text Box 28"/>
          <p:cNvSpPr txBox="1">
            <a:spLocks noChangeArrowheads="1"/>
          </p:cNvSpPr>
          <p:nvPr/>
        </p:nvSpPr>
        <p:spPr bwMode="auto">
          <a:xfrm>
            <a:off x="681038" y="1155700"/>
            <a:ext cx="8064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i="0">
                <a:cs typeface="Times New Roman" pitchFamily="18" charset="0"/>
              </a:rPr>
              <a:t> ↑ </a:t>
            </a:r>
            <a:r>
              <a:rPr lang="en-US" sz="1400" b="1" i="0">
                <a:cs typeface="Times New Roman" pitchFamily="18" charset="0"/>
              </a:rPr>
              <a:t>[</a:t>
            </a:r>
            <a:r>
              <a:rPr lang="es-ES_tradnl" sz="1400" b="1" i="0"/>
              <a:t>Na</a:t>
            </a:r>
            <a:r>
              <a:rPr lang="es-ES_tradnl" sz="1400" b="1" i="0" baseline="30000"/>
              <a:t>+</a:t>
            </a:r>
            <a:r>
              <a:rPr lang="en-US" sz="1400" b="1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8557" name="Text Box 29"/>
          <p:cNvSpPr txBox="1">
            <a:spLocks noChangeArrowheads="1"/>
          </p:cNvSpPr>
          <p:nvPr/>
        </p:nvSpPr>
        <p:spPr bwMode="auto">
          <a:xfrm>
            <a:off x="703263" y="1387475"/>
            <a:ext cx="8096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>
                <a:cs typeface="Times New Roman" pitchFamily="18" charset="0"/>
              </a:rPr>
              <a:t>↓ </a:t>
            </a:r>
            <a:r>
              <a:rPr lang="en-US" sz="1400" b="1" i="0">
                <a:cs typeface="Times New Roman" pitchFamily="18" charset="0"/>
              </a:rPr>
              <a:t>[</a:t>
            </a:r>
            <a:r>
              <a:rPr lang="es-ES_tradnl" sz="1400" b="1" i="0"/>
              <a:t>Glu</a:t>
            </a:r>
            <a:r>
              <a:rPr lang="en-US" sz="1400" b="1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8558" name="Text Box 30"/>
          <p:cNvSpPr txBox="1">
            <a:spLocks noChangeArrowheads="1"/>
          </p:cNvSpPr>
          <p:nvPr/>
        </p:nvSpPr>
        <p:spPr bwMode="auto">
          <a:xfrm>
            <a:off x="719138" y="3371850"/>
            <a:ext cx="8064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i="0">
                <a:cs typeface="Times New Roman" pitchFamily="18" charset="0"/>
              </a:rPr>
              <a:t> ↑ </a:t>
            </a:r>
            <a:r>
              <a:rPr lang="en-US" sz="1400" b="1" i="0">
                <a:cs typeface="Times New Roman" pitchFamily="18" charset="0"/>
              </a:rPr>
              <a:t>[</a:t>
            </a:r>
            <a:r>
              <a:rPr lang="es-ES_tradnl" sz="1400" b="1" i="0"/>
              <a:t>Na</a:t>
            </a:r>
            <a:r>
              <a:rPr lang="es-ES_tradnl" sz="1400" b="1" i="0" baseline="30000"/>
              <a:t>+</a:t>
            </a:r>
            <a:r>
              <a:rPr lang="en-US" sz="1400" b="1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8559" name="Text Box 31"/>
          <p:cNvSpPr txBox="1">
            <a:spLocks noChangeArrowheads="1"/>
          </p:cNvSpPr>
          <p:nvPr/>
        </p:nvSpPr>
        <p:spPr bwMode="auto">
          <a:xfrm>
            <a:off x="741363" y="3603625"/>
            <a:ext cx="8096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>
                <a:cs typeface="Times New Roman" pitchFamily="18" charset="0"/>
              </a:rPr>
              <a:t>↓ </a:t>
            </a:r>
            <a:r>
              <a:rPr lang="en-US" sz="1400" b="1" i="0">
                <a:cs typeface="Times New Roman" pitchFamily="18" charset="0"/>
              </a:rPr>
              <a:t>[</a:t>
            </a:r>
            <a:r>
              <a:rPr lang="es-ES_tradnl" sz="1400" b="1" i="0"/>
              <a:t>Glu</a:t>
            </a:r>
            <a:r>
              <a:rPr lang="en-US" sz="1400" b="1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8560" name="Text Box 32"/>
          <p:cNvSpPr txBox="1">
            <a:spLocks noChangeArrowheads="1"/>
          </p:cNvSpPr>
          <p:nvPr/>
        </p:nvSpPr>
        <p:spPr bwMode="auto">
          <a:xfrm>
            <a:off x="4087813" y="2916238"/>
            <a:ext cx="80645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i="0">
                <a:cs typeface="Times New Roman" pitchFamily="18" charset="0"/>
              </a:rPr>
              <a:t> ↑ </a:t>
            </a:r>
            <a:r>
              <a:rPr lang="en-US" sz="1400" b="1" i="0">
                <a:cs typeface="Times New Roman" pitchFamily="18" charset="0"/>
              </a:rPr>
              <a:t>[</a:t>
            </a:r>
            <a:r>
              <a:rPr lang="es-ES_tradnl" sz="1400" b="1" i="0"/>
              <a:t>Na</a:t>
            </a:r>
            <a:r>
              <a:rPr lang="es-ES_tradnl" sz="1400" b="1" i="0" baseline="30000"/>
              <a:t>+</a:t>
            </a:r>
            <a:r>
              <a:rPr lang="en-US" sz="1400" b="1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8561" name="Text Box 33"/>
          <p:cNvSpPr txBox="1">
            <a:spLocks noChangeArrowheads="1"/>
          </p:cNvSpPr>
          <p:nvPr/>
        </p:nvSpPr>
        <p:spPr bwMode="auto">
          <a:xfrm>
            <a:off x="4110038" y="3148013"/>
            <a:ext cx="8096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>
                <a:cs typeface="Times New Roman" pitchFamily="18" charset="0"/>
              </a:rPr>
              <a:t>↓ </a:t>
            </a:r>
            <a:r>
              <a:rPr lang="en-US" sz="1400" b="1" i="0">
                <a:cs typeface="Times New Roman" pitchFamily="18" charset="0"/>
              </a:rPr>
              <a:t>[</a:t>
            </a:r>
            <a:r>
              <a:rPr lang="es-ES_tradnl" sz="1400" b="1" i="0"/>
              <a:t>Glu</a:t>
            </a:r>
            <a:r>
              <a:rPr lang="en-US" sz="1400" b="1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8562" name="Freeform 34"/>
          <p:cNvSpPr>
            <a:spLocks/>
          </p:cNvSpPr>
          <p:nvPr/>
        </p:nvSpPr>
        <p:spPr bwMode="auto">
          <a:xfrm>
            <a:off x="1439863" y="3348038"/>
            <a:ext cx="2730500" cy="673100"/>
          </a:xfrm>
          <a:custGeom>
            <a:avLst/>
            <a:gdLst/>
            <a:ahLst/>
            <a:cxnLst>
              <a:cxn ang="0">
                <a:pos x="1720" y="0"/>
              </a:cxn>
              <a:cxn ang="0">
                <a:pos x="885" y="382"/>
              </a:cxn>
              <a:cxn ang="0">
                <a:pos x="0" y="250"/>
              </a:cxn>
            </a:cxnLst>
            <a:rect l="0" t="0" r="r" b="b"/>
            <a:pathLst>
              <a:path w="1720" h="424">
                <a:moveTo>
                  <a:pt x="1720" y="0"/>
                </a:moveTo>
                <a:cubicBezTo>
                  <a:pt x="1581" y="65"/>
                  <a:pt x="1172" y="340"/>
                  <a:pt x="885" y="382"/>
                </a:cubicBezTo>
                <a:cubicBezTo>
                  <a:pt x="598" y="424"/>
                  <a:pt x="184" y="277"/>
                  <a:pt x="0" y="250"/>
                </a:cubicBezTo>
              </a:path>
            </a:pathLst>
          </a:custGeom>
          <a:noFill/>
          <a:ln w="57150" cmpd="sng">
            <a:solidFill>
              <a:schemeClr val="tx2"/>
            </a:solidFill>
            <a:round/>
            <a:headEnd type="stealth" w="med" len="med"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8563" name="Text Box 35"/>
          <p:cNvSpPr txBox="1">
            <a:spLocks noChangeArrowheads="1"/>
          </p:cNvSpPr>
          <p:nvPr/>
        </p:nvSpPr>
        <p:spPr bwMode="auto">
          <a:xfrm>
            <a:off x="7661275" y="2741613"/>
            <a:ext cx="80645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i="0">
                <a:cs typeface="Times New Roman" pitchFamily="18" charset="0"/>
              </a:rPr>
              <a:t> ↑ </a:t>
            </a:r>
            <a:r>
              <a:rPr lang="en-US" sz="1400" b="1" i="0">
                <a:cs typeface="Times New Roman" pitchFamily="18" charset="0"/>
              </a:rPr>
              <a:t>[</a:t>
            </a:r>
            <a:r>
              <a:rPr lang="es-ES_tradnl" sz="1400" b="1" i="0"/>
              <a:t>Na</a:t>
            </a:r>
            <a:r>
              <a:rPr lang="es-ES_tradnl" sz="1400" b="1" i="0" baseline="30000"/>
              <a:t>+</a:t>
            </a:r>
            <a:r>
              <a:rPr lang="en-US" sz="1400" b="1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8564" name="Text Box 36"/>
          <p:cNvSpPr txBox="1">
            <a:spLocks noChangeArrowheads="1"/>
          </p:cNvSpPr>
          <p:nvPr/>
        </p:nvSpPr>
        <p:spPr bwMode="auto">
          <a:xfrm>
            <a:off x="7683500" y="2973388"/>
            <a:ext cx="8096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>
                <a:cs typeface="Times New Roman" pitchFamily="18" charset="0"/>
              </a:rPr>
              <a:t>↓ </a:t>
            </a:r>
            <a:r>
              <a:rPr lang="en-US" sz="1400" b="1" i="0">
                <a:cs typeface="Times New Roman" pitchFamily="18" charset="0"/>
              </a:rPr>
              <a:t>[</a:t>
            </a:r>
            <a:r>
              <a:rPr lang="es-ES_tradnl" sz="1400" b="1" i="0"/>
              <a:t>Glu</a:t>
            </a:r>
            <a:r>
              <a:rPr lang="en-US" sz="1400" b="1" i="0">
                <a:cs typeface="Times New Roman" pitchFamily="18" charset="0"/>
              </a:rPr>
              <a:t>]</a:t>
            </a:r>
            <a:r>
              <a:rPr lang="es-ES_tradnl"/>
              <a:t> </a:t>
            </a:r>
            <a:endParaRPr lang="es-ES"/>
          </a:p>
        </p:txBody>
      </p:sp>
      <p:sp>
        <p:nvSpPr>
          <p:cNvPr id="278565" name="Text Box 37"/>
          <p:cNvSpPr txBox="1">
            <a:spLocks noChangeArrowheads="1"/>
          </p:cNvSpPr>
          <p:nvPr/>
        </p:nvSpPr>
        <p:spPr bwMode="auto">
          <a:xfrm>
            <a:off x="468313" y="4071938"/>
            <a:ext cx="2684462" cy="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_tradnl" sz="1400" i="0"/>
              <a:t>El filtrado es similar al del líquido intersticial</a:t>
            </a:r>
            <a:endParaRPr lang="es-ES" sz="1400" i="0"/>
          </a:p>
        </p:txBody>
      </p:sp>
      <p:grpSp>
        <p:nvGrpSpPr>
          <p:cNvPr id="278566" name="Group 38"/>
          <p:cNvGrpSpPr>
            <a:grpSpLocks/>
          </p:cNvGrpSpPr>
          <p:nvPr/>
        </p:nvGrpSpPr>
        <p:grpSpPr bwMode="auto">
          <a:xfrm>
            <a:off x="4773613" y="962025"/>
            <a:ext cx="3598862" cy="1281113"/>
            <a:chOff x="3007" y="606"/>
            <a:chExt cx="2302" cy="1011"/>
          </a:xfrm>
        </p:grpSpPr>
        <p:pic>
          <p:nvPicPr>
            <p:cNvPr id="278567" name="Picture 3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07" y="606"/>
              <a:ext cx="1896" cy="1011"/>
            </a:xfrm>
            <a:prstGeom prst="rect">
              <a:avLst/>
            </a:prstGeom>
            <a:noFill/>
          </p:spPr>
        </p:pic>
        <p:sp>
          <p:nvSpPr>
            <p:cNvPr id="278568" name="Text Box 40"/>
            <p:cNvSpPr txBox="1">
              <a:spLocks noChangeArrowheads="1"/>
            </p:cNvSpPr>
            <p:nvPr/>
          </p:nvSpPr>
          <p:spPr bwMode="auto">
            <a:xfrm>
              <a:off x="3410" y="1106"/>
              <a:ext cx="1723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_tradnl" sz="1400" b="1" i="0"/>
                <a:t>Transportador activo secundario</a:t>
              </a:r>
              <a:endParaRPr lang="es-ES" sz="1400" b="1" i="0"/>
            </a:p>
          </p:txBody>
        </p:sp>
        <p:sp>
          <p:nvSpPr>
            <p:cNvPr id="278569" name="Text Box 41"/>
            <p:cNvSpPr txBox="1">
              <a:spLocks noChangeArrowheads="1"/>
            </p:cNvSpPr>
            <p:nvPr/>
          </p:nvSpPr>
          <p:spPr bwMode="auto">
            <a:xfrm>
              <a:off x="3420" y="1296"/>
              <a:ext cx="1889" cy="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_tradnl" sz="1400" b="1" i="0"/>
                <a:t>Transportador de difusión facilitada</a:t>
              </a:r>
              <a:endParaRPr lang="es-ES" sz="1400" b="1" i="0"/>
            </a:p>
          </p:txBody>
        </p:sp>
        <p:sp>
          <p:nvSpPr>
            <p:cNvPr id="278570" name="Text Box 42"/>
            <p:cNvSpPr txBox="1">
              <a:spLocks noChangeArrowheads="1"/>
            </p:cNvSpPr>
            <p:nvPr/>
          </p:nvSpPr>
          <p:spPr bwMode="auto">
            <a:xfrm>
              <a:off x="3546" y="885"/>
              <a:ext cx="1193" cy="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_tradnl" sz="1400" b="1" i="0"/>
                <a:t>Transportador activo </a:t>
              </a:r>
              <a:endParaRPr lang="es-ES" sz="1400" b="1" i="0"/>
            </a:p>
          </p:txBody>
        </p:sp>
        <p:sp>
          <p:nvSpPr>
            <p:cNvPr id="278571" name="Text Box 43"/>
            <p:cNvSpPr txBox="1">
              <a:spLocks noChangeArrowheads="1"/>
            </p:cNvSpPr>
            <p:nvPr/>
          </p:nvSpPr>
          <p:spPr bwMode="auto">
            <a:xfrm>
              <a:off x="3892" y="681"/>
              <a:ext cx="545" cy="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_tradnl" sz="1400" b="1" i="0">
                  <a:solidFill>
                    <a:schemeClr val="accent2"/>
                  </a:solidFill>
                </a:rPr>
                <a:t>CLAVE</a:t>
              </a:r>
              <a:r>
                <a:rPr lang="es-ES_tradnl" sz="1400" b="1" i="0"/>
                <a:t> </a:t>
              </a:r>
              <a:endParaRPr lang="es-ES" sz="1400" b="1" i="0"/>
            </a:p>
          </p:txBody>
        </p:sp>
      </p:grpSp>
      <p:sp>
        <p:nvSpPr>
          <p:cNvPr id="278572" name="Text Box 44"/>
          <p:cNvSpPr txBox="1">
            <a:spLocks noChangeArrowheads="1"/>
          </p:cNvSpPr>
          <p:nvPr/>
        </p:nvSpPr>
        <p:spPr bwMode="auto">
          <a:xfrm>
            <a:off x="3651250" y="5945188"/>
            <a:ext cx="5346700" cy="439737"/>
          </a:xfrm>
          <a:prstGeom prst="rect">
            <a:avLst/>
          </a:prstGeom>
          <a:noFill/>
          <a:ln w="9525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anchor="b"/>
          <a:lstStyle/>
          <a:p>
            <a:pPr algn="ctr"/>
            <a:r>
              <a:rPr lang="en-US" sz="2000" b="1" i="0">
                <a:solidFill>
                  <a:schemeClr val="accent2"/>
                </a:solidFill>
              </a:rPr>
              <a:t>Reabsorción de Glucosa en el túbulo proximal</a:t>
            </a:r>
          </a:p>
        </p:txBody>
      </p:sp>
      <p:sp>
        <p:nvSpPr>
          <p:cNvPr id="278573" name="Rectangle 45"/>
          <p:cNvSpPr>
            <a:spLocks noChangeArrowheads="1"/>
          </p:cNvSpPr>
          <p:nvPr/>
        </p:nvSpPr>
        <p:spPr bwMode="auto">
          <a:xfrm>
            <a:off x="-14288" y="4578350"/>
            <a:ext cx="3678238" cy="183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 eaLnBrk="1" hangingPunct="1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None/>
            </a:pPr>
            <a:r>
              <a:rPr lang="es-ES_tradnl" i="0">
                <a:solidFill>
                  <a:schemeClr val="accent2"/>
                </a:solidFill>
                <a:latin typeface="Georgia" pitchFamily="18" charset="0"/>
              </a:rPr>
              <a:t>	Luz tubular</a:t>
            </a:r>
            <a:r>
              <a:rPr lang="es-ES_tradnl" i="0">
                <a:solidFill>
                  <a:srgbClr val="003333"/>
                </a:solidFill>
                <a:latin typeface="Georgia" pitchFamily="18" charset="0"/>
              </a:rPr>
              <a:t> </a:t>
            </a:r>
            <a:r>
              <a:rPr lang="es-ES_tradnl" i="0">
                <a:solidFill>
                  <a:srgbClr val="003333"/>
                </a:solidFill>
                <a:latin typeface="Georgia" pitchFamily="18" charset="0"/>
                <a:sym typeface="Symbol" pitchFamily="18" charset="2"/>
              </a:rPr>
              <a:t> </a:t>
            </a:r>
            <a:r>
              <a:rPr lang="es-ES_tradnl" i="0">
                <a:solidFill>
                  <a:schemeClr val="accent2"/>
                </a:solidFill>
                <a:latin typeface="Georgia" pitchFamily="18" charset="0"/>
                <a:sym typeface="Symbol" pitchFamily="18" charset="2"/>
              </a:rPr>
              <a:t>Célula </a:t>
            </a:r>
            <a:r>
              <a:rPr lang="es-ES_tradnl" sz="2000" b="1" i="0">
                <a:solidFill>
                  <a:srgbClr val="003333"/>
                </a:solidFill>
                <a:latin typeface="Georgia" pitchFamily="18" charset="0"/>
                <a:sym typeface="Symbol" pitchFamily="18" charset="2"/>
              </a:rPr>
              <a:t>(Transporte activo secundario)</a:t>
            </a:r>
            <a:r>
              <a:rPr lang="es-ES_tradnl" b="1" i="0">
                <a:solidFill>
                  <a:srgbClr val="003333"/>
                </a:solidFill>
                <a:latin typeface="Georgia" pitchFamily="18" charset="0"/>
                <a:sym typeface="Symbol" pitchFamily="18" charset="2"/>
              </a:rPr>
              <a:t> </a:t>
            </a:r>
          </a:p>
          <a:p>
            <a:pPr marL="342900" indent="-342900" algn="ctr" eaLnBrk="1" hangingPunct="1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None/>
            </a:pPr>
            <a:r>
              <a:rPr lang="es-ES_tradnl" i="0">
                <a:solidFill>
                  <a:schemeClr val="accent2"/>
                </a:solidFill>
                <a:latin typeface="Georgia" pitchFamily="18" charset="0"/>
                <a:sym typeface="Symbol" pitchFamily="18" charset="2"/>
              </a:rPr>
              <a:t>Célula</a:t>
            </a:r>
            <a:r>
              <a:rPr lang="es-ES_tradnl" i="0">
                <a:solidFill>
                  <a:srgbClr val="003333"/>
                </a:solidFill>
                <a:latin typeface="Georgia" pitchFamily="18" charset="0"/>
                <a:sym typeface="Symbol" pitchFamily="18" charset="2"/>
              </a:rPr>
              <a:t>  </a:t>
            </a:r>
            <a:r>
              <a:rPr lang="es-ES_tradnl" i="0">
                <a:solidFill>
                  <a:schemeClr val="accent2"/>
                </a:solidFill>
                <a:latin typeface="Georgia" pitchFamily="18" charset="0"/>
                <a:sym typeface="Symbol" pitchFamily="18" charset="2"/>
              </a:rPr>
              <a:t>LEC </a:t>
            </a:r>
          </a:p>
          <a:p>
            <a:pPr marL="342900" indent="-342900" algn="ctr" eaLnBrk="1" hangingPunct="1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None/>
            </a:pPr>
            <a:r>
              <a:rPr lang="es-ES_tradnl" b="1" i="0">
                <a:solidFill>
                  <a:srgbClr val="003333"/>
                </a:solidFill>
                <a:latin typeface="Georgia" pitchFamily="18" charset="0"/>
                <a:sym typeface="Symbol" pitchFamily="18" charset="2"/>
              </a:rPr>
              <a:t>(Difusión simple)</a:t>
            </a:r>
            <a:endParaRPr lang="es-ES_tradnl" i="0">
              <a:solidFill>
                <a:srgbClr val="003333"/>
              </a:solidFill>
              <a:latin typeface="Georgia" pitchFamily="18" charset="0"/>
              <a:sym typeface="Symbol" pitchFamily="18" charset="2"/>
            </a:endParaRPr>
          </a:p>
        </p:txBody>
      </p:sp>
      <p:sp>
        <p:nvSpPr>
          <p:cNvPr id="278574" name="Rectangle 46"/>
          <p:cNvSpPr>
            <a:spLocks noChangeArrowheads="1"/>
          </p:cNvSpPr>
          <p:nvPr/>
        </p:nvSpPr>
        <p:spPr bwMode="auto">
          <a:xfrm>
            <a:off x="239713" y="365125"/>
            <a:ext cx="87630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rgbClr val="006666"/>
            </a:outerShdw>
          </a:effectLst>
        </p:spPr>
        <p:txBody>
          <a:bodyPr anchor="b">
            <a:spAutoFit/>
          </a:bodyPr>
          <a:lstStyle/>
          <a:p>
            <a:pPr eaLnBrk="1" hangingPunct="1">
              <a:lnSpc>
                <a:spcPct val="90000"/>
              </a:lnSpc>
              <a:tabLst>
                <a:tab pos="4686300" algn="l"/>
              </a:tabLst>
            </a:pPr>
            <a:r>
              <a:rPr lang="en-US" sz="3000" b="1" i="0">
                <a:solidFill>
                  <a:srgbClr val="FFFFCC"/>
                </a:solidFill>
              </a:rPr>
              <a:t>Reabsorción:  Transporte Activo Secundario </a:t>
            </a:r>
          </a:p>
        </p:txBody>
      </p:sp>
      <p:sp>
        <p:nvSpPr>
          <p:cNvPr id="278575" name="Rectangle 47"/>
          <p:cNvSpPr>
            <a:spLocks noChangeArrowheads="1"/>
          </p:cNvSpPr>
          <p:nvPr/>
        </p:nvSpPr>
        <p:spPr bwMode="auto">
          <a:xfrm>
            <a:off x="85725" y="4622800"/>
            <a:ext cx="37433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eaLnBrk="1" hangingPunct="1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n-US" sz="1800" b="1" i="0">
                <a:latin typeface="Georgia" pitchFamily="18" charset="0"/>
              </a:rPr>
              <a:t>Na</a:t>
            </a:r>
            <a:r>
              <a:rPr lang="en-US" sz="1800" b="1" i="0" baseline="30000">
                <a:latin typeface="Georgia" pitchFamily="18" charset="0"/>
              </a:rPr>
              <a:t>+</a:t>
            </a:r>
            <a:r>
              <a:rPr lang="en-US" sz="1800" b="1" i="0">
                <a:latin typeface="Georgia" pitchFamily="18" charset="0"/>
              </a:rPr>
              <a:t> unido a 2do transportador (Simporter)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n-US" sz="1800" b="1" i="0">
                <a:latin typeface="Georgia" pitchFamily="18" charset="0"/>
              </a:rPr>
              <a:t>Glucosa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n-US" sz="1800" b="1" i="0">
                <a:latin typeface="Georgia" pitchFamily="18" charset="0"/>
              </a:rPr>
              <a:t>Aminoácidos 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n-US" sz="1800" b="1" i="0">
                <a:latin typeface="Georgia" pitchFamily="18" charset="0"/>
              </a:rPr>
              <a:t>Otros iones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n-US" sz="1800" b="1" i="0">
                <a:latin typeface="Georgia" pitchFamily="18" charset="0"/>
              </a:rPr>
              <a:t>Vitaminas</a:t>
            </a:r>
          </a:p>
        </p:txBody>
      </p:sp>
      <p:sp>
        <p:nvSpPr>
          <p:cNvPr id="278576" name="Freeform 48"/>
          <p:cNvSpPr>
            <a:spLocks/>
          </p:cNvSpPr>
          <p:nvPr/>
        </p:nvSpPr>
        <p:spPr bwMode="auto">
          <a:xfrm>
            <a:off x="4762500" y="3419475"/>
            <a:ext cx="1071563" cy="127000"/>
          </a:xfrm>
          <a:custGeom>
            <a:avLst/>
            <a:gdLst/>
            <a:ahLst/>
            <a:cxnLst>
              <a:cxn ang="0">
                <a:pos x="675" y="80"/>
              </a:cxn>
              <a:cxn ang="0">
                <a:pos x="390" y="12"/>
              </a:cxn>
              <a:cxn ang="0">
                <a:pos x="0" y="6"/>
              </a:cxn>
            </a:cxnLst>
            <a:rect l="0" t="0" r="r" b="b"/>
            <a:pathLst>
              <a:path w="675" h="80">
                <a:moveTo>
                  <a:pt x="675" y="80"/>
                </a:moveTo>
                <a:cubicBezTo>
                  <a:pt x="628" y="69"/>
                  <a:pt x="502" y="24"/>
                  <a:pt x="390" y="12"/>
                </a:cubicBezTo>
                <a:cubicBezTo>
                  <a:pt x="278" y="0"/>
                  <a:pt x="81" y="7"/>
                  <a:pt x="0" y="6"/>
                </a:cubicBezTo>
              </a:path>
            </a:pathLst>
          </a:cu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8577" name="Freeform 49"/>
          <p:cNvSpPr>
            <a:spLocks/>
          </p:cNvSpPr>
          <p:nvPr/>
        </p:nvSpPr>
        <p:spPr bwMode="auto">
          <a:xfrm>
            <a:off x="6403975" y="3221038"/>
            <a:ext cx="1339850" cy="331787"/>
          </a:xfrm>
          <a:custGeom>
            <a:avLst/>
            <a:gdLst/>
            <a:ahLst/>
            <a:cxnLst>
              <a:cxn ang="0">
                <a:pos x="0" y="209"/>
              </a:cxn>
              <a:cxn ang="0">
                <a:pos x="376" y="80"/>
              </a:cxn>
              <a:cxn ang="0">
                <a:pos x="580" y="11"/>
              </a:cxn>
              <a:cxn ang="0">
                <a:pos x="844" y="11"/>
              </a:cxn>
            </a:cxnLst>
            <a:rect l="0" t="0" r="r" b="b"/>
            <a:pathLst>
              <a:path w="844" h="209">
                <a:moveTo>
                  <a:pt x="0" y="209"/>
                </a:moveTo>
                <a:cubicBezTo>
                  <a:pt x="62" y="188"/>
                  <a:pt x="279" y="113"/>
                  <a:pt x="376" y="80"/>
                </a:cubicBezTo>
                <a:cubicBezTo>
                  <a:pt x="473" y="47"/>
                  <a:pt x="502" y="22"/>
                  <a:pt x="580" y="11"/>
                </a:cubicBezTo>
                <a:cubicBezTo>
                  <a:pt x="658" y="0"/>
                  <a:pt x="789" y="11"/>
                  <a:pt x="844" y="11"/>
                </a:cubicBezTo>
              </a:path>
            </a:pathLst>
          </a:custGeom>
          <a:noFill/>
          <a:ln w="28575">
            <a:solidFill>
              <a:schemeClr val="accent2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78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278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278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278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278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78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278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278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27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278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278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78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278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278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0"/>
                                        <p:tgtEl>
                                          <p:spTgt spid="278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0"/>
                                        <p:tgtEl>
                                          <p:spTgt spid="278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278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78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278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278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278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1000"/>
                                        <p:tgtEl>
                                          <p:spTgt spid="278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278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7" dur="500"/>
                                        <p:tgtEl>
                                          <p:spTgt spid="278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8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0" dur="500"/>
                                        <p:tgtEl>
                                          <p:spTgt spid="278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278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9" dur="500"/>
                                        <p:tgtEl>
                                          <p:spTgt spid="278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00"/>
                                        <p:tgtEl>
                                          <p:spTgt spid="27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278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1000"/>
                                        <p:tgtEl>
                                          <p:spTgt spid="27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278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1000"/>
                                        <p:tgtEl>
                                          <p:spTgt spid="27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3000"/>
                                        <p:tgtEl>
                                          <p:spTgt spid="27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0"/>
                                        <p:tgtEl>
                                          <p:spTgt spid="278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78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1000"/>
                                        <p:tgtEl>
                                          <p:spTgt spid="27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2000"/>
                                        <p:tgtEl>
                                          <p:spTgt spid="278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278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278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1000"/>
                                        <p:tgtEl>
                                          <p:spTgt spid="278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1000"/>
                                        <p:tgtEl>
                                          <p:spTgt spid="278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0" dur="1000"/>
                                        <p:tgtEl>
                                          <p:spTgt spid="278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3" dur="1000"/>
                                        <p:tgtEl>
                                          <p:spTgt spid="278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6" dur="1000"/>
                                        <p:tgtEl>
                                          <p:spTgt spid="2785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0" dur="500"/>
                                        <p:tgtEl>
                                          <p:spTgt spid="278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8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3" dur="500"/>
                                        <p:tgtEl>
                                          <p:spTgt spid="278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8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6" dur="500"/>
                                        <p:tgtEl>
                                          <p:spTgt spid="2785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85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0" dur="500"/>
                                        <p:tgtEl>
                                          <p:spTgt spid="278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532" grpId="0" animBg="1"/>
      <p:bldP spid="278533" grpId="0" animBg="1"/>
      <p:bldP spid="278534" grpId="0" animBg="1"/>
      <p:bldP spid="278535" grpId="0"/>
      <p:bldP spid="278536" grpId="0"/>
      <p:bldP spid="278537" grpId="0"/>
      <p:bldP spid="278538" grpId="0"/>
      <p:bldP spid="278539" grpId="0"/>
      <p:bldP spid="278540" grpId="0"/>
      <p:bldP spid="278541" grpId="0"/>
      <p:bldP spid="278542" grpId="0"/>
      <p:bldP spid="278543" grpId="0" animBg="1"/>
      <p:bldP spid="278544" grpId="0"/>
      <p:bldP spid="278545" grpId="0"/>
      <p:bldP spid="278546" grpId="0" animBg="1"/>
      <p:bldP spid="278547" grpId="0" animBg="1"/>
      <p:bldP spid="278548" grpId="0" animBg="1"/>
      <p:bldP spid="278549" grpId="0" animBg="1"/>
      <p:bldP spid="278550" grpId="0" animBg="1"/>
      <p:bldP spid="278551" grpId="0" animBg="1"/>
      <p:bldP spid="278552" grpId="0"/>
      <p:bldP spid="278553" grpId="0"/>
      <p:bldP spid="278554" grpId="0"/>
      <p:bldP spid="278556" grpId="0"/>
      <p:bldP spid="278557" grpId="0"/>
      <p:bldP spid="278558" grpId="0"/>
      <p:bldP spid="278559" grpId="0"/>
      <p:bldP spid="278560" grpId="0"/>
      <p:bldP spid="278561" grpId="0"/>
      <p:bldP spid="278562" grpId="0" animBg="1"/>
      <p:bldP spid="278563" grpId="0"/>
      <p:bldP spid="278564" grpId="0"/>
      <p:bldP spid="278565" grpId="0" animBg="1"/>
      <p:bldP spid="278572" grpId="0" animBg="1"/>
      <p:bldP spid="278573" grpId="0" build="allAtOnce"/>
      <p:bldP spid="278573" grpId="1" build="allAtOnce"/>
      <p:bldP spid="278575" grpId="0"/>
      <p:bldP spid="278576" grpId="0" animBg="1"/>
      <p:bldP spid="278576" grpId="1" animBg="1"/>
      <p:bldP spid="278577" grpId="0" animBg="1"/>
      <p:bldP spid="278577" grpId="1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sp>
        <p:nvSpPr>
          <p:cNvPr id="3" name="2 CuadroTexto"/>
          <p:cNvSpPr txBox="1"/>
          <p:nvPr/>
        </p:nvSpPr>
        <p:spPr>
          <a:xfrm>
            <a:off x="589935" y="1533832"/>
            <a:ext cx="82296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dirty="0" smtClean="0"/>
              <a:t>A medida que el agua se reabsorbe en el Túbulo proximal, las concentraciones de algunos solutos aumenta produciendo un gradiente por lo que se absorben pasivamente…</a:t>
            </a:r>
          </a:p>
          <a:p>
            <a:endParaRPr lang="es-GT" dirty="0"/>
          </a:p>
          <a:p>
            <a:r>
              <a:rPr lang="es-GT" dirty="0" smtClean="0"/>
              <a:t>Urea: conducto colector por transportadores específicos de urea (50%)</a:t>
            </a:r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9554" name="Group 2"/>
          <p:cNvGrpSpPr>
            <a:grpSpLocks/>
          </p:cNvGrpSpPr>
          <p:nvPr/>
        </p:nvGrpSpPr>
        <p:grpSpPr bwMode="auto">
          <a:xfrm>
            <a:off x="4395788" y="420688"/>
            <a:ext cx="4594225" cy="6359525"/>
            <a:chOff x="2970" y="686"/>
            <a:chExt cx="2378" cy="3405"/>
          </a:xfrm>
        </p:grpSpPr>
        <p:pic>
          <p:nvPicPr>
            <p:cNvPr id="27955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70" y="686"/>
              <a:ext cx="2378" cy="3405"/>
            </a:xfrm>
            <a:prstGeom prst="rect">
              <a:avLst/>
            </a:prstGeom>
            <a:noFill/>
          </p:spPr>
        </p:pic>
        <p:sp>
          <p:nvSpPr>
            <p:cNvPr id="279556" name="Oval 4"/>
            <p:cNvSpPr>
              <a:spLocks noChangeArrowheads="1"/>
            </p:cNvSpPr>
            <p:nvPr/>
          </p:nvSpPr>
          <p:spPr bwMode="auto">
            <a:xfrm rot="-346653">
              <a:off x="3665" y="805"/>
              <a:ext cx="45" cy="104"/>
            </a:xfrm>
            <a:prstGeom prst="ellipse">
              <a:avLst/>
            </a:prstGeom>
            <a:solidFill>
              <a:srgbClr val="FF9900">
                <a:alpha val="14999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279557" name="Text Box 5"/>
          <p:cNvSpPr txBox="1">
            <a:spLocks noChangeArrowheads="1"/>
          </p:cNvSpPr>
          <p:nvPr/>
        </p:nvSpPr>
        <p:spPr bwMode="auto">
          <a:xfrm>
            <a:off x="7739063" y="427038"/>
            <a:ext cx="1119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_tradnl" sz="1000" i="0"/>
              <a:t>Arteriola eferente</a:t>
            </a:r>
            <a:endParaRPr lang="es-ES" sz="1000" i="0"/>
          </a:p>
        </p:txBody>
      </p:sp>
      <p:sp>
        <p:nvSpPr>
          <p:cNvPr id="279558" name="Text Box 6"/>
          <p:cNvSpPr txBox="1">
            <a:spLocks noChangeArrowheads="1"/>
          </p:cNvSpPr>
          <p:nvPr/>
        </p:nvSpPr>
        <p:spPr bwMode="auto">
          <a:xfrm>
            <a:off x="7916863" y="2884488"/>
            <a:ext cx="893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i="0"/>
              <a:t>Capilar</a:t>
            </a:r>
          </a:p>
          <a:p>
            <a:pPr algn="ctr"/>
            <a:r>
              <a:rPr lang="es-ES_tradnl" sz="1200" i="0"/>
              <a:t> peritubular</a:t>
            </a:r>
            <a:endParaRPr lang="es-ES" sz="1200" i="0"/>
          </a:p>
        </p:txBody>
      </p:sp>
      <p:sp>
        <p:nvSpPr>
          <p:cNvPr id="279559" name="Freeform 7"/>
          <p:cNvSpPr>
            <a:spLocks/>
          </p:cNvSpPr>
          <p:nvPr/>
        </p:nvSpPr>
        <p:spPr bwMode="auto">
          <a:xfrm>
            <a:off x="7726363" y="3030538"/>
            <a:ext cx="379412" cy="3175"/>
          </a:xfrm>
          <a:custGeom>
            <a:avLst/>
            <a:gdLst/>
            <a:ahLst/>
            <a:cxnLst>
              <a:cxn ang="0">
                <a:pos x="239" y="0"/>
              </a:cxn>
              <a:cxn ang="0">
                <a:pos x="0" y="2"/>
              </a:cxn>
            </a:cxnLst>
            <a:rect l="0" t="0" r="r" b="b"/>
            <a:pathLst>
              <a:path w="239" h="2">
                <a:moveTo>
                  <a:pt x="239" y="0"/>
                </a:moveTo>
                <a:lnTo>
                  <a:pt x="0" y="2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9560" name="Text Box 8"/>
          <p:cNvSpPr txBox="1">
            <a:spLocks noChangeArrowheads="1"/>
          </p:cNvSpPr>
          <p:nvPr/>
        </p:nvSpPr>
        <p:spPr bwMode="auto">
          <a:xfrm>
            <a:off x="4625975" y="1481138"/>
            <a:ext cx="827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000" i="0"/>
              <a:t>Cápsula</a:t>
            </a:r>
          </a:p>
          <a:p>
            <a:pPr algn="ctr"/>
            <a:r>
              <a:rPr lang="es-ES_tradnl" sz="1000" i="0"/>
              <a:t> de Bowman</a:t>
            </a:r>
            <a:endParaRPr lang="es-ES" sz="1000" i="0"/>
          </a:p>
        </p:txBody>
      </p:sp>
      <p:sp>
        <p:nvSpPr>
          <p:cNvPr id="279561" name="Line 9"/>
          <p:cNvSpPr>
            <a:spLocks noChangeShapeType="1"/>
          </p:cNvSpPr>
          <p:nvPr/>
        </p:nvSpPr>
        <p:spPr bwMode="auto">
          <a:xfrm rot="-5400000">
            <a:off x="5553075" y="13589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9562" name="Text Box 10"/>
          <p:cNvSpPr txBox="1">
            <a:spLocks noChangeArrowheads="1"/>
          </p:cNvSpPr>
          <p:nvPr/>
        </p:nvSpPr>
        <p:spPr bwMode="auto">
          <a:xfrm>
            <a:off x="4483100" y="957263"/>
            <a:ext cx="11191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_tradnl" sz="1000" i="0"/>
              <a:t>Arteriola aferente</a:t>
            </a:r>
            <a:endParaRPr lang="es-ES" sz="1000" i="0"/>
          </a:p>
        </p:txBody>
      </p:sp>
      <p:sp>
        <p:nvSpPr>
          <p:cNvPr id="279563" name="AutoShape 11"/>
          <p:cNvSpPr>
            <a:spLocks noChangeArrowheads="1"/>
          </p:cNvSpPr>
          <p:nvPr/>
        </p:nvSpPr>
        <p:spPr bwMode="auto">
          <a:xfrm>
            <a:off x="6327775" y="1731963"/>
            <a:ext cx="233363" cy="307975"/>
          </a:xfrm>
          <a:prstGeom prst="downArrow">
            <a:avLst>
              <a:gd name="adj1" fmla="val 50000"/>
              <a:gd name="adj2" fmla="val 3299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79564" name="Text Box 12"/>
          <p:cNvSpPr txBox="1">
            <a:spLocks noChangeArrowheads="1"/>
          </p:cNvSpPr>
          <p:nvPr/>
        </p:nvSpPr>
        <p:spPr bwMode="auto">
          <a:xfrm>
            <a:off x="6161088" y="2687638"/>
            <a:ext cx="4667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_tradnl" sz="1000" i="0"/>
              <a:t>NaCl</a:t>
            </a:r>
            <a:endParaRPr lang="es-ES" sz="1000" i="0"/>
          </a:p>
        </p:txBody>
      </p:sp>
      <p:sp>
        <p:nvSpPr>
          <p:cNvPr id="279565" name="Text Box 13"/>
          <p:cNvSpPr txBox="1">
            <a:spLocks noChangeArrowheads="1"/>
          </p:cNvSpPr>
          <p:nvPr/>
        </p:nvSpPr>
        <p:spPr bwMode="auto">
          <a:xfrm>
            <a:off x="7072313" y="2684463"/>
            <a:ext cx="4667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_tradnl" sz="1000" i="0"/>
              <a:t>NaCl</a:t>
            </a:r>
            <a:endParaRPr lang="es-ES" sz="1000" i="0"/>
          </a:p>
        </p:txBody>
      </p:sp>
      <p:sp>
        <p:nvSpPr>
          <p:cNvPr id="279566" name="Freeform 14"/>
          <p:cNvSpPr>
            <a:spLocks/>
          </p:cNvSpPr>
          <p:nvPr/>
        </p:nvSpPr>
        <p:spPr bwMode="auto">
          <a:xfrm>
            <a:off x="6535738" y="2811463"/>
            <a:ext cx="6127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6" y="0"/>
              </a:cxn>
            </a:cxnLst>
            <a:rect l="0" t="0" r="r" b="b"/>
            <a:pathLst>
              <a:path w="386" h="1">
                <a:moveTo>
                  <a:pt x="0" y="0"/>
                </a:moveTo>
                <a:lnTo>
                  <a:pt x="386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9567" name="Text Box 15"/>
          <p:cNvSpPr txBox="1">
            <a:spLocks noChangeArrowheads="1"/>
          </p:cNvSpPr>
          <p:nvPr/>
        </p:nvSpPr>
        <p:spPr bwMode="auto">
          <a:xfrm>
            <a:off x="6167438" y="3016250"/>
            <a:ext cx="5476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_tradnl" sz="900" i="0"/>
              <a:t>Na </a:t>
            </a:r>
            <a:r>
              <a:rPr lang="es-ES_tradnl" sz="900" i="0" baseline="30000"/>
              <a:t>+</a:t>
            </a:r>
            <a:r>
              <a:rPr lang="es-ES_tradnl" sz="900" i="0"/>
              <a:t> </a:t>
            </a:r>
          </a:p>
          <a:p>
            <a:r>
              <a:rPr lang="es-ES_tradnl" sz="900" i="0"/>
              <a:t>Soluto</a:t>
            </a:r>
            <a:endParaRPr lang="es-ES" sz="900" i="0"/>
          </a:p>
        </p:txBody>
      </p:sp>
      <p:sp>
        <p:nvSpPr>
          <p:cNvPr id="279568" name="Freeform 16"/>
          <p:cNvSpPr>
            <a:spLocks/>
          </p:cNvSpPr>
          <p:nvPr/>
        </p:nvSpPr>
        <p:spPr bwMode="auto">
          <a:xfrm>
            <a:off x="6513513" y="3160713"/>
            <a:ext cx="627062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95" y="2"/>
              </a:cxn>
            </a:cxnLst>
            <a:rect l="0" t="0" r="r" b="b"/>
            <a:pathLst>
              <a:path w="395" h="2">
                <a:moveTo>
                  <a:pt x="0" y="0"/>
                </a:moveTo>
                <a:lnTo>
                  <a:pt x="395" y="2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9569" name="Text Box 17"/>
          <p:cNvSpPr txBox="1">
            <a:spLocks noChangeArrowheads="1"/>
          </p:cNvSpPr>
          <p:nvPr/>
        </p:nvSpPr>
        <p:spPr bwMode="auto">
          <a:xfrm>
            <a:off x="7059613" y="3022600"/>
            <a:ext cx="4016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_tradnl" sz="900" i="0"/>
              <a:t>Na </a:t>
            </a:r>
            <a:r>
              <a:rPr lang="es-ES_tradnl" sz="900" i="0" baseline="30000"/>
              <a:t>+</a:t>
            </a:r>
            <a:r>
              <a:rPr lang="es-ES_tradnl" sz="900" i="0"/>
              <a:t> </a:t>
            </a:r>
          </a:p>
        </p:txBody>
      </p:sp>
      <p:sp>
        <p:nvSpPr>
          <p:cNvPr id="279570" name="Freeform 18"/>
          <p:cNvSpPr>
            <a:spLocks/>
          </p:cNvSpPr>
          <p:nvPr/>
        </p:nvSpPr>
        <p:spPr bwMode="auto">
          <a:xfrm>
            <a:off x="6802438" y="3167063"/>
            <a:ext cx="336550" cy="1174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2" y="43"/>
              </a:cxn>
              <a:cxn ang="0">
                <a:pos x="118" y="50"/>
              </a:cxn>
              <a:cxn ang="0">
                <a:pos x="140" y="70"/>
              </a:cxn>
              <a:cxn ang="0">
                <a:pos x="212" y="72"/>
              </a:cxn>
            </a:cxnLst>
            <a:rect l="0" t="0" r="r" b="b"/>
            <a:pathLst>
              <a:path w="212" h="74">
                <a:moveTo>
                  <a:pt x="0" y="0"/>
                </a:moveTo>
                <a:cubicBezTo>
                  <a:pt x="10" y="7"/>
                  <a:pt x="42" y="35"/>
                  <a:pt x="62" y="43"/>
                </a:cubicBezTo>
                <a:cubicBezTo>
                  <a:pt x="82" y="51"/>
                  <a:pt x="105" y="46"/>
                  <a:pt x="118" y="50"/>
                </a:cubicBezTo>
                <a:cubicBezTo>
                  <a:pt x="131" y="54"/>
                  <a:pt x="124" y="66"/>
                  <a:pt x="140" y="70"/>
                </a:cubicBezTo>
                <a:cubicBezTo>
                  <a:pt x="156" y="74"/>
                  <a:pt x="197" y="72"/>
                  <a:pt x="212" y="72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9571" name="Text Box 19"/>
          <p:cNvSpPr txBox="1">
            <a:spLocks noChangeArrowheads="1"/>
          </p:cNvSpPr>
          <p:nvPr/>
        </p:nvSpPr>
        <p:spPr bwMode="auto">
          <a:xfrm>
            <a:off x="5942013" y="4241800"/>
            <a:ext cx="8683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_tradnl" sz="900" i="0"/>
              <a:t>H</a:t>
            </a:r>
            <a:r>
              <a:rPr lang="es-ES_tradnl" sz="900" i="0" baseline="-25000"/>
              <a:t>2</a:t>
            </a:r>
            <a:r>
              <a:rPr lang="es-ES_tradnl" sz="900" i="0"/>
              <a:t>O sigue</a:t>
            </a:r>
          </a:p>
          <a:p>
            <a:pPr algn="ctr"/>
            <a:r>
              <a:rPr lang="es-ES_tradnl" sz="900" i="0"/>
              <a:t>al soluto</a:t>
            </a:r>
            <a:endParaRPr lang="es-ES" sz="900" i="0"/>
          </a:p>
        </p:txBody>
      </p:sp>
      <p:sp>
        <p:nvSpPr>
          <p:cNvPr id="279572" name="Text Box 20"/>
          <p:cNvSpPr txBox="1">
            <a:spLocks noChangeArrowheads="1"/>
          </p:cNvSpPr>
          <p:nvPr/>
        </p:nvSpPr>
        <p:spPr bwMode="auto">
          <a:xfrm>
            <a:off x="7804150" y="6269038"/>
            <a:ext cx="1254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i="0"/>
              <a:t>A la circulación </a:t>
            </a:r>
          </a:p>
          <a:p>
            <a:pPr algn="ctr"/>
            <a:r>
              <a:rPr lang="es-ES_tradnl" sz="1200" i="0"/>
              <a:t> venosa sistémica</a:t>
            </a:r>
            <a:endParaRPr lang="es-ES" sz="1200" i="0"/>
          </a:p>
        </p:txBody>
      </p:sp>
      <p:sp>
        <p:nvSpPr>
          <p:cNvPr id="279573" name="Rectangle 21"/>
          <p:cNvSpPr>
            <a:spLocks noGrp="1" noChangeArrowheads="1"/>
          </p:cNvSpPr>
          <p:nvPr>
            <p:ph type="body" idx="1"/>
          </p:nvPr>
        </p:nvSpPr>
        <p:spPr>
          <a:xfrm>
            <a:off x="-228600" y="2116138"/>
            <a:ext cx="4633913" cy="3022600"/>
          </a:xfrm>
          <a:noFill/>
          <a:ln/>
        </p:spPr>
        <p:txBody>
          <a:bodyPr/>
          <a:lstStyle/>
          <a:p>
            <a:pPr>
              <a:buFont typeface="Times New Roman" pitchFamily="18" charset="0"/>
              <a:buNone/>
            </a:pPr>
            <a:r>
              <a:rPr lang="es-ES_tradnl" sz="2000" b="1" dirty="0">
                <a:solidFill>
                  <a:schemeClr val="accent2"/>
                </a:solidFill>
              </a:rPr>
              <a:t>	Transporte pasivo de </a:t>
            </a:r>
            <a:r>
              <a:rPr lang="es-ES_tradnl" sz="2000" b="1" dirty="0" err="1">
                <a:solidFill>
                  <a:schemeClr val="accent2"/>
                </a:solidFill>
              </a:rPr>
              <a:t>úrea</a:t>
            </a:r>
            <a:endParaRPr lang="en-US" sz="2000" b="1" dirty="0">
              <a:solidFill>
                <a:schemeClr val="accent2"/>
              </a:solidFill>
            </a:endParaRPr>
          </a:p>
          <a:p>
            <a:pPr lvl="1"/>
            <a:r>
              <a:rPr lang="en-US" sz="2000" dirty="0"/>
              <a:t>Na</a:t>
            </a:r>
            <a:r>
              <a:rPr lang="en-US" sz="2000" baseline="30000" dirty="0"/>
              <a:t>+</a:t>
            </a:r>
            <a:r>
              <a:rPr lang="en-US" sz="2000" dirty="0"/>
              <a:t> </a:t>
            </a:r>
            <a:r>
              <a:rPr lang="en-US" sz="2000" dirty="0" err="1"/>
              <a:t>es</a:t>
            </a:r>
            <a:r>
              <a:rPr lang="en-US" sz="2000" dirty="0"/>
              <a:t> </a:t>
            </a:r>
            <a:r>
              <a:rPr lang="en-US" sz="2000" dirty="0" err="1"/>
              <a:t>reabsorbido</a:t>
            </a:r>
            <a:endParaRPr lang="en-US" sz="2000" dirty="0"/>
          </a:p>
          <a:p>
            <a:pPr lvl="1"/>
            <a:r>
              <a:rPr lang="en-US" sz="2000" dirty="0" err="1"/>
              <a:t>Soluto</a:t>
            </a:r>
            <a:r>
              <a:rPr lang="en-US" sz="2000" dirty="0"/>
              <a:t> </a:t>
            </a:r>
            <a:r>
              <a:rPr lang="en-US" sz="2000" dirty="0" err="1"/>
              <a:t>es</a:t>
            </a:r>
            <a:r>
              <a:rPr lang="en-US" sz="2000" dirty="0"/>
              <a:t> </a:t>
            </a:r>
            <a:r>
              <a:rPr lang="en-US" sz="2000" dirty="0" err="1"/>
              <a:t>reabsorbido</a:t>
            </a:r>
            <a:endParaRPr lang="en-US" sz="2000" dirty="0"/>
          </a:p>
          <a:p>
            <a:pPr lvl="1"/>
            <a:r>
              <a:rPr lang="en-US" sz="2000" dirty="0"/>
              <a:t>H2O </a:t>
            </a:r>
            <a:r>
              <a:rPr lang="en-US" sz="2000" dirty="0" err="1"/>
              <a:t>sigue</a:t>
            </a:r>
            <a:r>
              <a:rPr lang="en-US" sz="2000" dirty="0"/>
              <a:t> al </a:t>
            </a:r>
            <a:r>
              <a:rPr lang="en-US" sz="2000" dirty="0" err="1"/>
              <a:t>soluto</a:t>
            </a:r>
            <a:endParaRPr lang="en-US" sz="2000" dirty="0"/>
          </a:p>
          <a:p>
            <a:pPr lvl="1"/>
            <a:r>
              <a:rPr lang="en-US" sz="2000" b="1" dirty="0">
                <a:sym typeface="Symbol" pitchFamily="18" charset="2"/>
              </a:rPr>
              <a:t></a:t>
            </a:r>
            <a:r>
              <a:rPr lang="en-US" sz="2000" b="1" dirty="0"/>
              <a:t> [</a:t>
            </a:r>
            <a:r>
              <a:rPr lang="en-US" sz="2000" b="1" dirty="0" err="1"/>
              <a:t>Úrea</a:t>
            </a:r>
            <a:r>
              <a:rPr lang="en-US" sz="2000" b="1" dirty="0"/>
              <a:t>] en la </a:t>
            </a:r>
            <a:r>
              <a:rPr lang="en-US" sz="2000" b="1" dirty="0" err="1"/>
              <a:t>luz</a:t>
            </a:r>
            <a:r>
              <a:rPr lang="en-US" sz="2000" b="1" dirty="0"/>
              <a:t> tubular</a:t>
            </a:r>
          </a:p>
          <a:p>
            <a:pPr lvl="1"/>
            <a:r>
              <a:rPr lang="en-US" sz="2000" dirty="0"/>
              <a:t>[</a:t>
            </a:r>
            <a:r>
              <a:rPr lang="en-US" sz="2000" dirty="0" err="1"/>
              <a:t>Úrea</a:t>
            </a:r>
            <a:r>
              <a:rPr lang="en-US" sz="2000" dirty="0"/>
              <a:t>] </a:t>
            </a:r>
            <a:r>
              <a:rPr lang="en-US" sz="2000" dirty="0" err="1"/>
              <a:t>luz</a:t>
            </a:r>
            <a:r>
              <a:rPr lang="en-US" sz="2000" dirty="0"/>
              <a:t> tubular </a:t>
            </a:r>
            <a:r>
              <a:rPr lang="en-US" sz="2000" dirty="0" err="1"/>
              <a:t>es</a:t>
            </a:r>
            <a:r>
              <a:rPr lang="en-US" sz="2000" dirty="0"/>
              <a:t> </a:t>
            </a:r>
            <a:r>
              <a:rPr lang="en-US" sz="2000" b="1" dirty="0"/>
              <a:t>mayor</a:t>
            </a:r>
            <a:r>
              <a:rPr lang="en-US" sz="2000" dirty="0"/>
              <a:t> </a:t>
            </a:r>
            <a:r>
              <a:rPr lang="en-US" sz="2000" dirty="0" err="1"/>
              <a:t>que</a:t>
            </a:r>
            <a:r>
              <a:rPr lang="en-US" sz="2000" dirty="0"/>
              <a:t> LEC</a:t>
            </a:r>
          </a:p>
          <a:p>
            <a:pPr lvl="1"/>
            <a:r>
              <a:rPr lang="en-US" sz="2000" dirty="0" err="1"/>
              <a:t>Difusión</a:t>
            </a:r>
            <a:r>
              <a:rPr lang="en-US" sz="2000" dirty="0"/>
              <a:t> </a:t>
            </a:r>
            <a:r>
              <a:rPr lang="en-US" sz="2000" dirty="0" err="1" smtClean="0"/>
              <a:t>pasiva</a:t>
            </a:r>
            <a:r>
              <a:rPr lang="en-US" sz="2000" dirty="0" smtClean="0"/>
              <a:t> de Urea </a:t>
            </a:r>
            <a:r>
              <a:rPr lang="en-US" sz="2000" dirty="0"/>
              <a:t>al LEC</a:t>
            </a:r>
          </a:p>
        </p:txBody>
      </p:sp>
      <p:sp>
        <p:nvSpPr>
          <p:cNvPr id="279574" name="Text Box 22"/>
          <p:cNvSpPr txBox="1">
            <a:spLocks noChangeArrowheads="1"/>
          </p:cNvSpPr>
          <p:nvPr/>
        </p:nvSpPr>
        <p:spPr bwMode="auto">
          <a:xfrm>
            <a:off x="7015163" y="4248150"/>
            <a:ext cx="3921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_tradnl" sz="900" i="0"/>
              <a:t>H</a:t>
            </a:r>
            <a:r>
              <a:rPr lang="es-ES_tradnl" sz="900" i="0" baseline="-25000"/>
              <a:t>2</a:t>
            </a:r>
            <a:r>
              <a:rPr lang="es-ES_tradnl" sz="900" i="0"/>
              <a:t>O</a:t>
            </a:r>
            <a:endParaRPr lang="es-ES" sz="900" i="0"/>
          </a:p>
        </p:txBody>
      </p:sp>
      <p:sp>
        <p:nvSpPr>
          <p:cNvPr id="279575" name="Text Box 23"/>
          <p:cNvSpPr txBox="1">
            <a:spLocks noChangeArrowheads="1"/>
          </p:cNvSpPr>
          <p:nvPr/>
        </p:nvSpPr>
        <p:spPr bwMode="auto">
          <a:xfrm>
            <a:off x="6126163" y="5730875"/>
            <a:ext cx="4492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_tradnl" sz="900" i="0"/>
              <a:t>Úrea</a:t>
            </a:r>
            <a:endParaRPr lang="es-ES" sz="900" i="0"/>
          </a:p>
        </p:txBody>
      </p:sp>
      <p:sp>
        <p:nvSpPr>
          <p:cNvPr id="279576" name="Text Box 24"/>
          <p:cNvSpPr txBox="1">
            <a:spLocks noChangeArrowheads="1"/>
          </p:cNvSpPr>
          <p:nvPr/>
        </p:nvSpPr>
        <p:spPr bwMode="auto">
          <a:xfrm>
            <a:off x="7018338" y="5718175"/>
            <a:ext cx="4492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_tradnl" sz="900" i="0"/>
              <a:t>Úrea</a:t>
            </a:r>
            <a:endParaRPr lang="es-ES" sz="900" i="0"/>
          </a:p>
        </p:txBody>
      </p:sp>
      <p:grpSp>
        <p:nvGrpSpPr>
          <p:cNvPr id="279577" name="Group 25"/>
          <p:cNvGrpSpPr>
            <a:grpSpLocks/>
          </p:cNvGrpSpPr>
          <p:nvPr/>
        </p:nvGrpSpPr>
        <p:grpSpPr bwMode="auto">
          <a:xfrm>
            <a:off x="5930900" y="3635375"/>
            <a:ext cx="889000" cy="365125"/>
            <a:chOff x="3736" y="2290"/>
            <a:chExt cx="560" cy="230"/>
          </a:xfrm>
        </p:grpSpPr>
        <p:sp>
          <p:nvSpPr>
            <p:cNvPr id="279578" name="Text Box 26"/>
            <p:cNvSpPr txBox="1">
              <a:spLocks noChangeArrowheads="1"/>
            </p:cNvSpPr>
            <p:nvPr/>
          </p:nvSpPr>
          <p:spPr bwMode="auto">
            <a:xfrm>
              <a:off x="3736" y="2290"/>
              <a:ext cx="56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s-ES_tradnl" sz="900" b="1" i="0"/>
                <a:t>Menos soluto:</a:t>
              </a:r>
            </a:p>
            <a:p>
              <a:pPr algn="ctr"/>
              <a:r>
                <a:rPr lang="es-ES_tradnl" sz="900" b="1" i="0"/>
                <a:t>osmolaridad</a:t>
              </a:r>
              <a:r>
                <a:rPr lang="es-ES_tradnl" sz="800" i="0"/>
                <a:t> </a:t>
              </a:r>
              <a:r>
                <a:rPr lang="es-ES_tradnl" sz="800" i="0">
                  <a:cs typeface="Times New Roman" pitchFamily="18" charset="0"/>
                </a:rPr>
                <a:t>↓</a:t>
              </a:r>
            </a:p>
          </p:txBody>
        </p:sp>
        <p:sp>
          <p:nvSpPr>
            <p:cNvPr id="279579" name="Line 27"/>
            <p:cNvSpPr>
              <a:spLocks noChangeShapeType="1"/>
            </p:cNvSpPr>
            <p:nvPr/>
          </p:nvSpPr>
          <p:spPr bwMode="auto">
            <a:xfrm>
              <a:off x="4242" y="2301"/>
              <a:ext cx="0" cy="2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279580" name="Line 28"/>
            <p:cNvSpPr>
              <a:spLocks noChangeShapeType="1"/>
            </p:cNvSpPr>
            <p:nvPr/>
          </p:nvSpPr>
          <p:spPr bwMode="auto">
            <a:xfrm>
              <a:off x="3783" y="2295"/>
              <a:ext cx="45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279581" name="Line 29"/>
            <p:cNvSpPr>
              <a:spLocks noChangeShapeType="1"/>
            </p:cNvSpPr>
            <p:nvPr/>
          </p:nvSpPr>
          <p:spPr bwMode="auto">
            <a:xfrm>
              <a:off x="3781" y="2296"/>
              <a:ext cx="0" cy="2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279582" name="Line 30"/>
            <p:cNvSpPr>
              <a:spLocks noChangeShapeType="1"/>
            </p:cNvSpPr>
            <p:nvPr/>
          </p:nvSpPr>
          <p:spPr bwMode="auto">
            <a:xfrm>
              <a:off x="3781" y="2509"/>
              <a:ext cx="45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79583" name="Group 31"/>
          <p:cNvGrpSpPr>
            <a:grpSpLocks/>
          </p:cNvGrpSpPr>
          <p:nvPr/>
        </p:nvGrpSpPr>
        <p:grpSpPr bwMode="auto">
          <a:xfrm>
            <a:off x="5897563" y="4670425"/>
            <a:ext cx="946150" cy="942975"/>
            <a:chOff x="3715" y="2942"/>
            <a:chExt cx="596" cy="594"/>
          </a:xfrm>
        </p:grpSpPr>
        <p:sp>
          <p:nvSpPr>
            <p:cNvPr id="279584" name="Text Box 32"/>
            <p:cNvSpPr txBox="1">
              <a:spLocks noChangeArrowheads="1"/>
            </p:cNvSpPr>
            <p:nvPr/>
          </p:nvSpPr>
          <p:spPr bwMode="auto">
            <a:xfrm>
              <a:off x="3715" y="2942"/>
              <a:ext cx="596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s-ES_tradnl" sz="900" b="1" i="0"/>
                <a:t>Volumen disminuye pero la cantidad de Úrea no cambia: </a:t>
              </a:r>
            </a:p>
            <a:p>
              <a:pPr algn="ctr"/>
              <a:r>
                <a:rPr lang="en-US" sz="900" b="1" i="0">
                  <a:cs typeface="Times New Roman" pitchFamily="18" charset="0"/>
                </a:rPr>
                <a:t>[Úrea]</a:t>
              </a:r>
              <a:r>
                <a:rPr lang="es-ES_tradnl" sz="800" i="0"/>
                <a:t> </a:t>
              </a:r>
              <a:r>
                <a:rPr lang="es-ES_tradnl" sz="800" i="0">
                  <a:cs typeface="Times New Roman" pitchFamily="18" charset="0"/>
                </a:rPr>
                <a:t>↑</a:t>
              </a:r>
            </a:p>
          </p:txBody>
        </p:sp>
        <p:sp>
          <p:nvSpPr>
            <p:cNvPr id="279585" name="Freeform 33"/>
            <p:cNvSpPr>
              <a:spLocks/>
            </p:cNvSpPr>
            <p:nvPr/>
          </p:nvSpPr>
          <p:spPr bwMode="auto">
            <a:xfrm>
              <a:off x="3770" y="2955"/>
              <a:ext cx="479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9" y="2"/>
                </a:cxn>
              </a:cxnLst>
              <a:rect l="0" t="0" r="r" b="b"/>
              <a:pathLst>
                <a:path w="479" h="2">
                  <a:moveTo>
                    <a:pt x="0" y="0"/>
                  </a:moveTo>
                  <a:lnTo>
                    <a:pt x="479" y="2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279586" name="Freeform 34"/>
            <p:cNvSpPr>
              <a:spLocks/>
            </p:cNvSpPr>
            <p:nvPr/>
          </p:nvSpPr>
          <p:spPr bwMode="auto">
            <a:xfrm>
              <a:off x="3770" y="3535"/>
              <a:ext cx="48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0" y="1"/>
                </a:cxn>
              </a:cxnLst>
              <a:rect l="0" t="0" r="r" b="b"/>
              <a:pathLst>
                <a:path w="480" h="1">
                  <a:moveTo>
                    <a:pt x="0" y="0"/>
                  </a:moveTo>
                  <a:lnTo>
                    <a:pt x="480" y="1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279587" name="Line 35"/>
            <p:cNvSpPr>
              <a:spLocks noChangeShapeType="1"/>
            </p:cNvSpPr>
            <p:nvPr/>
          </p:nvSpPr>
          <p:spPr bwMode="auto">
            <a:xfrm>
              <a:off x="4254" y="2955"/>
              <a:ext cx="0" cy="5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279588" name="Line 36"/>
            <p:cNvSpPr>
              <a:spLocks noChangeShapeType="1"/>
            </p:cNvSpPr>
            <p:nvPr/>
          </p:nvSpPr>
          <p:spPr bwMode="auto">
            <a:xfrm>
              <a:off x="3769" y="2956"/>
              <a:ext cx="0" cy="5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279589" name="Line 37"/>
          <p:cNvSpPr>
            <a:spLocks noChangeShapeType="1"/>
          </p:cNvSpPr>
          <p:nvPr/>
        </p:nvSpPr>
        <p:spPr bwMode="auto">
          <a:xfrm>
            <a:off x="6356350" y="3359150"/>
            <a:ext cx="0" cy="2540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9590" name="Line 38"/>
          <p:cNvSpPr>
            <a:spLocks noChangeShapeType="1"/>
          </p:cNvSpPr>
          <p:nvPr/>
        </p:nvSpPr>
        <p:spPr bwMode="auto">
          <a:xfrm>
            <a:off x="6356350" y="4032250"/>
            <a:ext cx="0" cy="2540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9591" name="Freeform 39"/>
          <p:cNvSpPr>
            <a:spLocks/>
          </p:cNvSpPr>
          <p:nvPr/>
        </p:nvSpPr>
        <p:spPr bwMode="auto">
          <a:xfrm>
            <a:off x="6337300" y="5626100"/>
            <a:ext cx="1588" cy="1682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06"/>
              </a:cxn>
            </a:cxnLst>
            <a:rect l="0" t="0" r="r" b="b"/>
            <a:pathLst>
              <a:path w="1" h="106">
                <a:moveTo>
                  <a:pt x="0" y="0"/>
                </a:moveTo>
                <a:lnTo>
                  <a:pt x="0" y="106"/>
                </a:lnTo>
              </a:path>
            </a:pathLst>
          </a:custGeom>
          <a:noFill/>
          <a:ln w="9525">
            <a:solidFill>
              <a:srgbClr val="0000CC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9592" name="Freeform 40"/>
          <p:cNvSpPr>
            <a:spLocks/>
          </p:cNvSpPr>
          <p:nvPr/>
        </p:nvSpPr>
        <p:spPr bwMode="auto">
          <a:xfrm>
            <a:off x="6634163" y="4375150"/>
            <a:ext cx="444500" cy="1588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280" y="0"/>
              </a:cxn>
            </a:cxnLst>
            <a:rect l="0" t="0" r="r" b="b"/>
            <a:pathLst>
              <a:path w="280" h="1">
                <a:moveTo>
                  <a:pt x="0" y="1"/>
                </a:moveTo>
                <a:lnTo>
                  <a:pt x="280" y="0"/>
                </a:lnTo>
              </a:path>
            </a:pathLst>
          </a:custGeom>
          <a:noFill/>
          <a:ln w="28575" cmpd="sng">
            <a:solidFill>
              <a:srgbClr val="0000CC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9593" name="Freeform 41"/>
          <p:cNvSpPr>
            <a:spLocks/>
          </p:cNvSpPr>
          <p:nvPr/>
        </p:nvSpPr>
        <p:spPr bwMode="auto">
          <a:xfrm>
            <a:off x="6524625" y="5846763"/>
            <a:ext cx="569913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359" y="0"/>
              </a:cxn>
            </a:cxnLst>
            <a:rect l="0" t="0" r="r" b="b"/>
            <a:pathLst>
              <a:path w="359" h="4">
                <a:moveTo>
                  <a:pt x="0" y="4"/>
                </a:moveTo>
                <a:lnTo>
                  <a:pt x="359" y="0"/>
                </a:lnTo>
              </a:path>
            </a:pathLst>
          </a:custGeom>
          <a:noFill/>
          <a:ln w="19050" cmpd="sng">
            <a:solidFill>
              <a:srgbClr val="0000CC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9594" name="Freeform 42"/>
          <p:cNvSpPr>
            <a:spLocks/>
          </p:cNvSpPr>
          <p:nvPr/>
        </p:nvSpPr>
        <p:spPr bwMode="auto">
          <a:xfrm>
            <a:off x="7402513" y="3146425"/>
            <a:ext cx="241300" cy="206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9" y="38"/>
              </a:cxn>
              <a:cxn ang="0">
                <a:pos x="137" y="130"/>
              </a:cxn>
            </a:cxnLst>
            <a:rect l="0" t="0" r="r" b="b"/>
            <a:pathLst>
              <a:path w="152" h="130">
                <a:moveTo>
                  <a:pt x="0" y="0"/>
                </a:moveTo>
                <a:cubicBezTo>
                  <a:pt x="21" y="6"/>
                  <a:pt x="106" y="16"/>
                  <a:pt x="129" y="38"/>
                </a:cubicBezTo>
                <a:cubicBezTo>
                  <a:pt x="152" y="60"/>
                  <a:pt x="135" y="111"/>
                  <a:pt x="137" y="130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9595" name="Freeform 43"/>
          <p:cNvSpPr>
            <a:spLocks/>
          </p:cNvSpPr>
          <p:nvPr/>
        </p:nvSpPr>
        <p:spPr bwMode="auto">
          <a:xfrm>
            <a:off x="7467600" y="3295650"/>
            <a:ext cx="117475" cy="3365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6" y="28"/>
              </a:cxn>
              <a:cxn ang="0">
                <a:pos x="72" y="76"/>
              </a:cxn>
              <a:cxn ang="0">
                <a:pos x="68" y="212"/>
              </a:cxn>
            </a:cxnLst>
            <a:rect l="0" t="0" r="r" b="b"/>
            <a:pathLst>
              <a:path w="74" h="212">
                <a:moveTo>
                  <a:pt x="0" y="0"/>
                </a:moveTo>
                <a:cubicBezTo>
                  <a:pt x="9" y="5"/>
                  <a:pt x="44" y="15"/>
                  <a:pt x="56" y="28"/>
                </a:cubicBezTo>
                <a:cubicBezTo>
                  <a:pt x="68" y="41"/>
                  <a:pt x="70" y="45"/>
                  <a:pt x="72" y="76"/>
                </a:cubicBezTo>
                <a:cubicBezTo>
                  <a:pt x="74" y="107"/>
                  <a:pt x="69" y="184"/>
                  <a:pt x="68" y="212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9596" name="Freeform 44"/>
          <p:cNvSpPr>
            <a:spLocks/>
          </p:cNvSpPr>
          <p:nvPr/>
        </p:nvSpPr>
        <p:spPr bwMode="auto">
          <a:xfrm>
            <a:off x="7346950" y="4381500"/>
            <a:ext cx="249238" cy="304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2" y="52"/>
              </a:cxn>
              <a:cxn ang="0">
                <a:pos x="152" y="192"/>
              </a:cxn>
            </a:cxnLst>
            <a:rect l="0" t="0" r="r" b="b"/>
            <a:pathLst>
              <a:path w="157" h="192">
                <a:moveTo>
                  <a:pt x="0" y="0"/>
                </a:moveTo>
                <a:cubicBezTo>
                  <a:pt x="22" y="9"/>
                  <a:pt x="107" y="20"/>
                  <a:pt x="132" y="52"/>
                </a:cubicBezTo>
                <a:cubicBezTo>
                  <a:pt x="157" y="84"/>
                  <a:pt x="148" y="163"/>
                  <a:pt x="152" y="192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9597" name="Freeform 45"/>
          <p:cNvSpPr>
            <a:spLocks/>
          </p:cNvSpPr>
          <p:nvPr/>
        </p:nvSpPr>
        <p:spPr bwMode="auto">
          <a:xfrm>
            <a:off x="7372350" y="5842000"/>
            <a:ext cx="469900" cy="1968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0" y="44"/>
              </a:cxn>
              <a:cxn ang="0">
                <a:pos x="296" y="124"/>
              </a:cxn>
            </a:cxnLst>
            <a:rect l="0" t="0" r="r" b="b"/>
            <a:pathLst>
              <a:path w="296" h="124">
                <a:moveTo>
                  <a:pt x="0" y="0"/>
                </a:moveTo>
                <a:cubicBezTo>
                  <a:pt x="30" y="7"/>
                  <a:pt x="131" y="23"/>
                  <a:pt x="180" y="44"/>
                </a:cubicBezTo>
                <a:cubicBezTo>
                  <a:pt x="229" y="65"/>
                  <a:pt x="272" y="107"/>
                  <a:pt x="296" y="124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9598" name="Freeform 46"/>
          <p:cNvSpPr>
            <a:spLocks/>
          </p:cNvSpPr>
          <p:nvPr/>
        </p:nvSpPr>
        <p:spPr bwMode="auto">
          <a:xfrm>
            <a:off x="7440613" y="2816225"/>
            <a:ext cx="215900" cy="206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9" y="38"/>
              </a:cxn>
              <a:cxn ang="0">
                <a:pos x="137" y="130"/>
              </a:cxn>
            </a:cxnLst>
            <a:rect l="0" t="0" r="r" b="b"/>
            <a:pathLst>
              <a:path w="152" h="130">
                <a:moveTo>
                  <a:pt x="0" y="0"/>
                </a:moveTo>
                <a:cubicBezTo>
                  <a:pt x="21" y="6"/>
                  <a:pt x="106" y="16"/>
                  <a:pt x="129" y="38"/>
                </a:cubicBezTo>
                <a:cubicBezTo>
                  <a:pt x="152" y="60"/>
                  <a:pt x="135" y="111"/>
                  <a:pt x="137" y="130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9599" name="Text Box 47"/>
          <p:cNvSpPr txBox="1">
            <a:spLocks noChangeArrowheads="1"/>
          </p:cNvSpPr>
          <p:nvPr/>
        </p:nvSpPr>
        <p:spPr bwMode="auto">
          <a:xfrm>
            <a:off x="6186488" y="1982788"/>
            <a:ext cx="5492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_tradnl" sz="1000" b="1" i="0">
                <a:solidFill>
                  <a:schemeClr val="accent2"/>
                </a:solidFill>
              </a:rPr>
              <a:t>NaCl</a:t>
            </a:r>
          </a:p>
          <a:p>
            <a:r>
              <a:rPr lang="es-ES_tradnl" sz="1000" b="1" i="0">
                <a:solidFill>
                  <a:schemeClr val="accent2"/>
                </a:solidFill>
              </a:rPr>
              <a:t>Soluto</a:t>
            </a:r>
          </a:p>
          <a:p>
            <a:r>
              <a:rPr lang="es-ES_tradnl" sz="1000" b="1" i="0">
                <a:solidFill>
                  <a:schemeClr val="accent2"/>
                </a:solidFill>
              </a:rPr>
              <a:t>H</a:t>
            </a:r>
            <a:r>
              <a:rPr lang="es-ES_tradnl" sz="1000" b="1" i="0" baseline="-25000">
                <a:solidFill>
                  <a:schemeClr val="accent2"/>
                </a:solidFill>
              </a:rPr>
              <a:t>2</a:t>
            </a:r>
            <a:r>
              <a:rPr lang="es-ES_tradnl" sz="1000" b="1" i="0">
                <a:solidFill>
                  <a:schemeClr val="accent2"/>
                </a:solidFill>
              </a:rPr>
              <a:t>O</a:t>
            </a:r>
          </a:p>
          <a:p>
            <a:r>
              <a:rPr lang="es-ES_tradnl" sz="1000" b="1" i="0">
                <a:solidFill>
                  <a:schemeClr val="accent2"/>
                </a:solidFill>
              </a:rPr>
              <a:t>Úrea</a:t>
            </a:r>
            <a:endParaRPr lang="es-ES" sz="1000" b="1" i="0">
              <a:solidFill>
                <a:schemeClr val="accent2"/>
              </a:solidFill>
            </a:endParaRPr>
          </a:p>
        </p:txBody>
      </p:sp>
      <p:sp>
        <p:nvSpPr>
          <p:cNvPr id="279600" name="Line 48"/>
          <p:cNvSpPr>
            <a:spLocks noChangeShapeType="1"/>
          </p:cNvSpPr>
          <p:nvPr/>
        </p:nvSpPr>
        <p:spPr bwMode="auto">
          <a:xfrm flipV="1">
            <a:off x="5514975" y="838200"/>
            <a:ext cx="43815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9601" name="Line 49"/>
          <p:cNvSpPr>
            <a:spLocks noChangeShapeType="1"/>
          </p:cNvSpPr>
          <p:nvPr/>
        </p:nvSpPr>
        <p:spPr bwMode="auto">
          <a:xfrm flipV="1">
            <a:off x="7340600" y="568325"/>
            <a:ext cx="447675" cy="1047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9602" name="Rectangle 50"/>
          <p:cNvSpPr>
            <a:spLocks noChangeArrowheads="1"/>
          </p:cNvSpPr>
          <p:nvPr/>
        </p:nvSpPr>
        <p:spPr bwMode="auto">
          <a:xfrm rot="567740">
            <a:off x="5538788" y="677863"/>
            <a:ext cx="247650" cy="730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79603" name="AutoShape 51"/>
          <p:cNvSpPr>
            <a:spLocks noChangeArrowheads="1"/>
          </p:cNvSpPr>
          <p:nvPr/>
        </p:nvSpPr>
        <p:spPr bwMode="auto">
          <a:xfrm rot="6088782">
            <a:off x="5907088" y="649288"/>
            <a:ext cx="153987" cy="242887"/>
          </a:xfrm>
          <a:prstGeom prst="upArrow">
            <a:avLst>
              <a:gd name="adj1" fmla="val 50000"/>
              <a:gd name="adj2" fmla="val 39433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79604" name="AutoShape 52"/>
          <p:cNvSpPr>
            <a:spLocks noChangeArrowheads="1"/>
          </p:cNvSpPr>
          <p:nvPr/>
        </p:nvSpPr>
        <p:spPr bwMode="auto">
          <a:xfrm rot="4580792">
            <a:off x="7121525" y="636588"/>
            <a:ext cx="103187" cy="217488"/>
          </a:xfrm>
          <a:prstGeom prst="upArrow">
            <a:avLst>
              <a:gd name="adj1" fmla="val 50000"/>
              <a:gd name="adj2" fmla="val 52693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79605" name="AutoShape 53"/>
          <p:cNvSpPr>
            <a:spLocks noChangeArrowheads="1"/>
          </p:cNvSpPr>
          <p:nvPr/>
        </p:nvSpPr>
        <p:spPr bwMode="auto">
          <a:xfrm rot="7295158">
            <a:off x="7735888" y="715963"/>
            <a:ext cx="103187" cy="217487"/>
          </a:xfrm>
          <a:prstGeom prst="upArrow">
            <a:avLst>
              <a:gd name="adj1" fmla="val 50000"/>
              <a:gd name="adj2" fmla="val 52692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79606" name="AutoShape 54"/>
          <p:cNvSpPr>
            <a:spLocks noChangeArrowheads="1"/>
          </p:cNvSpPr>
          <p:nvPr/>
        </p:nvSpPr>
        <p:spPr bwMode="auto">
          <a:xfrm rot="12027142">
            <a:off x="7727950" y="1801813"/>
            <a:ext cx="125413" cy="217487"/>
          </a:xfrm>
          <a:prstGeom prst="upArrow">
            <a:avLst>
              <a:gd name="adj1" fmla="val 50000"/>
              <a:gd name="adj2" fmla="val 4335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79607" name="AutoShape 55"/>
          <p:cNvSpPr>
            <a:spLocks noChangeArrowheads="1"/>
          </p:cNvSpPr>
          <p:nvPr/>
        </p:nvSpPr>
        <p:spPr bwMode="auto">
          <a:xfrm rot="10298560">
            <a:off x="7518400" y="4808538"/>
            <a:ext cx="146050" cy="217487"/>
          </a:xfrm>
          <a:prstGeom prst="upArrow">
            <a:avLst>
              <a:gd name="adj1" fmla="val 50000"/>
              <a:gd name="adj2" fmla="val 37228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79608" name="AutoShape 56"/>
          <p:cNvSpPr>
            <a:spLocks noChangeArrowheads="1"/>
          </p:cNvSpPr>
          <p:nvPr/>
        </p:nvSpPr>
        <p:spPr bwMode="auto">
          <a:xfrm rot="6777448">
            <a:off x="8200231" y="6093619"/>
            <a:ext cx="147638" cy="254000"/>
          </a:xfrm>
          <a:prstGeom prst="upArrow">
            <a:avLst>
              <a:gd name="adj1" fmla="val 50000"/>
              <a:gd name="adj2" fmla="val 4301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79609" name="Rectangle 57"/>
          <p:cNvSpPr>
            <a:spLocks noGrp="1" noChangeArrowheads="1"/>
          </p:cNvSpPr>
          <p:nvPr>
            <p:ph type="title"/>
          </p:nvPr>
        </p:nvSpPr>
        <p:spPr>
          <a:xfrm>
            <a:off x="182563" y="781050"/>
            <a:ext cx="4092575" cy="914400"/>
          </a:xfrm>
          <a:gradFill rotWithShape="1">
            <a:gsLst>
              <a:gs pos="0">
                <a:srgbClr val="FF3300">
                  <a:gamma/>
                  <a:shade val="46275"/>
                  <a:invGamma/>
                </a:srgbClr>
              </a:gs>
              <a:gs pos="50000">
                <a:srgbClr val="FF3300"/>
              </a:gs>
              <a:gs pos="100000">
                <a:srgbClr val="FF3300">
                  <a:gamma/>
                  <a:shade val="46275"/>
                  <a:invGamma/>
                </a:srgbClr>
              </a:gs>
            </a:gsLst>
            <a:lin ang="5400000" scaled="1"/>
          </a:gradFill>
          <a:ln/>
        </p:spPr>
        <p:txBody>
          <a:bodyPr/>
          <a:lstStyle/>
          <a:p>
            <a:pPr algn="ctr"/>
            <a:r>
              <a:rPr lang="en-US">
                <a:solidFill>
                  <a:srgbClr val="FFFF00"/>
                </a:solidFill>
              </a:rPr>
              <a:t>Reabsorción: Transporte Pasivo</a:t>
            </a:r>
          </a:p>
        </p:txBody>
      </p:sp>
      <p:sp>
        <p:nvSpPr>
          <p:cNvPr id="279610" name="Text Box 58"/>
          <p:cNvSpPr txBox="1">
            <a:spLocks noChangeArrowheads="1"/>
          </p:cNvSpPr>
          <p:nvPr/>
        </p:nvSpPr>
        <p:spPr bwMode="auto">
          <a:xfrm>
            <a:off x="7054850" y="3167063"/>
            <a:ext cx="54768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_tradnl" sz="900" i="0"/>
              <a:t>Soluto</a:t>
            </a:r>
            <a:endParaRPr lang="es-ES" sz="900" i="0"/>
          </a:p>
        </p:txBody>
      </p:sp>
      <p:sp>
        <p:nvSpPr>
          <p:cNvPr id="279611" name="Freeform 59"/>
          <p:cNvSpPr>
            <a:spLocks/>
          </p:cNvSpPr>
          <p:nvPr/>
        </p:nvSpPr>
        <p:spPr bwMode="auto">
          <a:xfrm>
            <a:off x="6369050" y="4549775"/>
            <a:ext cx="1588" cy="123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8"/>
              </a:cxn>
            </a:cxnLst>
            <a:rect l="0" t="0" r="r" b="b"/>
            <a:pathLst>
              <a:path w="1" h="78">
                <a:moveTo>
                  <a:pt x="0" y="0"/>
                </a:moveTo>
                <a:lnTo>
                  <a:pt x="0" y="78"/>
                </a:lnTo>
              </a:path>
            </a:pathLst>
          </a:custGeom>
          <a:noFill/>
          <a:ln w="9525">
            <a:solidFill>
              <a:srgbClr val="0000CC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9612" name="Rectangle 60"/>
          <p:cNvSpPr>
            <a:spLocks noChangeArrowheads="1"/>
          </p:cNvSpPr>
          <p:nvPr/>
        </p:nvSpPr>
        <p:spPr bwMode="auto">
          <a:xfrm>
            <a:off x="392113" y="2081213"/>
            <a:ext cx="28479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eaLnBrk="1" hangingPunct="1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None/>
            </a:pPr>
            <a:r>
              <a:rPr lang="es-ES_tradnl" b="1" i="0">
                <a:solidFill>
                  <a:schemeClr val="accent2"/>
                </a:solidFill>
                <a:latin typeface="Georgia" pitchFamily="18" charset="0"/>
              </a:rPr>
              <a:t>	Soluto:</a:t>
            </a:r>
            <a:endParaRPr lang="en-US" b="1" i="0">
              <a:solidFill>
                <a:schemeClr val="accent2"/>
              </a:solidFill>
              <a:latin typeface="Georgia" pitchFamily="18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n-US" i="0">
                <a:solidFill>
                  <a:srgbClr val="003333"/>
                </a:solidFill>
                <a:latin typeface="Georgia" pitchFamily="18" charset="0"/>
              </a:rPr>
              <a:t>Glucosa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n-US" i="0">
                <a:solidFill>
                  <a:srgbClr val="003333"/>
                </a:solidFill>
                <a:latin typeface="Georgia" pitchFamily="18" charset="0"/>
              </a:rPr>
              <a:t>Aminoácidos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n-US" i="0">
                <a:solidFill>
                  <a:srgbClr val="003333"/>
                </a:solidFill>
                <a:latin typeface="Georgia" pitchFamily="18" charset="0"/>
              </a:rPr>
              <a:t>Otros iones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Char char="•"/>
            </a:pPr>
            <a:r>
              <a:rPr lang="en-US" i="0">
                <a:solidFill>
                  <a:srgbClr val="003333"/>
                </a:solidFill>
                <a:latin typeface="Georgia" pitchFamily="18" charset="0"/>
              </a:rPr>
              <a:t>Vitaminas</a:t>
            </a:r>
          </a:p>
        </p:txBody>
      </p:sp>
      <p:sp>
        <p:nvSpPr>
          <p:cNvPr id="61" name="60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79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9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79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79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79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79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79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79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79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79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279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279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279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279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279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279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0"/>
                                        <p:tgtEl>
                                          <p:spTgt spid="279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79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279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279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279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279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279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279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279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00"/>
                                        <p:tgtEl>
                                          <p:spTgt spid="279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1000"/>
                                        <p:tgtEl>
                                          <p:spTgt spid="279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1000"/>
                                        <p:tgtEl>
                                          <p:spTgt spid="279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1000"/>
                                        <p:tgtEl>
                                          <p:spTgt spid="279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2000"/>
                                        <p:tgtEl>
                                          <p:spTgt spid="279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1000"/>
                                        <p:tgtEl>
                                          <p:spTgt spid="279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2000"/>
                                        <p:tgtEl>
                                          <p:spTgt spid="279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000"/>
                                        <p:tgtEl>
                                          <p:spTgt spid="279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00"/>
                                        <p:tgtEl>
                                          <p:spTgt spid="27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1000"/>
                                        <p:tgtEl>
                                          <p:spTgt spid="279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2000"/>
                                        <p:tgtEl>
                                          <p:spTgt spid="279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1000"/>
                                        <p:tgtEl>
                                          <p:spTgt spid="279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8" dur="2000"/>
                                        <p:tgtEl>
                                          <p:spTgt spid="279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1000"/>
                                        <p:tgtEl>
                                          <p:spTgt spid="279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2000"/>
                                        <p:tgtEl>
                                          <p:spTgt spid="27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1000"/>
                                        <p:tgtEl>
                                          <p:spTgt spid="279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1000"/>
                                        <p:tgtEl>
                                          <p:spTgt spid="27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1000"/>
                                        <p:tgtEl>
                                          <p:spTgt spid="279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1000"/>
                                        <p:tgtEl>
                                          <p:spTgt spid="279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9" dur="1000"/>
                                        <p:tgtEl>
                                          <p:spTgt spid="27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4" dur="1000"/>
                                        <p:tgtEl>
                                          <p:spTgt spid="279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7" dur="1000"/>
                                        <p:tgtEl>
                                          <p:spTgt spid="279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0" dur="1000"/>
                                        <p:tgtEl>
                                          <p:spTgt spid="2795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3" dur="1000"/>
                                        <p:tgtEl>
                                          <p:spTgt spid="2795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6" dur="1000"/>
                                        <p:tgtEl>
                                          <p:spTgt spid="2795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9" dur="1000"/>
                                        <p:tgtEl>
                                          <p:spTgt spid="2795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2" dur="1000"/>
                                        <p:tgtEl>
                                          <p:spTgt spid="2795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4" dur="500"/>
                                        <p:tgtEl>
                                          <p:spTgt spid="2796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9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557" grpId="0"/>
      <p:bldP spid="279558" grpId="0"/>
      <p:bldP spid="279559" grpId="0" animBg="1"/>
      <p:bldP spid="279560" grpId="0"/>
      <p:bldP spid="279561" grpId="0" animBg="1"/>
      <p:bldP spid="279562" grpId="0"/>
      <p:bldP spid="279563" grpId="0" animBg="1"/>
      <p:bldP spid="279564" grpId="0"/>
      <p:bldP spid="279565" grpId="0"/>
      <p:bldP spid="279566" grpId="0" animBg="1"/>
      <p:bldP spid="279567" grpId="0"/>
      <p:bldP spid="279568" grpId="0" animBg="1"/>
      <p:bldP spid="279569" grpId="0"/>
      <p:bldP spid="279570" grpId="0" animBg="1"/>
      <p:bldP spid="279571" grpId="0"/>
      <p:bldP spid="279572" grpId="0"/>
      <p:bldP spid="279573" grpId="0" build="p"/>
      <p:bldP spid="279574" grpId="0"/>
      <p:bldP spid="279575" grpId="0"/>
      <p:bldP spid="279576" grpId="0"/>
      <p:bldP spid="279589" grpId="0" animBg="1"/>
      <p:bldP spid="279590" grpId="0" animBg="1"/>
      <p:bldP spid="279591" grpId="0" animBg="1"/>
      <p:bldP spid="279592" grpId="0" animBg="1"/>
      <p:bldP spid="279593" grpId="0" animBg="1"/>
      <p:bldP spid="279594" grpId="0" animBg="1"/>
      <p:bldP spid="279595" grpId="0" animBg="1"/>
      <p:bldP spid="279596" grpId="0" animBg="1"/>
      <p:bldP spid="279597" grpId="0" animBg="1"/>
      <p:bldP spid="279598" grpId="0" animBg="1"/>
      <p:bldP spid="279599" grpId="0"/>
      <p:bldP spid="279600" grpId="0" animBg="1"/>
      <p:bldP spid="279601" grpId="0" animBg="1"/>
      <p:bldP spid="279602" grpId="0" animBg="1"/>
      <p:bldP spid="279603" grpId="0" animBg="1"/>
      <p:bldP spid="279604" grpId="0" animBg="1"/>
      <p:bldP spid="279605" grpId="0" animBg="1"/>
      <p:bldP spid="279606" grpId="0" animBg="1"/>
      <p:bldP spid="279607" grpId="0" animBg="1"/>
      <p:bldP spid="279608" grpId="0" animBg="1"/>
      <p:bldP spid="279610" grpId="0"/>
      <p:bldP spid="279611" grpId="0" animBg="1"/>
      <p:bldP spid="279612" grpId="0"/>
      <p:bldP spid="2796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Scan100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763"/>
            <a:ext cx="9144000" cy="68627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8100" y="1306513"/>
            <a:ext cx="6978650" cy="4937125"/>
          </a:xfrm>
          <a:prstGeom prst="rect">
            <a:avLst/>
          </a:prstGeom>
          <a:noFill/>
        </p:spPr>
      </p:pic>
      <p:sp>
        <p:nvSpPr>
          <p:cNvPr id="280579" name="Text Box 3"/>
          <p:cNvSpPr txBox="1">
            <a:spLocks noChangeArrowheads="1"/>
          </p:cNvSpPr>
          <p:nvPr/>
        </p:nvSpPr>
        <p:spPr bwMode="auto">
          <a:xfrm>
            <a:off x="2298700" y="1717675"/>
            <a:ext cx="8302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Filtración</a:t>
            </a:r>
            <a:endParaRPr lang="es-ES" sz="1200" b="1" i="0"/>
          </a:p>
        </p:txBody>
      </p:sp>
      <p:sp>
        <p:nvSpPr>
          <p:cNvPr id="280580" name="Rectangle 4"/>
          <p:cNvSpPr>
            <a:spLocks noChangeArrowheads="1"/>
          </p:cNvSpPr>
          <p:nvPr/>
        </p:nvSpPr>
        <p:spPr bwMode="auto">
          <a:xfrm>
            <a:off x="196850" y="207963"/>
            <a:ext cx="87630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rgbClr val="006666"/>
            </a:outerShdw>
          </a:effectLst>
        </p:spPr>
        <p:txBody>
          <a:bodyPr anchor="b">
            <a:spAutoFit/>
          </a:bodyPr>
          <a:lstStyle/>
          <a:p>
            <a:pPr eaLnBrk="1" hangingPunct="1">
              <a:lnSpc>
                <a:spcPct val="90000"/>
              </a:lnSpc>
              <a:tabLst>
                <a:tab pos="4686300" algn="l"/>
              </a:tabLst>
            </a:pPr>
            <a:r>
              <a:rPr lang="en-US" sz="3000" b="1" i="0">
                <a:solidFill>
                  <a:srgbClr val="FFFFCC"/>
                </a:solidFill>
              </a:rPr>
              <a:t>Túbulo Proximal: Reabsorción de Bicarbonato</a:t>
            </a:r>
          </a:p>
        </p:txBody>
      </p:sp>
      <p:sp>
        <p:nvSpPr>
          <p:cNvPr id="280581" name="Text Box 5"/>
          <p:cNvSpPr txBox="1">
            <a:spLocks noChangeArrowheads="1"/>
          </p:cNvSpPr>
          <p:nvPr/>
        </p:nvSpPr>
        <p:spPr bwMode="auto">
          <a:xfrm>
            <a:off x="1679575" y="5888038"/>
            <a:ext cx="1879600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Luz tubular</a:t>
            </a:r>
            <a:r>
              <a:rPr lang="es-ES_tradnl" b="1"/>
              <a:t> </a:t>
            </a:r>
            <a:endParaRPr lang="es-ES" b="1"/>
          </a:p>
        </p:txBody>
      </p:sp>
      <p:sp>
        <p:nvSpPr>
          <p:cNvPr id="280582" name="Text Box 6"/>
          <p:cNvSpPr txBox="1">
            <a:spLocks noChangeArrowheads="1"/>
          </p:cNvSpPr>
          <p:nvPr/>
        </p:nvSpPr>
        <p:spPr bwMode="auto">
          <a:xfrm>
            <a:off x="3962400" y="2270125"/>
            <a:ext cx="276066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Célula tubular proximal</a:t>
            </a:r>
            <a:r>
              <a:rPr lang="es-ES_tradnl" b="1"/>
              <a:t> </a:t>
            </a:r>
            <a:endParaRPr lang="es-ES" b="1"/>
          </a:p>
        </p:txBody>
      </p:sp>
      <p:sp>
        <p:nvSpPr>
          <p:cNvPr id="280583" name="Text Box 7"/>
          <p:cNvSpPr txBox="1">
            <a:spLocks noChangeArrowheads="1"/>
          </p:cNvSpPr>
          <p:nvPr/>
        </p:nvSpPr>
        <p:spPr bwMode="auto">
          <a:xfrm>
            <a:off x="5800725" y="1379538"/>
            <a:ext cx="1184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Líquido</a:t>
            </a:r>
          </a:p>
          <a:p>
            <a:pPr algn="ctr">
              <a:lnSpc>
                <a:spcPct val="70000"/>
              </a:lnSpc>
            </a:pPr>
            <a:r>
              <a:rPr lang="es-ES_tradnl" sz="1600" b="1" i="0">
                <a:solidFill>
                  <a:srgbClr val="0000FF"/>
                </a:solidFill>
                <a:cs typeface="Times New Roman" pitchFamily="18" charset="0"/>
              </a:rPr>
              <a:t>intersticial</a:t>
            </a:r>
            <a:r>
              <a:rPr lang="es-ES_tradnl" b="1"/>
              <a:t> </a:t>
            </a:r>
            <a:endParaRPr lang="es-ES" b="1"/>
          </a:p>
        </p:txBody>
      </p:sp>
      <p:sp>
        <p:nvSpPr>
          <p:cNvPr id="280584" name="Oval 8"/>
          <p:cNvSpPr>
            <a:spLocks noChangeArrowheads="1"/>
          </p:cNvSpPr>
          <p:nvPr/>
        </p:nvSpPr>
        <p:spPr bwMode="auto">
          <a:xfrm>
            <a:off x="3857625" y="3086100"/>
            <a:ext cx="171450" cy="171450"/>
          </a:xfrm>
          <a:prstGeom prst="ellipse">
            <a:avLst/>
          </a:prstGeom>
          <a:solidFill>
            <a:srgbClr val="FF00FF">
              <a:alpha val="32001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0585" name="Freeform 9"/>
          <p:cNvSpPr>
            <a:spLocks/>
          </p:cNvSpPr>
          <p:nvPr/>
        </p:nvSpPr>
        <p:spPr bwMode="auto">
          <a:xfrm>
            <a:off x="2476500" y="3105150"/>
            <a:ext cx="9525" cy="4429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" y="279"/>
              </a:cxn>
            </a:cxnLst>
            <a:rect l="0" t="0" r="r" b="b"/>
            <a:pathLst>
              <a:path w="6" h="279">
                <a:moveTo>
                  <a:pt x="0" y="0"/>
                </a:moveTo>
                <a:lnTo>
                  <a:pt x="6" y="279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0586" name="Line 10"/>
          <p:cNvSpPr>
            <a:spLocks noChangeShapeType="1"/>
          </p:cNvSpPr>
          <p:nvPr/>
        </p:nvSpPr>
        <p:spPr bwMode="auto">
          <a:xfrm rot="-5400000">
            <a:off x="3751263" y="2474913"/>
            <a:ext cx="0" cy="120015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0587" name="Text Box 11"/>
          <p:cNvSpPr txBox="1">
            <a:spLocks noChangeArrowheads="1"/>
          </p:cNvSpPr>
          <p:nvPr/>
        </p:nvSpPr>
        <p:spPr bwMode="auto">
          <a:xfrm>
            <a:off x="4294188" y="2924175"/>
            <a:ext cx="4270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Na</a:t>
            </a:r>
            <a:r>
              <a:rPr lang="es-ES_tradnl" sz="1200" b="1" i="0" baseline="30000"/>
              <a:t>+</a:t>
            </a:r>
            <a:endParaRPr lang="es-ES" sz="1200" b="1" i="0" baseline="30000"/>
          </a:p>
        </p:txBody>
      </p:sp>
      <p:sp>
        <p:nvSpPr>
          <p:cNvPr id="280588" name="Line 12"/>
          <p:cNvSpPr>
            <a:spLocks noChangeShapeType="1"/>
          </p:cNvSpPr>
          <p:nvPr/>
        </p:nvSpPr>
        <p:spPr bwMode="auto">
          <a:xfrm rot="-16200000">
            <a:off x="3738563" y="2662238"/>
            <a:ext cx="0" cy="1200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0589" name="Text Box 13"/>
          <p:cNvSpPr txBox="1">
            <a:spLocks noChangeArrowheads="1"/>
          </p:cNvSpPr>
          <p:nvPr/>
        </p:nvSpPr>
        <p:spPr bwMode="auto">
          <a:xfrm>
            <a:off x="4300538" y="3111500"/>
            <a:ext cx="3365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</a:t>
            </a:r>
            <a:r>
              <a:rPr lang="es-ES_tradnl" sz="1200" b="1" i="0" baseline="30000"/>
              <a:t>-</a:t>
            </a:r>
            <a:endParaRPr lang="es-ES" sz="1200" b="1" i="0" baseline="30000"/>
          </a:p>
        </p:txBody>
      </p:sp>
      <p:sp>
        <p:nvSpPr>
          <p:cNvPr id="280590" name="Text Box 14"/>
          <p:cNvSpPr txBox="1">
            <a:spLocks noChangeArrowheads="1"/>
          </p:cNvSpPr>
          <p:nvPr/>
        </p:nvSpPr>
        <p:spPr bwMode="auto">
          <a:xfrm>
            <a:off x="2849563" y="3117850"/>
            <a:ext cx="3365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</a:t>
            </a:r>
            <a:r>
              <a:rPr lang="es-ES_tradnl" sz="1200" b="1" i="0" baseline="30000"/>
              <a:t>-</a:t>
            </a:r>
            <a:endParaRPr lang="es-ES" sz="1200" b="1" i="0" baseline="30000"/>
          </a:p>
        </p:txBody>
      </p:sp>
      <p:grpSp>
        <p:nvGrpSpPr>
          <p:cNvPr id="280591" name="Group 15"/>
          <p:cNvGrpSpPr>
            <a:grpSpLocks/>
          </p:cNvGrpSpPr>
          <p:nvPr/>
        </p:nvGrpSpPr>
        <p:grpSpPr bwMode="auto">
          <a:xfrm>
            <a:off x="2214563" y="2476500"/>
            <a:ext cx="1001712" cy="712788"/>
            <a:chOff x="1395" y="1560"/>
            <a:chExt cx="631" cy="449"/>
          </a:xfrm>
        </p:grpSpPr>
        <p:sp>
          <p:nvSpPr>
            <p:cNvPr id="280592" name="Freeform 16"/>
            <p:cNvSpPr>
              <a:spLocks/>
            </p:cNvSpPr>
            <p:nvPr/>
          </p:nvSpPr>
          <p:spPr bwMode="auto">
            <a:xfrm>
              <a:off x="1876" y="1567"/>
              <a:ext cx="2" cy="26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66"/>
                </a:cxn>
              </a:cxnLst>
              <a:rect l="0" t="0" r="r" b="b"/>
              <a:pathLst>
                <a:path w="2" h="266">
                  <a:moveTo>
                    <a:pt x="0" y="0"/>
                  </a:moveTo>
                  <a:lnTo>
                    <a:pt x="2" y="266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280593" name="Text Box 17"/>
            <p:cNvSpPr txBox="1">
              <a:spLocks noChangeArrowheads="1"/>
            </p:cNvSpPr>
            <p:nvPr/>
          </p:nvSpPr>
          <p:spPr bwMode="auto">
            <a:xfrm>
              <a:off x="1757" y="1836"/>
              <a:ext cx="26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_tradnl" sz="1200" b="1" i="0"/>
                <a:t>Na</a:t>
              </a:r>
              <a:r>
                <a:rPr lang="es-ES_tradnl" sz="1200" b="1" i="0" baseline="30000"/>
                <a:t>+</a:t>
              </a:r>
              <a:endParaRPr lang="es-ES" sz="1200" b="1" i="0" baseline="30000"/>
            </a:p>
          </p:txBody>
        </p:sp>
        <p:sp>
          <p:nvSpPr>
            <p:cNvPr id="280594" name="Text Box 18"/>
            <p:cNvSpPr txBox="1">
              <a:spLocks noChangeArrowheads="1"/>
            </p:cNvSpPr>
            <p:nvPr/>
          </p:nvSpPr>
          <p:spPr bwMode="auto">
            <a:xfrm>
              <a:off x="1395" y="1809"/>
              <a:ext cx="38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_tradnl" sz="1200" b="1" i="0"/>
                <a:t>HCO</a:t>
              </a:r>
              <a:r>
                <a:rPr lang="es-ES_tradnl" sz="1200" b="1" i="0" baseline="-25000"/>
                <a:t>3</a:t>
              </a:r>
              <a:r>
                <a:rPr lang="es-ES_tradnl" sz="1200" b="1" i="0" baseline="30000"/>
                <a:t>-</a:t>
              </a:r>
              <a:endParaRPr lang="es-ES" sz="1200" b="1" i="0" baseline="30000"/>
            </a:p>
          </p:txBody>
        </p:sp>
        <p:sp>
          <p:nvSpPr>
            <p:cNvPr id="280595" name="Freeform 19"/>
            <p:cNvSpPr>
              <a:spLocks/>
            </p:cNvSpPr>
            <p:nvPr/>
          </p:nvSpPr>
          <p:spPr bwMode="auto">
            <a:xfrm>
              <a:off x="1554" y="1560"/>
              <a:ext cx="1" cy="2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73"/>
                </a:cxn>
              </a:cxnLst>
              <a:rect l="0" t="0" r="r" b="b"/>
              <a:pathLst>
                <a:path w="1" h="273">
                  <a:moveTo>
                    <a:pt x="0" y="0"/>
                  </a:moveTo>
                  <a:lnTo>
                    <a:pt x="0" y="273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280596" name="Freeform 20"/>
          <p:cNvSpPr>
            <a:spLocks/>
          </p:cNvSpPr>
          <p:nvPr/>
        </p:nvSpPr>
        <p:spPr bwMode="auto">
          <a:xfrm>
            <a:off x="3006725" y="3359150"/>
            <a:ext cx="3175" cy="2127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134"/>
              </a:cxn>
            </a:cxnLst>
            <a:rect l="0" t="0" r="r" b="b"/>
            <a:pathLst>
              <a:path w="2" h="134">
                <a:moveTo>
                  <a:pt x="0" y="0"/>
                </a:moveTo>
                <a:lnTo>
                  <a:pt x="2" y="134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0597" name="Text Box 21"/>
          <p:cNvSpPr txBox="1">
            <a:spLocks noChangeArrowheads="1"/>
          </p:cNvSpPr>
          <p:nvPr/>
        </p:nvSpPr>
        <p:spPr bwMode="auto">
          <a:xfrm>
            <a:off x="2846388" y="3543300"/>
            <a:ext cx="3365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</a:t>
            </a:r>
            <a:r>
              <a:rPr lang="es-ES_tradnl" sz="1200" b="1" i="0" baseline="30000"/>
              <a:t>-</a:t>
            </a:r>
            <a:endParaRPr lang="es-ES" sz="1200" b="1" i="0" baseline="30000"/>
          </a:p>
        </p:txBody>
      </p:sp>
      <p:grpSp>
        <p:nvGrpSpPr>
          <p:cNvPr id="280598" name="Group 22"/>
          <p:cNvGrpSpPr>
            <a:grpSpLocks/>
          </p:cNvGrpSpPr>
          <p:nvPr/>
        </p:nvGrpSpPr>
        <p:grpSpPr bwMode="auto">
          <a:xfrm>
            <a:off x="2514600" y="3790950"/>
            <a:ext cx="444500" cy="342900"/>
            <a:chOff x="1638" y="2466"/>
            <a:chExt cx="310" cy="378"/>
          </a:xfrm>
        </p:grpSpPr>
        <p:sp>
          <p:nvSpPr>
            <p:cNvPr id="280599" name="Freeform 23"/>
            <p:cNvSpPr>
              <a:spLocks/>
            </p:cNvSpPr>
            <p:nvPr/>
          </p:nvSpPr>
          <p:spPr bwMode="auto">
            <a:xfrm>
              <a:off x="1638" y="2466"/>
              <a:ext cx="180" cy="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0" y="174"/>
                </a:cxn>
              </a:cxnLst>
              <a:rect l="0" t="0" r="r" b="b"/>
              <a:pathLst>
                <a:path w="180" h="174">
                  <a:moveTo>
                    <a:pt x="0" y="0"/>
                  </a:moveTo>
                  <a:lnTo>
                    <a:pt x="180" y="174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280600" name="Freeform 24"/>
            <p:cNvSpPr>
              <a:spLocks/>
            </p:cNvSpPr>
            <p:nvPr/>
          </p:nvSpPr>
          <p:spPr bwMode="auto">
            <a:xfrm>
              <a:off x="1818" y="2476"/>
              <a:ext cx="130" cy="164"/>
            </a:xfrm>
            <a:custGeom>
              <a:avLst/>
              <a:gdLst/>
              <a:ahLst/>
              <a:cxnLst>
                <a:cxn ang="0">
                  <a:pos x="130" y="0"/>
                </a:cxn>
                <a:cxn ang="0">
                  <a:pos x="0" y="164"/>
                </a:cxn>
              </a:cxnLst>
              <a:rect l="0" t="0" r="r" b="b"/>
              <a:pathLst>
                <a:path w="130" h="164">
                  <a:moveTo>
                    <a:pt x="130" y="0"/>
                  </a:moveTo>
                  <a:lnTo>
                    <a:pt x="0" y="164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280601" name="Line 25"/>
            <p:cNvSpPr>
              <a:spLocks noChangeShapeType="1"/>
            </p:cNvSpPr>
            <p:nvPr/>
          </p:nvSpPr>
          <p:spPr bwMode="auto">
            <a:xfrm>
              <a:off x="1818" y="2640"/>
              <a:ext cx="0" cy="20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280602" name="Text Box 26"/>
          <p:cNvSpPr txBox="1">
            <a:spLocks noChangeArrowheads="1"/>
          </p:cNvSpPr>
          <p:nvPr/>
        </p:nvSpPr>
        <p:spPr bwMode="auto">
          <a:xfrm>
            <a:off x="2349500" y="4078288"/>
            <a:ext cx="666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</a:t>
            </a:r>
            <a:r>
              <a:rPr lang="es-ES_tradnl" sz="1200" b="1" i="0" baseline="-25000"/>
              <a:t>2</a:t>
            </a:r>
            <a:r>
              <a:rPr lang="es-ES_tradnl" sz="1200" b="1" i="0"/>
              <a:t>CO</a:t>
            </a:r>
            <a:r>
              <a:rPr lang="es-ES_tradnl" sz="1200" b="1" i="0" baseline="-25000"/>
              <a:t>3</a:t>
            </a:r>
            <a:r>
              <a:rPr lang="es-ES_tradnl" sz="1200" b="1" i="0" baseline="30000"/>
              <a:t>-</a:t>
            </a:r>
            <a:endParaRPr lang="es-ES" sz="1200" b="1" i="0" baseline="30000"/>
          </a:p>
        </p:txBody>
      </p:sp>
      <p:sp>
        <p:nvSpPr>
          <p:cNvPr id="280603" name="Freeform 27"/>
          <p:cNvSpPr>
            <a:spLocks/>
          </p:cNvSpPr>
          <p:nvPr/>
        </p:nvSpPr>
        <p:spPr bwMode="auto">
          <a:xfrm>
            <a:off x="2647950" y="4325938"/>
            <a:ext cx="11113" cy="3000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" y="189"/>
              </a:cxn>
            </a:cxnLst>
            <a:rect l="0" t="0" r="r" b="b"/>
            <a:pathLst>
              <a:path w="7" h="189">
                <a:moveTo>
                  <a:pt x="0" y="0"/>
                </a:moveTo>
                <a:lnTo>
                  <a:pt x="7" y="189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grpSp>
        <p:nvGrpSpPr>
          <p:cNvPr id="280604" name="Group 28"/>
          <p:cNvGrpSpPr>
            <a:grpSpLocks/>
          </p:cNvGrpSpPr>
          <p:nvPr/>
        </p:nvGrpSpPr>
        <p:grpSpPr bwMode="auto">
          <a:xfrm>
            <a:off x="2068513" y="4573588"/>
            <a:ext cx="946150" cy="304800"/>
            <a:chOff x="1303" y="2881"/>
            <a:chExt cx="596" cy="192"/>
          </a:xfrm>
        </p:grpSpPr>
        <p:sp>
          <p:nvSpPr>
            <p:cNvPr id="280605" name="Text Box 29"/>
            <p:cNvSpPr txBox="1">
              <a:spLocks noChangeArrowheads="1"/>
            </p:cNvSpPr>
            <p:nvPr/>
          </p:nvSpPr>
          <p:spPr bwMode="auto">
            <a:xfrm>
              <a:off x="1607" y="2891"/>
              <a:ext cx="29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_tradnl" sz="1200" b="1" i="0"/>
                <a:t>CO</a:t>
              </a:r>
              <a:r>
                <a:rPr lang="es-ES_tradnl" sz="1200" b="1" i="0" baseline="-25000"/>
                <a:t>2</a:t>
              </a:r>
              <a:endParaRPr lang="es-ES" sz="1200" b="1" i="0" baseline="30000"/>
            </a:p>
          </p:txBody>
        </p:sp>
        <p:sp>
          <p:nvSpPr>
            <p:cNvPr id="280606" name="Text Box 30"/>
            <p:cNvSpPr txBox="1">
              <a:spLocks noChangeArrowheads="1"/>
            </p:cNvSpPr>
            <p:nvPr/>
          </p:nvSpPr>
          <p:spPr bwMode="auto">
            <a:xfrm>
              <a:off x="1303" y="2895"/>
              <a:ext cx="29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_tradnl" sz="1200" b="1" i="0"/>
                <a:t>H</a:t>
              </a:r>
              <a:r>
                <a:rPr lang="es-ES_tradnl" sz="1200" b="1" i="0" baseline="-25000"/>
                <a:t>2</a:t>
              </a:r>
              <a:r>
                <a:rPr lang="es-ES_tradnl" sz="1200" b="1" i="0"/>
                <a:t>O</a:t>
              </a:r>
              <a:endParaRPr lang="es-ES" sz="1200" b="1" i="0"/>
            </a:p>
          </p:txBody>
        </p:sp>
        <p:sp>
          <p:nvSpPr>
            <p:cNvPr id="280607" name="Text Box 31"/>
            <p:cNvSpPr txBox="1">
              <a:spLocks noChangeArrowheads="1"/>
            </p:cNvSpPr>
            <p:nvPr/>
          </p:nvSpPr>
          <p:spPr bwMode="auto">
            <a:xfrm>
              <a:off x="1505" y="2881"/>
              <a:ext cx="1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 i="0">
                  <a:cs typeface="Times New Roman" pitchFamily="18" charset="0"/>
                </a:rPr>
                <a:t>+</a:t>
              </a:r>
            </a:p>
          </p:txBody>
        </p:sp>
      </p:grpSp>
      <p:sp>
        <p:nvSpPr>
          <p:cNvPr id="280608" name="Text Box 32"/>
          <p:cNvSpPr txBox="1">
            <a:spLocks noChangeArrowheads="1"/>
          </p:cNvSpPr>
          <p:nvPr/>
        </p:nvSpPr>
        <p:spPr bwMode="auto">
          <a:xfrm>
            <a:off x="4094163" y="4084638"/>
            <a:ext cx="4635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CO</a:t>
            </a:r>
            <a:r>
              <a:rPr lang="es-ES_tradnl" sz="1200" b="1" i="0" baseline="-25000"/>
              <a:t>2</a:t>
            </a:r>
            <a:endParaRPr lang="es-ES" sz="1200" b="1" i="0" baseline="30000"/>
          </a:p>
        </p:txBody>
      </p:sp>
      <p:sp>
        <p:nvSpPr>
          <p:cNvPr id="280609" name="Text Box 33"/>
          <p:cNvSpPr txBox="1">
            <a:spLocks noChangeArrowheads="1"/>
          </p:cNvSpPr>
          <p:nvPr/>
        </p:nvSpPr>
        <p:spPr bwMode="auto">
          <a:xfrm>
            <a:off x="4083050" y="4500563"/>
            <a:ext cx="4730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</a:t>
            </a:r>
            <a:r>
              <a:rPr lang="es-ES_tradnl" sz="1200" b="1" i="0" baseline="-25000"/>
              <a:t>2</a:t>
            </a:r>
            <a:r>
              <a:rPr lang="es-ES_tradnl" sz="1200" b="1" i="0"/>
              <a:t>O</a:t>
            </a:r>
            <a:endParaRPr lang="es-ES" sz="1200" b="1" i="0"/>
          </a:p>
        </p:txBody>
      </p:sp>
      <p:sp>
        <p:nvSpPr>
          <p:cNvPr id="280610" name="Text Box 34"/>
          <p:cNvSpPr txBox="1">
            <a:spLocks noChangeArrowheads="1"/>
          </p:cNvSpPr>
          <p:nvPr/>
        </p:nvSpPr>
        <p:spPr bwMode="auto">
          <a:xfrm>
            <a:off x="4205288" y="4264025"/>
            <a:ext cx="285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i="0">
                <a:cs typeface="Times New Roman" pitchFamily="18" charset="0"/>
              </a:rPr>
              <a:t>+</a:t>
            </a:r>
          </a:p>
        </p:txBody>
      </p:sp>
      <p:grpSp>
        <p:nvGrpSpPr>
          <p:cNvPr id="280611" name="Group 35"/>
          <p:cNvGrpSpPr>
            <a:grpSpLocks/>
          </p:cNvGrpSpPr>
          <p:nvPr/>
        </p:nvGrpSpPr>
        <p:grpSpPr bwMode="auto">
          <a:xfrm>
            <a:off x="2130425" y="1960563"/>
            <a:ext cx="1081088" cy="555625"/>
            <a:chOff x="1342" y="1235"/>
            <a:chExt cx="681" cy="350"/>
          </a:xfrm>
        </p:grpSpPr>
        <p:sp>
          <p:nvSpPr>
            <p:cNvPr id="280612" name="Text Box 36"/>
            <p:cNvSpPr txBox="1">
              <a:spLocks noChangeArrowheads="1"/>
            </p:cNvSpPr>
            <p:nvPr/>
          </p:nvSpPr>
          <p:spPr bwMode="auto">
            <a:xfrm>
              <a:off x="1342" y="1412"/>
              <a:ext cx="38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_tradnl" sz="1200" b="1" i="0"/>
                <a:t>HCO</a:t>
              </a:r>
              <a:r>
                <a:rPr lang="es-ES_tradnl" sz="1200" b="1" i="0" baseline="-25000"/>
                <a:t>3</a:t>
              </a:r>
              <a:r>
                <a:rPr lang="es-ES_tradnl" sz="1200" b="1" i="0" baseline="30000"/>
                <a:t>-</a:t>
              </a:r>
              <a:endParaRPr lang="es-ES" sz="1200" b="1" i="0" baseline="30000"/>
            </a:p>
          </p:txBody>
        </p:sp>
        <p:sp>
          <p:nvSpPr>
            <p:cNvPr id="280613" name="Text Box 37"/>
            <p:cNvSpPr txBox="1">
              <a:spLocks noChangeArrowheads="1"/>
            </p:cNvSpPr>
            <p:nvPr/>
          </p:nvSpPr>
          <p:spPr bwMode="auto">
            <a:xfrm>
              <a:off x="1754" y="1410"/>
              <a:ext cx="26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_tradnl" sz="1200" b="1" i="0"/>
                <a:t>Na</a:t>
              </a:r>
              <a:r>
                <a:rPr lang="es-ES_tradnl" sz="1200" b="1" i="0" baseline="30000"/>
                <a:t>+</a:t>
              </a:r>
              <a:endParaRPr lang="es-ES" sz="1200" b="1" i="0" baseline="30000"/>
            </a:p>
          </p:txBody>
        </p:sp>
        <p:sp>
          <p:nvSpPr>
            <p:cNvPr id="280614" name="Freeform 38"/>
            <p:cNvSpPr>
              <a:spLocks/>
            </p:cNvSpPr>
            <p:nvPr/>
          </p:nvSpPr>
          <p:spPr bwMode="auto">
            <a:xfrm>
              <a:off x="1554" y="1235"/>
              <a:ext cx="3" cy="18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81"/>
                </a:cxn>
              </a:cxnLst>
              <a:rect l="0" t="0" r="r" b="b"/>
              <a:pathLst>
                <a:path w="3" h="181">
                  <a:moveTo>
                    <a:pt x="3" y="0"/>
                  </a:moveTo>
                  <a:lnTo>
                    <a:pt x="0" y="181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280615" name="Freeform 39"/>
            <p:cNvSpPr>
              <a:spLocks/>
            </p:cNvSpPr>
            <p:nvPr/>
          </p:nvSpPr>
          <p:spPr bwMode="auto">
            <a:xfrm>
              <a:off x="1870" y="1245"/>
              <a:ext cx="3" cy="18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81"/>
                </a:cxn>
              </a:cxnLst>
              <a:rect l="0" t="0" r="r" b="b"/>
              <a:pathLst>
                <a:path w="3" h="181">
                  <a:moveTo>
                    <a:pt x="3" y="0"/>
                  </a:moveTo>
                  <a:lnTo>
                    <a:pt x="0" y="181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280616" name="Text Box 40"/>
          <p:cNvSpPr txBox="1">
            <a:spLocks noChangeArrowheads="1"/>
          </p:cNvSpPr>
          <p:nvPr/>
        </p:nvSpPr>
        <p:spPr bwMode="auto">
          <a:xfrm>
            <a:off x="2198688" y="3541713"/>
            <a:ext cx="6159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HCO</a:t>
            </a:r>
            <a:r>
              <a:rPr lang="es-ES_tradnl" sz="1200" b="1" i="0" baseline="-25000"/>
              <a:t>3</a:t>
            </a:r>
            <a:r>
              <a:rPr lang="es-ES_tradnl" sz="1200" b="1" i="0" baseline="30000"/>
              <a:t>-</a:t>
            </a:r>
            <a:endParaRPr lang="es-ES" sz="1200" b="1" i="0" baseline="30000"/>
          </a:p>
        </p:txBody>
      </p:sp>
      <p:sp>
        <p:nvSpPr>
          <p:cNvPr id="280617" name="Freeform 41"/>
          <p:cNvSpPr>
            <a:spLocks/>
          </p:cNvSpPr>
          <p:nvPr/>
        </p:nvSpPr>
        <p:spPr bwMode="auto">
          <a:xfrm>
            <a:off x="2919413" y="4175125"/>
            <a:ext cx="1254125" cy="554038"/>
          </a:xfrm>
          <a:custGeom>
            <a:avLst/>
            <a:gdLst/>
            <a:ahLst/>
            <a:cxnLst>
              <a:cxn ang="0">
                <a:pos x="0" y="184"/>
              </a:cxn>
              <a:cxn ang="0">
                <a:pos x="474" y="28"/>
              </a:cxn>
              <a:cxn ang="0">
                <a:pos x="732" y="16"/>
              </a:cxn>
            </a:cxnLst>
            <a:rect l="0" t="0" r="r" b="b"/>
            <a:pathLst>
              <a:path w="732" h="184">
                <a:moveTo>
                  <a:pt x="0" y="184"/>
                </a:moveTo>
                <a:cubicBezTo>
                  <a:pt x="78" y="158"/>
                  <a:pt x="352" y="56"/>
                  <a:pt x="474" y="28"/>
                </a:cubicBezTo>
                <a:cubicBezTo>
                  <a:pt x="596" y="0"/>
                  <a:pt x="678" y="18"/>
                  <a:pt x="732" y="16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0618" name="Text Box 42"/>
          <p:cNvSpPr txBox="1">
            <a:spLocks noChangeArrowheads="1"/>
          </p:cNvSpPr>
          <p:nvPr/>
        </p:nvSpPr>
        <p:spPr bwMode="auto">
          <a:xfrm>
            <a:off x="5484813" y="4332288"/>
            <a:ext cx="3365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</a:t>
            </a:r>
            <a:r>
              <a:rPr lang="es-ES_tradnl" sz="1200" b="1" i="0" baseline="30000"/>
              <a:t>-</a:t>
            </a:r>
            <a:endParaRPr lang="es-ES" sz="1200" b="1" i="0" baseline="30000"/>
          </a:p>
        </p:txBody>
      </p:sp>
      <p:sp>
        <p:nvSpPr>
          <p:cNvPr id="280619" name="Text Box 43"/>
          <p:cNvSpPr txBox="1">
            <a:spLocks noChangeArrowheads="1"/>
          </p:cNvSpPr>
          <p:nvPr/>
        </p:nvSpPr>
        <p:spPr bwMode="auto">
          <a:xfrm>
            <a:off x="5878513" y="4337050"/>
            <a:ext cx="6159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HCO</a:t>
            </a:r>
            <a:r>
              <a:rPr lang="es-ES_tradnl" sz="1200" b="1" i="0" baseline="-25000"/>
              <a:t>3</a:t>
            </a:r>
            <a:r>
              <a:rPr lang="es-ES_tradnl" sz="1200" b="1" i="0" baseline="30000"/>
              <a:t>-</a:t>
            </a:r>
            <a:endParaRPr lang="es-ES" sz="1200" b="1" i="0" baseline="30000"/>
          </a:p>
        </p:txBody>
      </p:sp>
      <p:sp>
        <p:nvSpPr>
          <p:cNvPr id="280620" name="Text Box 44"/>
          <p:cNvSpPr txBox="1">
            <a:spLocks noChangeArrowheads="1"/>
          </p:cNvSpPr>
          <p:nvPr/>
        </p:nvSpPr>
        <p:spPr bwMode="auto">
          <a:xfrm flipV="1">
            <a:off x="5732463" y="4349750"/>
            <a:ext cx="247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 i="0">
                <a:cs typeface="Times New Roman" pitchFamily="18" charset="0"/>
              </a:rPr>
              <a:t>+</a:t>
            </a:r>
          </a:p>
        </p:txBody>
      </p:sp>
      <p:sp>
        <p:nvSpPr>
          <p:cNvPr id="280621" name="Freeform 45"/>
          <p:cNvSpPr>
            <a:spLocks/>
          </p:cNvSpPr>
          <p:nvPr/>
        </p:nvSpPr>
        <p:spPr bwMode="auto">
          <a:xfrm>
            <a:off x="5197475" y="4471988"/>
            <a:ext cx="360363" cy="1587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227" y="0"/>
              </a:cxn>
            </a:cxnLst>
            <a:rect l="0" t="0" r="r" b="b"/>
            <a:pathLst>
              <a:path w="227" h="1">
                <a:moveTo>
                  <a:pt x="0" y="1"/>
                </a:moveTo>
                <a:lnTo>
                  <a:pt x="227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0622" name="Freeform 46"/>
          <p:cNvSpPr>
            <a:spLocks/>
          </p:cNvSpPr>
          <p:nvPr/>
        </p:nvSpPr>
        <p:spPr bwMode="auto">
          <a:xfrm>
            <a:off x="4586288" y="3257550"/>
            <a:ext cx="1052512" cy="1133475"/>
          </a:xfrm>
          <a:custGeom>
            <a:avLst/>
            <a:gdLst/>
            <a:ahLst/>
            <a:cxnLst>
              <a:cxn ang="0">
                <a:pos x="564" y="684"/>
              </a:cxn>
              <a:cxn ang="0">
                <a:pos x="324" y="318"/>
              </a:cxn>
              <a:cxn ang="0">
                <a:pos x="0" y="0"/>
              </a:cxn>
            </a:cxnLst>
            <a:rect l="0" t="0" r="r" b="b"/>
            <a:pathLst>
              <a:path w="564" h="684">
                <a:moveTo>
                  <a:pt x="564" y="684"/>
                </a:moveTo>
                <a:cubicBezTo>
                  <a:pt x="524" y="623"/>
                  <a:pt x="418" y="432"/>
                  <a:pt x="324" y="318"/>
                </a:cubicBezTo>
                <a:cubicBezTo>
                  <a:pt x="230" y="204"/>
                  <a:pt x="67" y="66"/>
                  <a:pt x="0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0623" name="Text Box 47"/>
          <p:cNvSpPr txBox="1">
            <a:spLocks noChangeArrowheads="1"/>
          </p:cNvSpPr>
          <p:nvPr/>
        </p:nvSpPr>
        <p:spPr bwMode="auto">
          <a:xfrm>
            <a:off x="5175250" y="3505200"/>
            <a:ext cx="6159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HCO</a:t>
            </a:r>
            <a:r>
              <a:rPr lang="es-ES_tradnl" sz="1200" b="1" i="0" baseline="-25000"/>
              <a:t>3</a:t>
            </a:r>
            <a:r>
              <a:rPr lang="es-ES_tradnl" sz="1200" b="1" i="0" baseline="30000"/>
              <a:t>-</a:t>
            </a:r>
            <a:endParaRPr lang="es-ES" sz="1200" b="1" i="0" baseline="30000"/>
          </a:p>
        </p:txBody>
      </p:sp>
      <p:sp>
        <p:nvSpPr>
          <p:cNvPr id="280624" name="Text Box 48"/>
          <p:cNvSpPr txBox="1">
            <a:spLocks noChangeArrowheads="1"/>
          </p:cNvSpPr>
          <p:nvPr/>
        </p:nvSpPr>
        <p:spPr bwMode="auto">
          <a:xfrm>
            <a:off x="5338763" y="3273425"/>
            <a:ext cx="4270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Na</a:t>
            </a:r>
            <a:r>
              <a:rPr lang="es-ES_tradnl" sz="1200" b="1" i="0" baseline="30000"/>
              <a:t>+</a:t>
            </a:r>
            <a:endParaRPr lang="es-ES" sz="1200" b="1" i="0" baseline="30000"/>
          </a:p>
        </p:txBody>
      </p:sp>
      <p:sp>
        <p:nvSpPr>
          <p:cNvPr id="280625" name="Oval 49"/>
          <p:cNvSpPr>
            <a:spLocks noChangeArrowheads="1"/>
          </p:cNvSpPr>
          <p:nvPr/>
        </p:nvSpPr>
        <p:spPr bwMode="auto">
          <a:xfrm>
            <a:off x="6248400" y="3443288"/>
            <a:ext cx="400050" cy="200025"/>
          </a:xfrm>
          <a:prstGeom prst="ellipse">
            <a:avLst/>
          </a:prstGeom>
          <a:solidFill>
            <a:schemeClr val="accent1">
              <a:alpha val="49001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0626" name="Text Box 50"/>
          <p:cNvSpPr txBox="1">
            <a:spLocks noChangeArrowheads="1"/>
          </p:cNvSpPr>
          <p:nvPr/>
        </p:nvSpPr>
        <p:spPr bwMode="auto">
          <a:xfrm>
            <a:off x="6773863" y="3270250"/>
            <a:ext cx="4270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Na</a:t>
            </a:r>
            <a:r>
              <a:rPr lang="es-ES_tradnl" sz="1200" b="1" i="0" baseline="30000"/>
              <a:t>+</a:t>
            </a:r>
            <a:endParaRPr lang="es-ES" sz="1200" b="1" i="0" baseline="30000"/>
          </a:p>
        </p:txBody>
      </p:sp>
      <p:sp>
        <p:nvSpPr>
          <p:cNvPr id="280627" name="Text Box 51"/>
          <p:cNvSpPr txBox="1">
            <a:spLocks noChangeArrowheads="1"/>
          </p:cNvSpPr>
          <p:nvPr/>
        </p:nvSpPr>
        <p:spPr bwMode="auto">
          <a:xfrm>
            <a:off x="6743700" y="3530600"/>
            <a:ext cx="6159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HCO</a:t>
            </a:r>
            <a:r>
              <a:rPr lang="es-ES_tradnl" sz="1200" b="1" i="0" baseline="-25000"/>
              <a:t>3</a:t>
            </a:r>
            <a:r>
              <a:rPr lang="es-ES_tradnl" sz="1200" b="1" i="0" baseline="30000"/>
              <a:t>-</a:t>
            </a:r>
            <a:endParaRPr lang="es-ES" sz="1200" b="1" i="0" baseline="30000"/>
          </a:p>
        </p:txBody>
      </p:sp>
      <p:sp>
        <p:nvSpPr>
          <p:cNvPr id="280628" name="Line 52"/>
          <p:cNvSpPr>
            <a:spLocks noChangeShapeType="1"/>
          </p:cNvSpPr>
          <p:nvPr/>
        </p:nvSpPr>
        <p:spPr bwMode="auto">
          <a:xfrm>
            <a:off x="5705475" y="3433763"/>
            <a:ext cx="109537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0629" name="Line 53"/>
          <p:cNvSpPr>
            <a:spLocks noChangeShapeType="1"/>
          </p:cNvSpPr>
          <p:nvPr/>
        </p:nvSpPr>
        <p:spPr bwMode="auto">
          <a:xfrm rot="-21600000">
            <a:off x="5692775" y="3659188"/>
            <a:ext cx="1095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0630" name="Freeform 54"/>
          <p:cNvSpPr>
            <a:spLocks/>
          </p:cNvSpPr>
          <p:nvPr/>
        </p:nvSpPr>
        <p:spPr bwMode="auto">
          <a:xfrm>
            <a:off x="7115175" y="3416300"/>
            <a:ext cx="804863" cy="541338"/>
          </a:xfrm>
          <a:custGeom>
            <a:avLst/>
            <a:gdLst/>
            <a:ahLst/>
            <a:cxnLst>
              <a:cxn ang="0">
                <a:pos x="496" y="341"/>
              </a:cxn>
              <a:cxn ang="0">
                <a:pos x="488" y="141"/>
              </a:cxn>
              <a:cxn ang="0">
                <a:pos x="384" y="23"/>
              </a:cxn>
              <a:cxn ang="0">
                <a:pos x="0" y="1"/>
              </a:cxn>
            </a:cxnLst>
            <a:rect l="0" t="0" r="r" b="b"/>
            <a:pathLst>
              <a:path w="507" h="341">
                <a:moveTo>
                  <a:pt x="496" y="341"/>
                </a:moveTo>
                <a:cubicBezTo>
                  <a:pt x="495" y="308"/>
                  <a:pt x="507" y="194"/>
                  <a:pt x="488" y="141"/>
                </a:cubicBezTo>
                <a:cubicBezTo>
                  <a:pt x="469" y="88"/>
                  <a:pt x="465" y="46"/>
                  <a:pt x="384" y="23"/>
                </a:cubicBezTo>
                <a:cubicBezTo>
                  <a:pt x="303" y="0"/>
                  <a:pt x="80" y="6"/>
                  <a:pt x="0" y="1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0631" name="Freeform 55"/>
          <p:cNvSpPr>
            <a:spLocks/>
          </p:cNvSpPr>
          <p:nvPr/>
        </p:nvSpPr>
        <p:spPr bwMode="auto">
          <a:xfrm>
            <a:off x="7264400" y="3692525"/>
            <a:ext cx="430213" cy="268288"/>
          </a:xfrm>
          <a:custGeom>
            <a:avLst/>
            <a:gdLst/>
            <a:ahLst/>
            <a:cxnLst>
              <a:cxn ang="0">
                <a:pos x="496" y="341"/>
              </a:cxn>
              <a:cxn ang="0">
                <a:pos x="488" y="141"/>
              </a:cxn>
              <a:cxn ang="0">
                <a:pos x="384" y="23"/>
              </a:cxn>
              <a:cxn ang="0">
                <a:pos x="0" y="1"/>
              </a:cxn>
            </a:cxnLst>
            <a:rect l="0" t="0" r="r" b="b"/>
            <a:pathLst>
              <a:path w="507" h="341">
                <a:moveTo>
                  <a:pt x="496" y="341"/>
                </a:moveTo>
                <a:cubicBezTo>
                  <a:pt x="495" y="308"/>
                  <a:pt x="507" y="194"/>
                  <a:pt x="488" y="141"/>
                </a:cubicBezTo>
                <a:cubicBezTo>
                  <a:pt x="469" y="88"/>
                  <a:pt x="465" y="46"/>
                  <a:pt x="384" y="23"/>
                </a:cubicBezTo>
                <a:cubicBezTo>
                  <a:pt x="303" y="0"/>
                  <a:pt x="80" y="6"/>
                  <a:pt x="0" y="1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0632" name="Text Box 56"/>
          <p:cNvSpPr txBox="1">
            <a:spLocks noChangeArrowheads="1"/>
          </p:cNvSpPr>
          <p:nvPr/>
        </p:nvSpPr>
        <p:spPr bwMode="auto">
          <a:xfrm>
            <a:off x="7346950" y="3908425"/>
            <a:ext cx="10128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Reabsorbido</a:t>
            </a:r>
            <a:endParaRPr lang="es-ES" sz="1200" b="1" i="0" baseline="30000"/>
          </a:p>
        </p:txBody>
      </p:sp>
      <p:sp>
        <p:nvSpPr>
          <p:cNvPr id="280633" name="Text Box 57"/>
          <p:cNvSpPr txBox="1">
            <a:spLocks noChangeArrowheads="1"/>
          </p:cNvSpPr>
          <p:nvPr/>
        </p:nvSpPr>
        <p:spPr bwMode="auto">
          <a:xfrm>
            <a:off x="7370763" y="1406525"/>
            <a:ext cx="100806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s-ES_tradnl" sz="1200" b="1" i="0">
                <a:solidFill>
                  <a:srgbClr val="0000FF"/>
                </a:solidFill>
                <a:cs typeface="Times New Roman" pitchFamily="18" charset="0"/>
              </a:rPr>
              <a:t>Capilar</a:t>
            </a:r>
          </a:p>
          <a:p>
            <a:pPr algn="ctr">
              <a:lnSpc>
                <a:spcPct val="70000"/>
              </a:lnSpc>
            </a:pPr>
            <a:r>
              <a:rPr lang="es-ES_tradnl" sz="1200" b="1" i="0">
                <a:solidFill>
                  <a:srgbClr val="0000FF"/>
                </a:solidFill>
                <a:cs typeface="Times New Roman" pitchFamily="18" charset="0"/>
              </a:rPr>
              <a:t>peritubular</a:t>
            </a:r>
            <a:r>
              <a:rPr lang="es-ES_tradnl" b="1"/>
              <a:t> </a:t>
            </a:r>
            <a:endParaRPr lang="es-ES" b="1"/>
          </a:p>
        </p:txBody>
      </p:sp>
      <p:sp>
        <p:nvSpPr>
          <p:cNvPr id="280634" name="Line 58"/>
          <p:cNvSpPr>
            <a:spLocks noChangeShapeType="1"/>
          </p:cNvSpPr>
          <p:nvPr/>
        </p:nvSpPr>
        <p:spPr bwMode="auto">
          <a:xfrm>
            <a:off x="3014663" y="3776663"/>
            <a:ext cx="4762" cy="21415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0635" name="Text Box 59"/>
          <p:cNvSpPr txBox="1">
            <a:spLocks noChangeArrowheads="1"/>
          </p:cNvSpPr>
          <p:nvPr/>
        </p:nvSpPr>
        <p:spPr bwMode="auto">
          <a:xfrm>
            <a:off x="4379913" y="5160963"/>
            <a:ext cx="8874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Glutamina</a:t>
            </a:r>
            <a:endParaRPr lang="es-ES" sz="1200" b="1" i="0" baseline="30000"/>
          </a:p>
        </p:txBody>
      </p:sp>
      <p:sp>
        <p:nvSpPr>
          <p:cNvPr id="280636" name="Freeform 60"/>
          <p:cNvSpPr>
            <a:spLocks/>
          </p:cNvSpPr>
          <p:nvPr/>
        </p:nvSpPr>
        <p:spPr bwMode="auto">
          <a:xfrm rot="361439">
            <a:off x="5502275" y="3771900"/>
            <a:ext cx="671513" cy="577850"/>
          </a:xfrm>
          <a:custGeom>
            <a:avLst/>
            <a:gdLst/>
            <a:ahLst/>
            <a:cxnLst>
              <a:cxn ang="0">
                <a:pos x="564" y="684"/>
              </a:cxn>
              <a:cxn ang="0">
                <a:pos x="324" y="318"/>
              </a:cxn>
              <a:cxn ang="0">
                <a:pos x="0" y="0"/>
              </a:cxn>
            </a:cxnLst>
            <a:rect l="0" t="0" r="r" b="b"/>
            <a:pathLst>
              <a:path w="564" h="684">
                <a:moveTo>
                  <a:pt x="564" y="684"/>
                </a:moveTo>
                <a:cubicBezTo>
                  <a:pt x="524" y="623"/>
                  <a:pt x="418" y="432"/>
                  <a:pt x="324" y="318"/>
                </a:cubicBezTo>
                <a:cubicBezTo>
                  <a:pt x="230" y="204"/>
                  <a:pt x="67" y="66"/>
                  <a:pt x="0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0637" name="Text Box 61"/>
          <p:cNvSpPr txBox="1">
            <a:spLocks noChangeArrowheads="1"/>
          </p:cNvSpPr>
          <p:nvPr/>
        </p:nvSpPr>
        <p:spPr bwMode="auto">
          <a:xfrm>
            <a:off x="3940175" y="4302125"/>
            <a:ext cx="4032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>
                <a:solidFill>
                  <a:srgbClr val="0000CC"/>
                </a:solidFill>
              </a:rPr>
              <a:t>AC</a:t>
            </a:r>
            <a:endParaRPr lang="es-ES" sz="1200" b="1" i="0" baseline="30000">
              <a:solidFill>
                <a:srgbClr val="0000CC"/>
              </a:solidFill>
            </a:endParaRPr>
          </a:p>
        </p:txBody>
      </p:sp>
      <p:sp>
        <p:nvSpPr>
          <p:cNvPr id="280638" name="Text Box 62"/>
          <p:cNvSpPr txBox="1">
            <a:spLocks noChangeArrowheads="1"/>
          </p:cNvSpPr>
          <p:nvPr/>
        </p:nvSpPr>
        <p:spPr bwMode="auto">
          <a:xfrm>
            <a:off x="4778375" y="5514975"/>
            <a:ext cx="539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sz="1200" i="0">
                <a:cs typeface="Times New Roman" pitchFamily="18" charset="0"/>
              </a:rPr>
              <a:t>α</a:t>
            </a:r>
            <a:r>
              <a:rPr lang="es-ES_tradnl" sz="1200" i="0">
                <a:cs typeface="Times New Roman" pitchFamily="18" charset="0"/>
              </a:rPr>
              <a:t> </a:t>
            </a:r>
            <a:r>
              <a:rPr lang="es-ES_tradnl" sz="1200" b="1" i="0">
                <a:cs typeface="Times New Roman" pitchFamily="18" charset="0"/>
              </a:rPr>
              <a:t>KG</a:t>
            </a:r>
            <a:endParaRPr lang="el-GR" sz="1200" b="1" i="0" baseline="30000">
              <a:cs typeface="Times New Roman" pitchFamily="18" charset="0"/>
            </a:endParaRPr>
          </a:p>
        </p:txBody>
      </p:sp>
      <p:sp>
        <p:nvSpPr>
          <p:cNvPr id="280639" name="Text Box 63"/>
          <p:cNvSpPr txBox="1">
            <a:spLocks noChangeArrowheads="1"/>
          </p:cNvSpPr>
          <p:nvPr/>
        </p:nvSpPr>
        <p:spPr bwMode="auto">
          <a:xfrm>
            <a:off x="5399088" y="5510213"/>
            <a:ext cx="6159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HCO</a:t>
            </a:r>
            <a:r>
              <a:rPr lang="es-ES_tradnl" sz="1200" b="1" i="0" baseline="-25000"/>
              <a:t>3</a:t>
            </a:r>
            <a:r>
              <a:rPr lang="es-ES_tradnl" sz="1200" b="1" i="0" baseline="30000"/>
              <a:t>-</a:t>
            </a:r>
            <a:endParaRPr lang="es-ES" sz="1200" b="1" i="0" baseline="30000"/>
          </a:p>
        </p:txBody>
      </p:sp>
      <p:sp>
        <p:nvSpPr>
          <p:cNvPr id="280640" name="Oval 64"/>
          <p:cNvSpPr>
            <a:spLocks noChangeArrowheads="1"/>
          </p:cNvSpPr>
          <p:nvPr/>
        </p:nvSpPr>
        <p:spPr bwMode="auto">
          <a:xfrm>
            <a:off x="6335713" y="5673725"/>
            <a:ext cx="400050" cy="200025"/>
          </a:xfrm>
          <a:prstGeom prst="ellipse">
            <a:avLst/>
          </a:prstGeom>
          <a:solidFill>
            <a:schemeClr val="accent1">
              <a:alpha val="49001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0641" name="Text Box 65"/>
          <p:cNvSpPr txBox="1">
            <a:spLocks noChangeArrowheads="1"/>
          </p:cNvSpPr>
          <p:nvPr/>
        </p:nvSpPr>
        <p:spPr bwMode="auto">
          <a:xfrm>
            <a:off x="6846888" y="5753100"/>
            <a:ext cx="4270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Na</a:t>
            </a:r>
            <a:r>
              <a:rPr lang="es-ES_tradnl" sz="1200" b="1" i="0" baseline="30000"/>
              <a:t>+</a:t>
            </a:r>
            <a:endParaRPr lang="es-ES" sz="1200" b="1" i="0" baseline="30000"/>
          </a:p>
        </p:txBody>
      </p:sp>
      <p:sp>
        <p:nvSpPr>
          <p:cNvPr id="280642" name="Text Box 66"/>
          <p:cNvSpPr txBox="1">
            <a:spLocks noChangeArrowheads="1"/>
          </p:cNvSpPr>
          <p:nvPr/>
        </p:nvSpPr>
        <p:spPr bwMode="auto">
          <a:xfrm>
            <a:off x="6816725" y="5532438"/>
            <a:ext cx="6159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HCO</a:t>
            </a:r>
            <a:r>
              <a:rPr lang="es-ES_tradnl" sz="1200" b="1" i="0" baseline="-25000"/>
              <a:t>3</a:t>
            </a:r>
            <a:r>
              <a:rPr lang="es-ES_tradnl" sz="1200" b="1" i="0" baseline="30000"/>
              <a:t>-</a:t>
            </a:r>
            <a:endParaRPr lang="es-ES" sz="1200" b="1" i="0" baseline="30000"/>
          </a:p>
        </p:txBody>
      </p:sp>
      <p:sp>
        <p:nvSpPr>
          <p:cNvPr id="280643" name="Line 67"/>
          <p:cNvSpPr>
            <a:spLocks noChangeShapeType="1"/>
          </p:cNvSpPr>
          <p:nvPr/>
        </p:nvSpPr>
        <p:spPr bwMode="auto">
          <a:xfrm>
            <a:off x="5938838" y="5664200"/>
            <a:ext cx="9493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0644" name="Freeform 68"/>
          <p:cNvSpPr>
            <a:spLocks/>
          </p:cNvSpPr>
          <p:nvPr/>
        </p:nvSpPr>
        <p:spPr bwMode="auto">
          <a:xfrm>
            <a:off x="7213600" y="4164013"/>
            <a:ext cx="760413" cy="1787525"/>
          </a:xfrm>
          <a:custGeom>
            <a:avLst/>
            <a:gdLst/>
            <a:ahLst/>
            <a:cxnLst>
              <a:cxn ang="0">
                <a:pos x="448" y="0"/>
              </a:cxn>
              <a:cxn ang="0">
                <a:pos x="452" y="643"/>
              </a:cxn>
              <a:cxn ang="0">
                <a:pos x="404" y="1051"/>
              </a:cxn>
              <a:cxn ang="0">
                <a:pos x="0" y="1095"/>
              </a:cxn>
            </a:cxnLst>
            <a:rect l="0" t="0" r="r" b="b"/>
            <a:pathLst>
              <a:path w="479" h="1126">
                <a:moveTo>
                  <a:pt x="448" y="0"/>
                </a:moveTo>
                <a:cubicBezTo>
                  <a:pt x="449" y="107"/>
                  <a:pt x="459" y="468"/>
                  <a:pt x="452" y="643"/>
                </a:cubicBezTo>
                <a:cubicBezTo>
                  <a:pt x="445" y="818"/>
                  <a:pt x="479" y="976"/>
                  <a:pt x="404" y="1051"/>
                </a:cubicBezTo>
                <a:cubicBezTo>
                  <a:pt x="329" y="1126"/>
                  <a:pt x="84" y="1086"/>
                  <a:pt x="0" y="1095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0645" name="Freeform 69"/>
          <p:cNvSpPr>
            <a:spLocks/>
          </p:cNvSpPr>
          <p:nvPr/>
        </p:nvSpPr>
        <p:spPr bwMode="auto">
          <a:xfrm>
            <a:off x="7346950" y="4168775"/>
            <a:ext cx="393700" cy="1547813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240" y="556"/>
              </a:cxn>
              <a:cxn ang="0">
                <a:pos x="208" y="908"/>
              </a:cxn>
              <a:cxn ang="0">
                <a:pos x="0" y="956"/>
              </a:cxn>
            </a:cxnLst>
            <a:rect l="0" t="0" r="r" b="b"/>
            <a:pathLst>
              <a:path w="248" h="975">
                <a:moveTo>
                  <a:pt x="224" y="0"/>
                </a:moveTo>
                <a:cubicBezTo>
                  <a:pt x="227" y="93"/>
                  <a:pt x="243" y="405"/>
                  <a:pt x="240" y="556"/>
                </a:cubicBezTo>
                <a:cubicBezTo>
                  <a:pt x="237" y="707"/>
                  <a:pt x="248" y="841"/>
                  <a:pt x="208" y="908"/>
                </a:cubicBezTo>
                <a:cubicBezTo>
                  <a:pt x="168" y="975"/>
                  <a:pt x="43" y="946"/>
                  <a:pt x="0" y="956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0646" name="Freeform 70"/>
          <p:cNvSpPr>
            <a:spLocks/>
          </p:cNvSpPr>
          <p:nvPr/>
        </p:nvSpPr>
        <p:spPr bwMode="auto">
          <a:xfrm>
            <a:off x="5245100" y="5661025"/>
            <a:ext cx="215900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6" y="0"/>
              </a:cxn>
            </a:cxnLst>
            <a:rect l="0" t="0" r="r" b="b"/>
            <a:pathLst>
              <a:path w="136" h="1">
                <a:moveTo>
                  <a:pt x="0" y="0"/>
                </a:moveTo>
                <a:lnTo>
                  <a:pt x="136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0647" name="Oval 71"/>
          <p:cNvSpPr>
            <a:spLocks noChangeArrowheads="1"/>
          </p:cNvSpPr>
          <p:nvPr/>
        </p:nvSpPr>
        <p:spPr bwMode="auto">
          <a:xfrm>
            <a:off x="3883025" y="5676900"/>
            <a:ext cx="171450" cy="171450"/>
          </a:xfrm>
          <a:prstGeom prst="ellipse">
            <a:avLst/>
          </a:prstGeom>
          <a:solidFill>
            <a:srgbClr val="FF00FF">
              <a:alpha val="32001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0648" name="Line 72"/>
          <p:cNvSpPr>
            <a:spLocks noChangeShapeType="1"/>
          </p:cNvSpPr>
          <p:nvPr/>
        </p:nvSpPr>
        <p:spPr bwMode="auto">
          <a:xfrm rot="-5400000">
            <a:off x="3960813" y="5414963"/>
            <a:ext cx="0" cy="86995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0649" name="Text Box 73"/>
          <p:cNvSpPr txBox="1">
            <a:spLocks noChangeArrowheads="1"/>
          </p:cNvSpPr>
          <p:nvPr/>
        </p:nvSpPr>
        <p:spPr bwMode="auto">
          <a:xfrm>
            <a:off x="4319588" y="5514975"/>
            <a:ext cx="4635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NH</a:t>
            </a:r>
            <a:r>
              <a:rPr lang="es-ES_tradnl" sz="1200" b="1" i="0" baseline="-25000"/>
              <a:t>4</a:t>
            </a:r>
            <a:endParaRPr lang="es-ES" sz="1200" b="1" i="0" baseline="-25000"/>
          </a:p>
        </p:txBody>
      </p:sp>
      <p:sp>
        <p:nvSpPr>
          <p:cNvPr id="280650" name="Line 74"/>
          <p:cNvSpPr>
            <a:spLocks noChangeShapeType="1"/>
          </p:cNvSpPr>
          <p:nvPr/>
        </p:nvSpPr>
        <p:spPr bwMode="auto">
          <a:xfrm rot="-16200000">
            <a:off x="3941763" y="5240338"/>
            <a:ext cx="0" cy="8699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0651" name="Text Box 75"/>
          <p:cNvSpPr txBox="1">
            <a:spLocks noChangeArrowheads="1"/>
          </p:cNvSpPr>
          <p:nvPr/>
        </p:nvSpPr>
        <p:spPr bwMode="auto">
          <a:xfrm>
            <a:off x="4313238" y="5718175"/>
            <a:ext cx="4270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Na</a:t>
            </a:r>
            <a:r>
              <a:rPr lang="es-ES_tradnl" sz="1200" b="1" i="0" baseline="30000"/>
              <a:t>+</a:t>
            </a:r>
            <a:endParaRPr lang="es-ES" sz="1200" b="1" i="0" baseline="30000"/>
          </a:p>
        </p:txBody>
      </p:sp>
      <p:sp>
        <p:nvSpPr>
          <p:cNvPr id="280652" name="Text Box 76"/>
          <p:cNvSpPr txBox="1">
            <a:spLocks noChangeArrowheads="1"/>
          </p:cNvSpPr>
          <p:nvPr/>
        </p:nvSpPr>
        <p:spPr bwMode="auto">
          <a:xfrm>
            <a:off x="3189288" y="5692775"/>
            <a:ext cx="4270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Na</a:t>
            </a:r>
            <a:r>
              <a:rPr lang="es-ES_tradnl" sz="1200" b="1" i="0" baseline="30000"/>
              <a:t>+</a:t>
            </a:r>
            <a:endParaRPr lang="es-ES" sz="1200" b="1" i="0" baseline="30000"/>
          </a:p>
        </p:txBody>
      </p:sp>
      <p:sp>
        <p:nvSpPr>
          <p:cNvPr id="280653" name="Text Box 77"/>
          <p:cNvSpPr txBox="1">
            <a:spLocks noChangeArrowheads="1"/>
          </p:cNvSpPr>
          <p:nvPr/>
        </p:nvSpPr>
        <p:spPr bwMode="auto">
          <a:xfrm>
            <a:off x="3125788" y="5495925"/>
            <a:ext cx="4635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NH</a:t>
            </a:r>
            <a:r>
              <a:rPr lang="es-ES_tradnl" sz="1200" b="1" i="0" baseline="-25000"/>
              <a:t>4</a:t>
            </a:r>
            <a:endParaRPr lang="es-ES" sz="1200" b="1" i="0" baseline="-25000"/>
          </a:p>
        </p:txBody>
      </p:sp>
      <p:sp>
        <p:nvSpPr>
          <p:cNvPr id="280654" name="Line 78"/>
          <p:cNvSpPr>
            <a:spLocks noChangeShapeType="1"/>
          </p:cNvSpPr>
          <p:nvPr/>
        </p:nvSpPr>
        <p:spPr bwMode="auto">
          <a:xfrm>
            <a:off x="4692650" y="5889625"/>
            <a:ext cx="220345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grpSp>
        <p:nvGrpSpPr>
          <p:cNvPr id="280655" name="Group 79"/>
          <p:cNvGrpSpPr>
            <a:grpSpLocks/>
          </p:cNvGrpSpPr>
          <p:nvPr/>
        </p:nvGrpSpPr>
        <p:grpSpPr bwMode="auto">
          <a:xfrm>
            <a:off x="4559300" y="5392738"/>
            <a:ext cx="495300" cy="171450"/>
            <a:chOff x="3304" y="3388"/>
            <a:chExt cx="312" cy="108"/>
          </a:xfrm>
        </p:grpSpPr>
        <p:sp>
          <p:nvSpPr>
            <p:cNvPr id="280656" name="Line 80"/>
            <p:cNvSpPr>
              <a:spLocks noChangeShapeType="1"/>
            </p:cNvSpPr>
            <p:nvPr/>
          </p:nvSpPr>
          <p:spPr bwMode="auto">
            <a:xfrm flipH="1">
              <a:off x="3304" y="3388"/>
              <a:ext cx="176" cy="10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280657" name="Line 81"/>
            <p:cNvSpPr>
              <a:spLocks noChangeShapeType="1"/>
            </p:cNvSpPr>
            <p:nvPr/>
          </p:nvSpPr>
          <p:spPr bwMode="auto">
            <a:xfrm>
              <a:off x="3484" y="3388"/>
              <a:ext cx="132" cy="10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280658" name="Text Box 82"/>
          <p:cNvSpPr txBox="1">
            <a:spLocks noChangeArrowheads="1"/>
          </p:cNvSpPr>
          <p:nvPr/>
        </p:nvSpPr>
        <p:spPr bwMode="auto">
          <a:xfrm>
            <a:off x="4602163" y="4311650"/>
            <a:ext cx="666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</a:t>
            </a:r>
            <a:r>
              <a:rPr lang="es-ES_tradnl" sz="1200" b="1" i="0" baseline="-25000"/>
              <a:t>2</a:t>
            </a:r>
            <a:r>
              <a:rPr lang="es-ES_tradnl" sz="1200" b="1" i="0"/>
              <a:t>CO</a:t>
            </a:r>
            <a:r>
              <a:rPr lang="es-ES_tradnl" sz="1200" b="1" i="0" baseline="-25000"/>
              <a:t>3</a:t>
            </a:r>
            <a:r>
              <a:rPr lang="es-ES_tradnl" sz="1200" b="1" i="0" baseline="30000"/>
              <a:t>-</a:t>
            </a:r>
            <a:endParaRPr lang="es-ES" sz="1200" b="1" i="0" baseline="30000"/>
          </a:p>
        </p:txBody>
      </p:sp>
      <p:sp>
        <p:nvSpPr>
          <p:cNvPr id="280659" name="AutoShape 83"/>
          <p:cNvSpPr>
            <a:spLocks/>
          </p:cNvSpPr>
          <p:nvPr/>
        </p:nvSpPr>
        <p:spPr bwMode="auto">
          <a:xfrm>
            <a:off x="4525963" y="4167188"/>
            <a:ext cx="152400" cy="584200"/>
          </a:xfrm>
          <a:prstGeom prst="rightBrace">
            <a:avLst>
              <a:gd name="adj1" fmla="val 31944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0660" name="Text Box 84"/>
          <p:cNvSpPr txBox="1">
            <a:spLocks noChangeArrowheads="1"/>
          </p:cNvSpPr>
          <p:nvPr/>
        </p:nvSpPr>
        <p:spPr bwMode="auto">
          <a:xfrm>
            <a:off x="3530600" y="1920875"/>
            <a:ext cx="90646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s-ES_tradnl" sz="1200" b="1" i="0">
                <a:solidFill>
                  <a:srgbClr val="0000FF"/>
                </a:solidFill>
                <a:cs typeface="Times New Roman" pitchFamily="18" charset="0"/>
              </a:rPr>
              <a:t>Cápsula de</a:t>
            </a:r>
          </a:p>
          <a:p>
            <a:pPr algn="ctr">
              <a:lnSpc>
                <a:spcPct val="70000"/>
              </a:lnSpc>
            </a:pPr>
            <a:r>
              <a:rPr lang="es-ES_tradnl" sz="1200" b="1" i="0">
                <a:solidFill>
                  <a:srgbClr val="0000FF"/>
                </a:solidFill>
                <a:cs typeface="Times New Roman" pitchFamily="18" charset="0"/>
              </a:rPr>
              <a:t>Bowman</a:t>
            </a:r>
            <a:r>
              <a:rPr lang="es-ES_tradnl" b="1"/>
              <a:t> </a:t>
            </a:r>
            <a:endParaRPr lang="es-ES" b="1"/>
          </a:p>
        </p:txBody>
      </p:sp>
      <p:sp>
        <p:nvSpPr>
          <p:cNvPr id="280661" name="Freeform 85"/>
          <p:cNvSpPr>
            <a:spLocks/>
          </p:cNvSpPr>
          <p:nvPr/>
        </p:nvSpPr>
        <p:spPr bwMode="auto">
          <a:xfrm>
            <a:off x="4641850" y="3081338"/>
            <a:ext cx="755650" cy="334962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128" y="7"/>
              </a:cxn>
              <a:cxn ang="0">
                <a:pos x="172" y="47"/>
              </a:cxn>
              <a:cxn ang="0">
                <a:pos x="272" y="159"/>
              </a:cxn>
              <a:cxn ang="0">
                <a:pos x="352" y="203"/>
              </a:cxn>
              <a:cxn ang="0">
                <a:pos x="476" y="207"/>
              </a:cxn>
            </a:cxnLst>
            <a:rect l="0" t="0" r="r" b="b"/>
            <a:pathLst>
              <a:path w="476" h="211">
                <a:moveTo>
                  <a:pt x="0" y="3"/>
                </a:moveTo>
                <a:cubicBezTo>
                  <a:pt x="21" y="4"/>
                  <a:pt x="99" y="0"/>
                  <a:pt x="128" y="7"/>
                </a:cubicBezTo>
                <a:cubicBezTo>
                  <a:pt x="157" y="14"/>
                  <a:pt x="148" y="22"/>
                  <a:pt x="172" y="47"/>
                </a:cubicBezTo>
                <a:cubicBezTo>
                  <a:pt x="196" y="72"/>
                  <a:pt x="242" y="133"/>
                  <a:pt x="272" y="159"/>
                </a:cubicBezTo>
                <a:cubicBezTo>
                  <a:pt x="302" y="185"/>
                  <a:pt x="318" y="195"/>
                  <a:pt x="352" y="203"/>
                </a:cubicBezTo>
                <a:cubicBezTo>
                  <a:pt x="386" y="211"/>
                  <a:pt x="450" y="206"/>
                  <a:pt x="476" y="207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88" name="87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80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80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80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80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80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80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80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280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280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8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80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28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28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28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0"/>
                                        <p:tgtEl>
                                          <p:spTgt spid="280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280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280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280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000"/>
                                        <p:tgtEl>
                                          <p:spTgt spid="280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80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1000"/>
                                        <p:tgtEl>
                                          <p:spTgt spid="280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28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28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1000"/>
                                        <p:tgtEl>
                                          <p:spTgt spid="280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280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80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280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1000"/>
                                        <p:tgtEl>
                                          <p:spTgt spid="280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1000"/>
                                        <p:tgtEl>
                                          <p:spTgt spid="280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1000"/>
                                        <p:tgtEl>
                                          <p:spTgt spid="280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280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1000"/>
                                        <p:tgtEl>
                                          <p:spTgt spid="280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1000"/>
                                        <p:tgtEl>
                                          <p:spTgt spid="280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1000"/>
                                        <p:tgtEl>
                                          <p:spTgt spid="280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1000"/>
                                        <p:tgtEl>
                                          <p:spTgt spid="280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1000"/>
                                        <p:tgtEl>
                                          <p:spTgt spid="280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2000"/>
                                        <p:tgtEl>
                                          <p:spTgt spid="280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1000"/>
                                        <p:tgtEl>
                                          <p:spTgt spid="280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2000"/>
                                        <p:tgtEl>
                                          <p:spTgt spid="280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1000"/>
                                        <p:tgtEl>
                                          <p:spTgt spid="280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1000"/>
                                        <p:tgtEl>
                                          <p:spTgt spid="280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1000"/>
                                        <p:tgtEl>
                                          <p:spTgt spid="280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1000"/>
                                        <p:tgtEl>
                                          <p:spTgt spid="280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00"/>
                                        <p:tgtEl>
                                          <p:spTgt spid="280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7" dur="1000"/>
                                        <p:tgtEl>
                                          <p:spTgt spid="280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0" dur="1000"/>
                                        <p:tgtEl>
                                          <p:spTgt spid="280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1000"/>
                                        <p:tgtEl>
                                          <p:spTgt spid="280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1000"/>
                                        <p:tgtEl>
                                          <p:spTgt spid="280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0"/>
                                        <p:tgtEl>
                                          <p:spTgt spid="280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2000"/>
                                        <p:tgtEl>
                                          <p:spTgt spid="280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1000"/>
                                        <p:tgtEl>
                                          <p:spTgt spid="280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1000"/>
                                        <p:tgtEl>
                                          <p:spTgt spid="280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1000"/>
                                        <p:tgtEl>
                                          <p:spTgt spid="280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1000"/>
                                        <p:tgtEl>
                                          <p:spTgt spid="280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0579" grpId="0"/>
      <p:bldP spid="280585" grpId="0" animBg="1"/>
      <p:bldP spid="280586" grpId="0" animBg="1"/>
      <p:bldP spid="280587" grpId="0"/>
      <p:bldP spid="280588" grpId="0" animBg="1"/>
      <p:bldP spid="280590" grpId="0"/>
      <p:bldP spid="280596" grpId="0" animBg="1"/>
      <p:bldP spid="280597" grpId="0"/>
      <p:bldP spid="280602" grpId="0"/>
      <p:bldP spid="280603" grpId="0" animBg="1"/>
      <p:bldP spid="280608" grpId="0"/>
      <p:bldP spid="280610" grpId="0"/>
      <p:bldP spid="280616" grpId="0"/>
      <p:bldP spid="280617" grpId="0" animBg="1"/>
      <p:bldP spid="280618" grpId="0"/>
      <p:bldP spid="280619" grpId="0"/>
      <p:bldP spid="280620" grpId="0"/>
      <p:bldP spid="280621" grpId="0" animBg="1"/>
      <p:bldP spid="280622" grpId="0" animBg="1"/>
      <p:bldP spid="280623" grpId="0"/>
      <p:bldP spid="280624" grpId="0"/>
      <p:bldP spid="280626" grpId="0"/>
      <p:bldP spid="280627" grpId="0"/>
      <p:bldP spid="280628" grpId="0" animBg="1"/>
      <p:bldP spid="280629" grpId="0" animBg="1"/>
      <p:bldP spid="280630" grpId="0" animBg="1"/>
      <p:bldP spid="280631" grpId="0" animBg="1"/>
      <p:bldP spid="280632" grpId="0"/>
      <p:bldP spid="280634" grpId="0" animBg="1"/>
      <p:bldP spid="280636" grpId="0" animBg="1"/>
      <p:bldP spid="280637" grpId="0"/>
      <p:bldP spid="280638" grpId="0"/>
      <p:bldP spid="280639" grpId="0"/>
      <p:bldP spid="280641" grpId="0"/>
      <p:bldP spid="280642" grpId="0"/>
      <p:bldP spid="280643" grpId="0" animBg="1"/>
      <p:bldP spid="280644" grpId="0" animBg="1"/>
      <p:bldP spid="280645" grpId="0" animBg="1"/>
      <p:bldP spid="280646" grpId="0" animBg="1"/>
      <p:bldP spid="280648" grpId="0" animBg="1"/>
      <p:bldP spid="280649" grpId="0"/>
      <p:bldP spid="280650" grpId="0" animBg="1"/>
      <p:bldP spid="280651" grpId="0"/>
      <p:bldP spid="280652" grpId="0"/>
      <p:bldP spid="280653" grpId="0"/>
      <p:bldP spid="280654" grpId="0" animBg="1"/>
      <p:bldP spid="280658" grpId="0"/>
      <p:bldP spid="280659" grpId="0" animBg="1"/>
      <p:bldP spid="280661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762" name="Picture 2"/>
          <p:cNvPicPr>
            <a:picLocks noChangeAspect="1" noChangeArrowheads="1"/>
          </p:cNvPicPr>
          <p:nvPr/>
        </p:nvPicPr>
        <p:blipFill>
          <a:blip r:embed="rId2" cstate="print"/>
          <a:srcRect l="30102" t="16250" r="29722" b="10833"/>
          <a:stretch>
            <a:fillRect/>
          </a:stretch>
        </p:blipFill>
        <p:spPr bwMode="auto">
          <a:xfrm>
            <a:off x="0" y="-1"/>
            <a:ext cx="9144000" cy="68113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2 CuadroTexto"/>
          <p:cNvSpPr txBox="1"/>
          <p:nvPr/>
        </p:nvSpPr>
        <p:spPr>
          <a:xfrm>
            <a:off x="7551174" y="1445342"/>
            <a:ext cx="90601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dirty="0" smtClean="0"/>
              <a:t>Activo</a:t>
            </a:r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344128" y="1288026"/>
            <a:ext cx="95250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dirty="0" smtClean="0"/>
              <a:t>Pasivo</a:t>
            </a:r>
            <a:endParaRPr lang="es-ES" dirty="0"/>
          </a:p>
        </p:txBody>
      </p:sp>
      <p:sp>
        <p:nvSpPr>
          <p:cNvPr id="5" name="4 CuadroTexto"/>
          <p:cNvSpPr txBox="1"/>
          <p:nvPr/>
        </p:nvSpPr>
        <p:spPr>
          <a:xfrm>
            <a:off x="6287128" y="3937820"/>
            <a:ext cx="28568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dirty="0" smtClean="0"/>
              <a:t>Umbral: 200mg/100mL</a:t>
            </a:r>
          </a:p>
          <a:p>
            <a:r>
              <a:rPr lang="es-GT" dirty="0" err="1" smtClean="0"/>
              <a:t>T.máx</a:t>
            </a:r>
            <a:r>
              <a:rPr lang="es-GT" dirty="0" smtClean="0"/>
              <a:t>: 375mg/min</a:t>
            </a:r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810" name="Picture 2"/>
          <p:cNvPicPr>
            <a:picLocks noChangeAspect="1" noChangeArrowheads="1"/>
          </p:cNvPicPr>
          <p:nvPr/>
        </p:nvPicPr>
        <p:blipFill>
          <a:blip r:embed="rId2" cstate="print"/>
          <a:srcRect l="29868" t="17917" r="29722" b="12083"/>
          <a:stretch>
            <a:fillRect/>
          </a:stretch>
        </p:blipFill>
        <p:spPr bwMode="auto">
          <a:xfrm>
            <a:off x="0" y="0"/>
            <a:ext cx="9144000" cy="68126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5458" name="Group 2"/>
          <p:cNvGrpSpPr>
            <a:grpSpLocks/>
          </p:cNvGrpSpPr>
          <p:nvPr/>
        </p:nvGrpSpPr>
        <p:grpSpPr bwMode="auto">
          <a:xfrm>
            <a:off x="2914650" y="698500"/>
            <a:ext cx="5949950" cy="5970588"/>
            <a:chOff x="1836" y="440"/>
            <a:chExt cx="3748" cy="3761"/>
          </a:xfrm>
        </p:grpSpPr>
        <p:pic>
          <p:nvPicPr>
            <p:cNvPr id="275459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36" y="440"/>
              <a:ext cx="3748" cy="3761"/>
            </a:xfrm>
            <a:prstGeom prst="rect">
              <a:avLst/>
            </a:prstGeom>
            <a:noFill/>
          </p:spPr>
        </p:pic>
        <p:sp>
          <p:nvSpPr>
            <p:cNvPr id="275460" name="Text Box 4"/>
            <p:cNvSpPr txBox="1">
              <a:spLocks noChangeArrowheads="1"/>
            </p:cNvSpPr>
            <p:nvPr/>
          </p:nvSpPr>
          <p:spPr bwMode="auto">
            <a:xfrm>
              <a:off x="3854" y="1875"/>
              <a:ext cx="30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just"/>
              <a:r>
                <a:rPr lang="es-ES_tradnl" sz="1200" b="1" i="0"/>
                <a:t>ATP</a:t>
              </a:r>
              <a:endParaRPr lang="es-ES" sz="1200" b="1" i="0" baseline="30000"/>
            </a:p>
          </p:txBody>
        </p:sp>
      </p:grpSp>
      <p:sp>
        <p:nvSpPr>
          <p:cNvPr id="275461" name="Rectangle 5"/>
          <p:cNvSpPr>
            <a:spLocks noChangeArrowheads="1"/>
          </p:cNvSpPr>
          <p:nvPr/>
        </p:nvSpPr>
        <p:spPr bwMode="auto">
          <a:xfrm>
            <a:off x="304800" y="133350"/>
            <a:ext cx="8610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>
              <a:lnSpc>
                <a:spcPct val="90000"/>
              </a:lnSpc>
              <a:tabLst>
                <a:tab pos="4686300" algn="l"/>
              </a:tabLst>
            </a:pPr>
            <a:r>
              <a:rPr lang="es-ES_tradnl" sz="2300" b="1" i="0" dirty="0">
                <a:solidFill>
                  <a:srgbClr val="FFFF00"/>
                </a:solidFill>
              </a:rPr>
              <a:t>Reabsorción por las Células del Túbulo Contorneado Proximal</a:t>
            </a:r>
            <a:endParaRPr lang="es-ES" sz="2300" b="1" i="0" dirty="0">
              <a:solidFill>
                <a:srgbClr val="FFFF00"/>
              </a:solidFill>
            </a:endParaRPr>
          </a:p>
        </p:txBody>
      </p:sp>
      <p:pic>
        <p:nvPicPr>
          <p:cNvPr id="27546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0" y="819150"/>
            <a:ext cx="1320800" cy="731838"/>
          </a:xfrm>
          <a:prstGeom prst="rect">
            <a:avLst/>
          </a:prstGeom>
          <a:noFill/>
        </p:spPr>
      </p:pic>
      <p:pic>
        <p:nvPicPr>
          <p:cNvPr id="27546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1295400"/>
            <a:ext cx="2027237" cy="2193925"/>
          </a:xfrm>
          <a:prstGeom prst="rect">
            <a:avLst/>
          </a:prstGeom>
          <a:noFill/>
        </p:spPr>
      </p:pic>
      <p:pic>
        <p:nvPicPr>
          <p:cNvPr id="27546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3425" y="1320800"/>
            <a:ext cx="619125" cy="608013"/>
          </a:xfrm>
          <a:prstGeom prst="rect">
            <a:avLst/>
          </a:prstGeom>
          <a:noFill/>
        </p:spPr>
      </p:pic>
      <p:sp>
        <p:nvSpPr>
          <p:cNvPr id="275465" name="Text Box 9"/>
          <p:cNvSpPr txBox="1">
            <a:spLocks noChangeArrowheads="1"/>
          </p:cNvSpPr>
          <p:nvPr/>
        </p:nvSpPr>
        <p:spPr bwMode="auto">
          <a:xfrm>
            <a:off x="4795838" y="1490663"/>
            <a:ext cx="12938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>
                <a:solidFill>
                  <a:srgbClr val="0000FF"/>
                </a:solidFill>
              </a:rPr>
              <a:t>Célula tubular</a:t>
            </a:r>
            <a:endParaRPr lang="es-ES" sz="1400" b="1" i="0">
              <a:solidFill>
                <a:srgbClr val="0000FF"/>
              </a:solidFill>
            </a:endParaRPr>
          </a:p>
        </p:txBody>
      </p:sp>
      <p:sp>
        <p:nvSpPr>
          <p:cNvPr id="275466" name="Text Box 10"/>
          <p:cNvSpPr txBox="1">
            <a:spLocks noChangeArrowheads="1"/>
          </p:cNvSpPr>
          <p:nvPr/>
        </p:nvSpPr>
        <p:spPr bwMode="auto">
          <a:xfrm>
            <a:off x="6481763" y="741363"/>
            <a:ext cx="10382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b="1" i="0">
                <a:solidFill>
                  <a:srgbClr val="0000FF"/>
                </a:solidFill>
              </a:rPr>
              <a:t>Líquido</a:t>
            </a:r>
          </a:p>
          <a:p>
            <a:pPr algn="ctr"/>
            <a:r>
              <a:rPr lang="es-ES_tradnl" sz="1400" b="1" i="0">
                <a:solidFill>
                  <a:srgbClr val="0000FF"/>
                </a:solidFill>
              </a:rPr>
              <a:t> intersticial</a:t>
            </a:r>
            <a:endParaRPr lang="es-ES" sz="1400" b="1" i="0">
              <a:solidFill>
                <a:srgbClr val="0000FF"/>
              </a:solidFill>
            </a:endParaRPr>
          </a:p>
        </p:txBody>
      </p:sp>
      <p:sp>
        <p:nvSpPr>
          <p:cNvPr id="275467" name="Text Box 11"/>
          <p:cNvSpPr txBox="1">
            <a:spLocks noChangeArrowheads="1"/>
          </p:cNvSpPr>
          <p:nvPr/>
        </p:nvSpPr>
        <p:spPr bwMode="auto">
          <a:xfrm>
            <a:off x="2990850" y="741363"/>
            <a:ext cx="12096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b="1" i="0">
                <a:solidFill>
                  <a:srgbClr val="0000FF"/>
                </a:solidFill>
              </a:rPr>
              <a:t>Filtrado en la</a:t>
            </a:r>
          </a:p>
          <a:p>
            <a:pPr algn="ctr"/>
            <a:r>
              <a:rPr lang="es-ES_tradnl" sz="1400" b="1" i="0">
                <a:solidFill>
                  <a:srgbClr val="0000FF"/>
                </a:solidFill>
              </a:rPr>
              <a:t> luz tubular </a:t>
            </a:r>
            <a:endParaRPr lang="es-ES" sz="1400" b="1" i="0">
              <a:solidFill>
                <a:srgbClr val="0000FF"/>
              </a:solidFill>
            </a:endParaRPr>
          </a:p>
        </p:txBody>
      </p:sp>
      <p:sp>
        <p:nvSpPr>
          <p:cNvPr id="275468" name="Text Box 12"/>
          <p:cNvSpPr txBox="1">
            <a:spLocks noChangeArrowheads="1"/>
          </p:cNvSpPr>
          <p:nvPr/>
        </p:nvSpPr>
        <p:spPr bwMode="auto">
          <a:xfrm>
            <a:off x="7727950" y="962025"/>
            <a:ext cx="9080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100" b="1" i="0">
                <a:solidFill>
                  <a:schemeClr val="bg1"/>
                </a:solidFill>
              </a:rPr>
              <a:t>Capilar</a:t>
            </a:r>
          </a:p>
          <a:p>
            <a:pPr algn="ctr"/>
            <a:r>
              <a:rPr lang="es-ES_tradnl" sz="1100" b="1" i="0">
                <a:solidFill>
                  <a:schemeClr val="bg1"/>
                </a:solidFill>
              </a:rPr>
              <a:t> peritubular</a:t>
            </a:r>
            <a:endParaRPr lang="es-ES" sz="1100" b="1" i="0">
              <a:solidFill>
                <a:schemeClr val="bg1"/>
              </a:solidFill>
            </a:endParaRPr>
          </a:p>
        </p:txBody>
      </p:sp>
      <p:sp>
        <p:nvSpPr>
          <p:cNvPr id="275469" name="Text Box 13"/>
          <p:cNvSpPr txBox="1">
            <a:spLocks noChangeArrowheads="1"/>
          </p:cNvSpPr>
          <p:nvPr/>
        </p:nvSpPr>
        <p:spPr bwMode="auto">
          <a:xfrm>
            <a:off x="5024438" y="774700"/>
            <a:ext cx="63341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>
                <a:solidFill>
                  <a:srgbClr val="0000FF"/>
                </a:solidFill>
              </a:rPr>
              <a:t>Núcleo</a:t>
            </a:r>
            <a:endParaRPr lang="es-ES" sz="1200" b="1" i="0">
              <a:solidFill>
                <a:srgbClr val="0000FF"/>
              </a:solidFill>
            </a:endParaRPr>
          </a:p>
        </p:txBody>
      </p:sp>
      <p:sp>
        <p:nvSpPr>
          <p:cNvPr id="275470" name="Text Box 14"/>
          <p:cNvSpPr txBox="1">
            <a:spLocks noChangeArrowheads="1"/>
          </p:cNvSpPr>
          <p:nvPr/>
        </p:nvSpPr>
        <p:spPr bwMode="auto">
          <a:xfrm>
            <a:off x="2984500" y="3167063"/>
            <a:ext cx="10842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s-ES_tradnl" sz="1200" b="1" i="0"/>
              <a:t>Glucosa</a:t>
            </a:r>
          </a:p>
          <a:p>
            <a:pPr algn="just"/>
            <a:r>
              <a:rPr lang="es-ES_tradnl" sz="1200" b="1" i="0"/>
              <a:t>Aminoácidos</a:t>
            </a:r>
          </a:p>
          <a:p>
            <a:pPr algn="just"/>
            <a:r>
              <a:rPr lang="es-ES_tradnl" sz="1200" b="1" i="0"/>
              <a:t>Algunos iones</a:t>
            </a:r>
          </a:p>
          <a:p>
            <a:pPr algn="just"/>
            <a:r>
              <a:rPr lang="es-ES_tradnl" sz="1200" b="1" i="0"/>
              <a:t>Vitaminas</a:t>
            </a:r>
            <a:endParaRPr lang="es-ES" sz="1200" b="1" i="0"/>
          </a:p>
        </p:txBody>
      </p:sp>
      <p:sp>
        <p:nvSpPr>
          <p:cNvPr id="275471" name="Text Box 15"/>
          <p:cNvSpPr txBox="1">
            <a:spLocks noChangeArrowheads="1"/>
          </p:cNvSpPr>
          <p:nvPr/>
        </p:nvSpPr>
        <p:spPr bwMode="auto">
          <a:xfrm>
            <a:off x="2978150" y="2817813"/>
            <a:ext cx="4270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b="1" i="0"/>
              <a:t>Na</a:t>
            </a:r>
            <a:r>
              <a:rPr lang="es-ES_tradnl" sz="1200" b="1" i="0" baseline="30000"/>
              <a:t>+</a:t>
            </a:r>
            <a:endParaRPr lang="es-ES" sz="1200" b="1" i="0" baseline="30000"/>
          </a:p>
        </p:txBody>
      </p:sp>
      <p:sp>
        <p:nvSpPr>
          <p:cNvPr id="275472" name="Text Box 16"/>
          <p:cNvSpPr txBox="1">
            <a:spLocks noChangeArrowheads="1"/>
          </p:cNvSpPr>
          <p:nvPr/>
        </p:nvSpPr>
        <p:spPr bwMode="auto">
          <a:xfrm>
            <a:off x="2992438" y="5045075"/>
            <a:ext cx="4730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b="1" i="0"/>
              <a:t>H</a:t>
            </a:r>
            <a:r>
              <a:rPr lang="es-ES_tradnl" sz="1200" b="1" i="0" baseline="-25000"/>
              <a:t>2</a:t>
            </a:r>
            <a:r>
              <a:rPr lang="es-ES_tradnl" sz="1200" b="1" i="0"/>
              <a:t>O</a:t>
            </a:r>
            <a:endParaRPr lang="es-ES" sz="1200" b="1" i="0" baseline="30000"/>
          </a:p>
        </p:txBody>
      </p:sp>
      <p:sp>
        <p:nvSpPr>
          <p:cNvPr id="275473" name="Text Box 17"/>
          <p:cNvSpPr txBox="1">
            <a:spLocks noChangeArrowheads="1"/>
          </p:cNvSpPr>
          <p:nvPr/>
        </p:nvSpPr>
        <p:spPr bwMode="auto">
          <a:xfrm>
            <a:off x="3001963" y="5459413"/>
            <a:ext cx="1335087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s-ES_tradnl" sz="1200" b="1" i="0"/>
              <a:t>Cl</a:t>
            </a:r>
            <a:r>
              <a:rPr lang="es-ES_tradnl" sz="1200" b="1" i="0" baseline="30000"/>
              <a:t>-</a:t>
            </a:r>
            <a:r>
              <a:rPr lang="es-ES_tradnl" sz="1200" b="1" i="0"/>
              <a:t> </a:t>
            </a:r>
          </a:p>
          <a:p>
            <a:pPr algn="just"/>
            <a:r>
              <a:rPr lang="es-ES_tradnl" sz="1200" b="1" i="0"/>
              <a:t>(y otros aniones), </a:t>
            </a:r>
          </a:p>
          <a:p>
            <a:pPr algn="just"/>
            <a:r>
              <a:rPr lang="es-ES_tradnl" sz="1200" b="1" i="0"/>
              <a:t>K</a:t>
            </a:r>
            <a:r>
              <a:rPr lang="es-ES_tradnl" sz="1200" b="1" i="0" baseline="30000"/>
              <a:t>+</a:t>
            </a:r>
            <a:endParaRPr lang="es-ES" sz="1200" b="1" i="0" baseline="30000"/>
          </a:p>
        </p:txBody>
      </p:sp>
      <p:sp>
        <p:nvSpPr>
          <p:cNvPr id="275474" name="Text Box 18"/>
          <p:cNvSpPr txBox="1">
            <a:spLocks noChangeArrowheads="1"/>
          </p:cNvSpPr>
          <p:nvPr/>
        </p:nvSpPr>
        <p:spPr bwMode="auto">
          <a:xfrm>
            <a:off x="2990850" y="4394200"/>
            <a:ext cx="139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s-ES_tradnl" sz="1200" b="1" i="0"/>
              <a:t>Urea, Grasa,</a:t>
            </a:r>
          </a:p>
          <a:p>
            <a:pPr algn="just"/>
            <a:r>
              <a:rPr lang="es-ES_tradnl" sz="1200" b="1" i="0"/>
              <a:t>sustancias solubles</a:t>
            </a:r>
            <a:endParaRPr lang="es-ES" sz="1200" b="1" i="0"/>
          </a:p>
        </p:txBody>
      </p:sp>
      <p:sp>
        <p:nvSpPr>
          <p:cNvPr id="275475" name="Freeform 19"/>
          <p:cNvSpPr>
            <a:spLocks/>
          </p:cNvSpPr>
          <p:nvPr/>
        </p:nvSpPr>
        <p:spPr bwMode="auto">
          <a:xfrm>
            <a:off x="3438525" y="2962275"/>
            <a:ext cx="16652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49" y="0"/>
              </a:cxn>
            </a:cxnLst>
            <a:rect l="0" t="0" r="r" b="b"/>
            <a:pathLst>
              <a:path w="1049" h="1">
                <a:moveTo>
                  <a:pt x="0" y="0"/>
                </a:moveTo>
                <a:lnTo>
                  <a:pt x="1049" y="0"/>
                </a:lnTo>
              </a:path>
            </a:pathLst>
          </a:custGeom>
          <a:noFill/>
          <a:ln w="57150" cmpd="sng">
            <a:solidFill>
              <a:srgbClr val="0000FF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5476" name="Freeform 20"/>
          <p:cNvSpPr>
            <a:spLocks/>
          </p:cNvSpPr>
          <p:nvPr/>
        </p:nvSpPr>
        <p:spPr bwMode="auto">
          <a:xfrm>
            <a:off x="3683000" y="3305175"/>
            <a:ext cx="1393825" cy="1588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878" y="0"/>
              </a:cxn>
            </a:cxnLst>
            <a:rect l="0" t="0" r="r" b="b"/>
            <a:pathLst>
              <a:path w="878" h="1">
                <a:moveTo>
                  <a:pt x="0" y="1"/>
                </a:moveTo>
                <a:lnTo>
                  <a:pt x="878" y="0"/>
                </a:lnTo>
              </a:path>
            </a:pathLst>
          </a:custGeom>
          <a:noFill/>
          <a:ln w="57150" cap="flat" cmpd="sng">
            <a:solidFill>
              <a:srgbClr val="FF3300"/>
            </a:solidFill>
            <a:prstDash val="dash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5477" name="Line 21"/>
          <p:cNvSpPr>
            <a:spLocks noChangeShapeType="1"/>
          </p:cNvSpPr>
          <p:nvPr/>
        </p:nvSpPr>
        <p:spPr bwMode="auto">
          <a:xfrm>
            <a:off x="3962400" y="4552950"/>
            <a:ext cx="2867025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5478" name="Line 22"/>
          <p:cNvSpPr>
            <a:spLocks noChangeShapeType="1"/>
          </p:cNvSpPr>
          <p:nvPr/>
        </p:nvSpPr>
        <p:spPr bwMode="auto">
          <a:xfrm>
            <a:off x="3409950" y="5181600"/>
            <a:ext cx="3419475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5479" name="Freeform 23"/>
          <p:cNvSpPr>
            <a:spLocks/>
          </p:cNvSpPr>
          <p:nvPr/>
        </p:nvSpPr>
        <p:spPr bwMode="auto">
          <a:xfrm>
            <a:off x="3311525" y="5626100"/>
            <a:ext cx="3495675" cy="63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202" y="4"/>
              </a:cxn>
            </a:cxnLst>
            <a:rect l="0" t="0" r="r" b="b"/>
            <a:pathLst>
              <a:path w="2202" h="4">
                <a:moveTo>
                  <a:pt x="0" y="0"/>
                </a:moveTo>
                <a:lnTo>
                  <a:pt x="2202" y="4"/>
                </a:lnTo>
              </a:path>
            </a:pathLst>
          </a:custGeom>
          <a:noFill/>
          <a:ln w="57150" cmpd="sng">
            <a:solidFill>
              <a:srgbClr val="0000FF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5480" name="Freeform 24"/>
          <p:cNvSpPr>
            <a:spLocks/>
          </p:cNvSpPr>
          <p:nvPr/>
        </p:nvSpPr>
        <p:spPr bwMode="auto">
          <a:xfrm>
            <a:off x="5834063" y="2962275"/>
            <a:ext cx="1133475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14" y="0"/>
              </a:cxn>
            </a:cxnLst>
            <a:rect l="0" t="0" r="r" b="b"/>
            <a:pathLst>
              <a:path w="714" h="1">
                <a:moveTo>
                  <a:pt x="0" y="0"/>
                </a:moveTo>
                <a:lnTo>
                  <a:pt x="714" y="0"/>
                </a:lnTo>
              </a:path>
            </a:pathLst>
          </a:custGeom>
          <a:noFill/>
          <a:ln w="57150" cmpd="sng">
            <a:solidFill>
              <a:srgbClr val="FF33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5481" name="Freeform 25"/>
          <p:cNvSpPr>
            <a:spLocks/>
          </p:cNvSpPr>
          <p:nvPr/>
        </p:nvSpPr>
        <p:spPr bwMode="auto">
          <a:xfrm>
            <a:off x="5840413" y="3311525"/>
            <a:ext cx="1133475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14" y="0"/>
              </a:cxn>
            </a:cxnLst>
            <a:rect l="0" t="0" r="r" b="b"/>
            <a:pathLst>
              <a:path w="714" h="1">
                <a:moveTo>
                  <a:pt x="0" y="0"/>
                </a:moveTo>
                <a:lnTo>
                  <a:pt x="714" y="0"/>
                </a:lnTo>
              </a:path>
            </a:pathLst>
          </a:custGeom>
          <a:noFill/>
          <a:ln w="57150" cmpd="sng">
            <a:solidFill>
              <a:srgbClr val="FF3300"/>
            </a:solidFill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5482" name="Text Box 26"/>
          <p:cNvSpPr txBox="1">
            <a:spLocks noChangeArrowheads="1"/>
          </p:cNvSpPr>
          <p:nvPr/>
        </p:nvSpPr>
        <p:spPr bwMode="auto">
          <a:xfrm>
            <a:off x="5364163" y="2840038"/>
            <a:ext cx="5032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b="1" i="0"/>
              <a:t>3Na</a:t>
            </a:r>
            <a:r>
              <a:rPr lang="es-ES_tradnl" sz="1200" b="1" i="0" baseline="30000"/>
              <a:t>+</a:t>
            </a:r>
            <a:endParaRPr lang="es-ES" sz="1200" b="1" i="0" baseline="30000"/>
          </a:p>
        </p:txBody>
      </p:sp>
      <p:sp>
        <p:nvSpPr>
          <p:cNvPr id="275483" name="Text Box 27"/>
          <p:cNvSpPr txBox="1">
            <a:spLocks noChangeArrowheads="1"/>
          </p:cNvSpPr>
          <p:nvPr/>
        </p:nvSpPr>
        <p:spPr bwMode="auto">
          <a:xfrm>
            <a:off x="6905625" y="5484813"/>
            <a:ext cx="4079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s-ES_tradnl" sz="1200" b="1" i="0"/>
              <a:t>Cl</a:t>
            </a:r>
            <a:r>
              <a:rPr lang="es-ES_tradnl" sz="1200" b="1" i="0" baseline="30000"/>
              <a:t>-</a:t>
            </a:r>
            <a:r>
              <a:rPr lang="es-ES_tradnl" sz="1200" b="1" i="0"/>
              <a:t> </a:t>
            </a:r>
          </a:p>
        </p:txBody>
      </p:sp>
      <p:sp>
        <p:nvSpPr>
          <p:cNvPr id="275484" name="Text Box 28"/>
          <p:cNvSpPr txBox="1">
            <a:spLocks noChangeArrowheads="1"/>
          </p:cNvSpPr>
          <p:nvPr/>
        </p:nvSpPr>
        <p:spPr bwMode="auto">
          <a:xfrm>
            <a:off x="5467350" y="3179763"/>
            <a:ext cx="4365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s-ES_tradnl" sz="1200" b="1" i="0"/>
              <a:t>2K</a:t>
            </a:r>
            <a:r>
              <a:rPr lang="es-ES_tradnl" sz="1200" b="1" i="0" baseline="30000"/>
              <a:t>+</a:t>
            </a:r>
            <a:endParaRPr lang="es-ES" sz="1200" b="1" i="0" baseline="30000"/>
          </a:p>
        </p:txBody>
      </p:sp>
      <p:sp>
        <p:nvSpPr>
          <p:cNvPr id="275485" name="Text Box 29"/>
          <p:cNvSpPr txBox="1">
            <a:spLocks noChangeArrowheads="1"/>
          </p:cNvSpPr>
          <p:nvPr/>
        </p:nvSpPr>
        <p:spPr bwMode="auto">
          <a:xfrm>
            <a:off x="6931025" y="2824163"/>
            <a:ext cx="5032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b="1" i="0"/>
              <a:t>3Na</a:t>
            </a:r>
            <a:r>
              <a:rPr lang="es-ES_tradnl" sz="1200" b="1" i="0" baseline="30000"/>
              <a:t>+</a:t>
            </a:r>
            <a:endParaRPr lang="es-ES" sz="1200" b="1" i="0" baseline="30000"/>
          </a:p>
        </p:txBody>
      </p:sp>
      <p:sp>
        <p:nvSpPr>
          <p:cNvPr id="275486" name="Text Box 30"/>
          <p:cNvSpPr txBox="1">
            <a:spLocks noChangeArrowheads="1"/>
          </p:cNvSpPr>
          <p:nvPr/>
        </p:nvSpPr>
        <p:spPr bwMode="auto">
          <a:xfrm>
            <a:off x="6977063" y="3163888"/>
            <a:ext cx="4365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s-ES_tradnl" sz="1200" b="1" i="0"/>
              <a:t>2K</a:t>
            </a:r>
            <a:r>
              <a:rPr lang="es-ES_tradnl" sz="1200" b="1" i="0" baseline="30000"/>
              <a:t>+</a:t>
            </a:r>
            <a:endParaRPr lang="es-ES" sz="1200" b="1" i="0" baseline="30000"/>
          </a:p>
        </p:txBody>
      </p:sp>
      <p:sp>
        <p:nvSpPr>
          <p:cNvPr id="275487" name="Text Box 31"/>
          <p:cNvSpPr txBox="1">
            <a:spLocks noChangeArrowheads="1"/>
          </p:cNvSpPr>
          <p:nvPr/>
        </p:nvSpPr>
        <p:spPr bwMode="auto">
          <a:xfrm>
            <a:off x="6788150" y="3589338"/>
            <a:ext cx="3603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s-ES_tradnl" sz="1200" b="1" i="0"/>
              <a:t>K</a:t>
            </a:r>
            <a:r>
              <a:rPr lang="es-ES_tradnl" sz="1200" b="1" i="0" baseline="30000"/>
              <a:t>+</a:t>
            </a:r>
            <a:endParaRPr lang="es-ES" sz="1200" b="1" i="0" baseline="30000"/>
          </a:p>
        </p:txBody>
      </p:sp>
      <p:sp>
        <p:nvSpPr>
          <p:cNvPr id="275488" name="Freeform 32"/>
          <p:cNvSpPr>
            <a:spLocks/>
          </p:cNvSpPr>
          <p:nvPr/>
        </p:nvSpPr>
        <p:spPr bwMode="auto">
          <a:xfrm>
            <a:off x="6115050" y="3736975"/>
            <a:ext cx="749300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472" y="0"/>
              </a:cxn>
            </a:cxnLst>
            <a:rect l="0" t="0" r="r" b="b"/>
            <a:pathLst>
              <a:path w="472" h="2">
                <a:moveTo>
                  <a:pt x="0" y="2"/>
                </a:moveTo>
                <a:lnTo>
                  <a:pt x="472" y="0"/>
                </a:lnTo>
              </a:path>
            </a:pathLst>
          </a:custGeom>
          <a:noFill/>
          <a:ln w="57150" cmpd="sng">
            <a:solidFill>
              <a:srgbClr val="0000FF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5489" name="Freeform 33"/>
          <p:cNvSpPr>
            <a:spLocks/>
          </p:cNvSpPr>
          <p:nvPr/>
        </p:nvSpPr>
        <p:spPr bwMode="auto">
          <a:xfrm>
            <a:off x="5676900" y="3422650"/>
            <a:ext cx="400050" cy="3254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172"/>
              </a:cxn>
              <a:cxn ang="0">
                <a:pos x="252" y="196"/>
              </a:cxn>
            </a:cxnLst>
            <a:rect l="0" t="0" r="r" b="b"/>
            <a:pathLst>
              <a:path w="252" h="205">
                <a:moveTo>
                  <a:pt x="0" y="0"/>
                </a:moveTo>
                <a:lnTo>
                  <a:pt x="8" y="172"/>
                </a:lnTo>
                <a:cubicBezTo>
                  <a:pt x="50" y="205"/>
                  <a:pt x="201" y="191"/>
                  <a:pt x="252" y="196"/>
                </a:cubicBezTo>
              </a:path>
            </a:pathLst>
          </a:custGeom>
          <a:noFill/>
          <a:ln w="57150" cmpd="sng">
            <a:solidFill>
              <a:srgbClr val="0000FF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5490" name="Freeform 34"/>
          <p:cNvSpPr>
            <a:spLocks/>
          </p:cNvSpPr>
          <p:nvPr/>
        </p:nvSpPr>
        <p:spPr bwMode="auto">
          <a:xfrm>
            <a:off x="7405688" y="2968625"/>
            <a:ext cx="749300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472" y="0"/>
              </a:cxn>
            </a:cxnLst>
            <a:rect l="0" t="0" r="r" b="b"/>
            <a:pathLst>
              <a:path w="472" h="2">
                <a:moveTo>
                  <a:pt x="0" y="2"/>
                </a:moveTo>
                <a:lnTo>
                  <a:pt x="472" y="0"/>
                </a:lnTo>
              </a:path>
            </a:pathLst>
          </a:custGeom>
          <a:noFill/>
          <a:ln w="57150" cmpd="sng">
            <a:solidFill>
              <a:srgbClr val="0000FF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5491" name="Freeform 35"/>
          <p:cNvSpPr>
            <a:spLocks/>
          </p:cNvSpPr>
          <p:nvPr/>
        </p:nvSpPr>
        <p:spPr bwMode="auto">
          <a:xfrm>
            <a:off x="7294563" y="5613400"/>
            <a:ext cx="900112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567" y="0"/>
              </a:cxn>
            </a:cxnLst>
            <a:rect l="0" t="0" r="r" b="b"/>
            <a:pathLst>
              <a:path w="567" h="2">
                <a:moveTo>
                  <a:pt x="0" y="2"/>
                </a:moveTo>
                <a:lnTo>
                  <a:pt x="567" y="0"/>
                </a:lnTo>
              </a:path>
            </a:pathLst>
          </a:custGeom>
          <a:noFill/>
          <a:ln w="57150" cmpd="sng">
            <a:solidFill>
              <a:srgbClr val="0000FF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5492" name="Freeform 36"/>
          <p:cNvSpPr>
            <a:spLocks/>
          </p:cNvSpPr>
          <p:nvPr/>
        </p:nvSpPr>
        <p:spPr bwMode="auto">
          <a:xfrm>
            <a:off x="7032625" y="4556125"/>
            <a:ext cx="1146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22" y="2"/>
              </a:cxn>
            </a:cxnLst>
            <a:rect l="0" t="0" r="r" b="b"/>
            <a:pathLst>
              <a:path w="722" h="2">
                <a:moveTo>
                  <a:pt x="0" y="0"/>
                </a:moveTo>
                <a:lnTo>
                  <a:pt x="722" y="2"/>
                </a:lnTo>
              </a:path>
            </a:pathLst>
          </a:custGeom>
          <a:noFill/>
          <a:ln w="57150" cmpd="sng">
            <a:solidFill>
              <a:srgbClr val="0000FF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5493" name="Freeform 37"/>
          <p:cNvSpPr>
            <a:spLocks/>
          </p:cNvSpPr>
          <p:nvPr/>
        </p:nvSpPr>
        <p:spPr bwMode="auto">
          <a:xfrm>
            <a:off x="7058025" y="5167313"/>
            <a:ext cx="11334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14" y="0"/>
              </a:cxn>
            </a:cxnLst>
            <a:rect l="0" t="0" r="r" b="b"/>
            <a:pathLst>
              <a:path w="714" h="1">
                <a:moveTo>
                  <a:pt x="0" y="0"/>
                </a:moveTo>
                <a:lnTo>
                  <a:pt x="714" y="0"/>
                </a:lnTo>
              </a:path>
            </a:pathLst>
          </a:custGeom>
          <a:noFill/>
          <a:ln w="57150" cmpd="sng">
            <a:solidFill>
              <a:srgbClr val="0000FF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grpSp>
        <p:nvGrpSpPr>
          <p:cNvPr id="275494" name="Group 38"/>
          <p:cNvGrpSpPr>
            <a:grpSpLocks/>
          </p:cNvGrpSpPr>
          <p:nvPr/>
        </p:nvGrpSpPr>
        <p:grpSpPr bwMode="auto">
          <a:xfrm>
            <a:off x="7099300" y="3381375"/>
            <a:ext cx="1073150" cy="341313"/>
            <a:chOff x="4472" y="2130"/>
            <a:chExt cx="676" cy="215"/>
          </a:xfrm>
        </p:grpSpPr>
        <p:sp>
          <p:nvSpPr>
            <p:cNvPr id="275495" name="Freeform 39"/>
            <p:cNvSpPr>
              <a:spLocks/>
            </p:cNvSpPr>
            <p:nvPr/>
          </p:nvSpPr>
          <p:spPr bwMode="auto">
            <a:xfrm>
              <a:off x="4472" y="2344"/>
              <a:ext cx="676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76" y="0"/>
                </a:cxn>
              </a:cxnLst>
              <a:rect l="0" t="0" r="r" b="b"/>
              <a:pathLst>
                <a:path w="676" h="1">
                  <a:moveTo>
                    <a:pt x="0" y="0"/>
                  </a:moveTo>
                  <a:lnTo>
                    <a:pt x="676" y="0"/>
                  </a:lnTo>
                </a:path>
              </a:pathLst>
            </a:custGeom>
            <a:noFill/>
            <a:ln w="57150" cmpd="sng">
              <a:solidFill>
                <a:srgbClr val="0000FF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275496" name="Line 40"/>
            <p:cNvSpPr>
              <a:spLocks noChangeShapeType="1"/>
            </p:cNvSpPr>
            <p:nvPr/>
          </p:nvSpPr>
          <p:spPr bwMode="auto">
            <a:xfrm>
              <a:off x="4536" y="2130"/>
              <a:ext cx="0" cy="214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75497" name="Group 41"/>
          <p:cNvGrpSpPr>
            <a:grpSpLocks/>
          </p:cNvGrpSpPr>
          <p:nvPr/>
        </p:nvGrpSpPr>
        <p:grpSpPr bwMode="auto">
          <a:xfrm>
            <a:off x="100013" y="4541838"/>
            <a:ext cx="2711450" cy="1939925"/>
            <a:chOff x="63" y="2861"/>
            <a:chExt cx="1708" cy="1222"/>
          </a:xfrm>
        </p:grpSpPr>
        <p:pic>
          <p:nvPicPr>
            <p:cNvPr id="275498" name="Picture 4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3" y="3057"/>
              <a:ext cx="444" cy="1026"/>
            </a:xfrm>
            <a:prstGeom prst="rect">
              <a:avLst/>
            </a:prstGeom>
            <a:noFill/>
          </p:spPr>
        </p:pic>
        <p:sp>
          <p:nvSpPr>
            <p:cNvPr id="275499" name="Text Box 43"/>
            <p:cNvSpPr txBox="1">
              <a:spLocks noChangeArrowheads="1"/>
            </p:cNvSpPr>
            <p:nvPr/>
          </p:nvSpPr>
          <p:spPr bwMode="auto">
            <a:xfrm>
              <a:off x="445" y="3078"/>
              <a:ext cx="124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s-ES_tradnl" sz="1200" b="1" i="0"/>
                <a:t>Transporte activo primario</a:t>
              </a:r>
              <a:endParaRPr lang="es-ES" sz="1200" b="1" i="0" baseline="30000"/>
            </a:p>
          </p:txBody>
        </p:sp>
        <p:sp>
          <p:nvSpPr>
            <p:cNvPr id="275500" name="Text Box 44"/>
            <p:cNvSpPr txBox="1">
              <a:spLocks noChangeArrowheads="1"/>
            </p:cNvSpPr>
            <p:nvPr/>
          </p:nvSpPr>
          <p:spPr bwMode="auto">
            <a:xfrm>
              <a:off x="449" y="3340"/>
              <a:ext cx="132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s-ES_tradnl" sz="1200" b="1" i="0"/>
                <a:t>Transporte activo secundario</a:t>
              </a:r>
              <a:endParaRPr lang="es-ES" sz="1200" b="1" i="0" baseline="30000"/>
            </a:p>
          </p:txBody>
        </p:sp>
        <p:sp>
          <p:nvSpPr>
            <p:cNvPr id="275501" name="Text Box 45"/>
            <p:cNvSpPr txBox="1">
              <a:spLocks noChangeArrowheads="1"/>
            </p:cNvSpPr>
            <p:nvPr/>
          </p:nvSpPr>
          <p:spPr bwMode="auto">
            <a:xfrm>
              <a:off x="441" y="3593"/>
              <a:ext cx="128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s-ES_tradnl" sz="1200" b="1" i="0"/>
                <a:t>Transporte pasivo (difusión)</a:t>
              </a:r>
              <a:endParaRPr lang="es-ES" sz="1200" b="1" i="0" baseline="30000"/>
            </a:p>
          </p:txBody>
        </p:sp>
        <p:sp>
          <p:nvSpPr>
            <p:cNvPr id="275502" name="Text Box 46"/>
            <p:cNvSpPr txBox="1">
              <a:spLocks noChangeArrowheads="1"/>
            </p:cNvSpPr>
            <p:nvPr/>
          </p:nvSpPr>
          <p:spPr bwMode="auto">
            <a:xfrm>
              <a:off x="452" y="3863"/>
              <a:ext cx="112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s-ES_tradnl" sz="1200" b="1" i="0"/>
                <a:t>Proteína transportadora</a:t>
              </a:r>
              <a:endParaRPr lang="es-ES" sz="1200" b="1" i="0" baseline="30000"/>
            </a:p>
          </p:txBody>
        </p:sp>
        <p:sp>
          <p:nvSpPr>
            <p:cNvPr id="275503" name="Text Box 47"/>
            <p:cNvSpPr txBox="1">
              <a:spLocks noChangeArrowheads="1"/>
            </p:cNvSpPr>
            <p:nvPr/>
          </p:nvSpPr>
          <p:spPr bwMode="auto">
            <a:xfrm>
              <a:off x="176" y="2861"/>
              <a:ext cx="58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s-ES_tradnl" sz="1200" b="1" i="0"/>
                <a:t>LEYENDA</a:t>
              </a:r>
              <a:endParaRPr lang="es-ES" sz="1200" b="1" i="0"/>
            </a:p>
          </p:txBody>
        </p:sp>
      </p:grpSp>
      <p:sp>
        <p:nvSpPr>
          <p:cNvPr id="275504" name="Line 48"/>
          <p:cNvSpPr>
            <a:spLocks noChangeShapeType="1"/>
          </p:cNvSpPr>
          <p:nvPr/>
        </p:nvSpPr>
        <p:spPr bwMode="auto">
          <a:xfrm>
            <a:off x="168275" y="520700"/>
            <a:ext cx="8793163" cy="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9" name="48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sp>
        <p:nvSpPr>
          <p:cNvPr id="50" name="49 Elipse"/>
          <p:cNvSpPr/>
          <p:nvPr/>
        </p:nvSpPr>
        <p:spPr bwMode="auto">
          <a:xfrm>
            <a:off x="2684207" y="2654711"/>
            <a:ext cx="2684206" cy="1504335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3436374" y="5928853"/>
            <a:ext cx="28128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400" dirty="0" smtClean="0"/>
              <a:t>En la segunda mitad del T. Proximal</a:t>
            </a:r>
            <a:endParaRPr lang="es-ES" sz="1400" dirty="0"/>
          </a:p>
        </p:txBody>
      </p:sp>
      <p:cxnSp>
        <p:nvCxnSpPr>
          <p:cNvPr id="53" name="52 Conector recto de flecha"/>
          <p:cNvCxnSpPr/>
          <p:nvPr/>
        </p:nvCxnSpPr>
        <p:spPr bwMode="auto">
          <a:xfrm flipH="1" flipV="1">
            <a:off x="3288891" y="5663381"/>
            <a:ext cx="265471" cy="35396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5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75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75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75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75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75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75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275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75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75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75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75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7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275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275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275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275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275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7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0"/>
                                        <p:tgtEl>
                                          <p:spTgt spid="275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75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75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2000"/>
                                        <p:tgtEl>
                                          <p:spTgt spid="275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75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275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000"/>
                                        <p:tgtEl>
                                          <p:spTgt spid="275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275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1000"/>
                                        <p:tgtEl>
                                          <p:spTgt spid="27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275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3000"/>
                                        <p:tgtEl>
                                          <p:spTgt spid="275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27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1000"/>
                                        <p:tgtEl>
                                          <p:spTgt spid="275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1000"/>
                                        <p:tgtEl>
                                          <p:spTgt spid="27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3000"/>
                                        <p:tgtEl>
                                          <p:spTgt spid="275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0"/>
                                        <p:tgtEl>
                                          <p:spTgt spid="275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465" grpId="0"/>
      <p:bldP spid="275466" grpId="0"/>
      <p:bldP spid="275467" grpId="0"/>
      <p:bldP spid="275468" grpId="0"/>
      <p:bldP spid="275469" grpId="0"/>
      <p:bldP spid="275470" grpId="0"/>
      <p:bldP spid="275471" grpId="0"/>
      <p:bldP spid="275472" grpId="0"/>
      <p:bldP spid="275473" grpId="0"/>
      <p:bldP spid="275474" grpId="0"/>
      <p:bldP spid="275475" grpId="0" animBg="1"/>
      <p:bldP spid="275476" grpId="0" animBg="1"/>
      <p:bldP spid="275477" grpId="0" animBg="1"/>
      <p:bldP spid="275478" grpId="0" animBg="1"/>
      <p:bldP spid="275479" grpId="0" animBg="1"/>
      <p:bldP spid="275480" grpId="0" animBg="1"/>
      <p:bldP spid="275481" grpId="0" animBg="1"/>
      <p:bldP spid="275482" grpId="0"/>
      <p:bldP spid="275483" grpId="0"/>
      <p:bldP spid="275484" grpId="0"/>
      <p:bldP spid="275485" grpId="0"/>
      <p:bldP spid="275486" grpId="0"/>
      <p:bldP spid="275487" grpId="0"/>
      <p:bldP spid="275488" grpId="0" animBg="1"/>
      <p:bldP spid="275489" grpId="0" animBg="1"/>
      <p:bldP spid="275490" grpId="0" animBg="1"/>
      <p:bldP spid="275491" grpId="0" animBg="1"/>
      <p:bldP spid="275492" grpId="0" animBg="1"/>
      <p:bldP spid="275493" grpId="0" animBg="1"/>
      <p:bldP spid="27550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3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4513" y="4240213"/>
            <a:ext cx="3362325" cy="2170112"/>
          </a:xfrm>
          <a:prstGeom prst="rect">
            <a:avLst/>
          </a:prstGeom>
          <a:noFill/>
        </p:spPr>
      </p:pic>
      <p:pic>
        <p:nvPicPr>
          <p:cNvPr id="3543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50" y="3925888"/>
            <a:ext cx="1695450" cy="2619375"/>
          </a:xfrm>
          <a:prstGeom prst="rect">
            <a:avLst/>
          </a:prstGeom>
          <a:noFill/>
        </p:spPr>
      </p:pic>
      <p:pic>
        <p:nvPicPr>
          <p:cNvPr id="3543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013" y="4219575"/>
            <a:ext cx="323850" cy="1171575"/>
          </a:xfrm>
          <a:prstGeom prst="rect">
            <a:avLst/>
          </a:prstGeom>
          <a:noFill/>
        </p:spPr>
      </p:pic>
      <p:sp>
        <p:nvSpPr>
          <p:cNvPr id="354309" name="Text Box 5"/>
          <p:cNvSpPr txBox="1">
            <a:spLocks noChangeArrowheads="1"/>
          </p:cNvSpPr>
          <p:nvPr/>
        </p:nvSpPr>
        <p:spPr bwMode="auto">
          <a:xfrm>
            <a:off x="185738" y="158750"/>
            <a:ext cx="87868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 b="1" i="0">
                <a:solidFill>
                  <a:srgbClr val="FFFF00"/>
                </a:solidFill>
                <a:latin typeface="Arial" charset="0"/>
              </a:rPr>
              <a:t>Porción Descendente Delgada y Porción Gruesa Ascendente del Asa de Henle</a:t>
            </a:r>
          </a:p>
        </p:txBody>
      </p:sp>
      <p:pic>
        <p:nvPicPr>
          <p:cNvPr id="35431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8463" y="1047750"/>
            <a:ext cx="1743075" cy="2514600"/>
          </a:xfrm>
          <a:prstGeom prst="rect">
            <a:avLst/>
          </a:prstGeom>
          <a:noFill/>
        </p:spPr>
      </p:pic>
      <p:pic>
        <p:nvPicPr>
          <p:cNvPr id="35431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1825" y="1987550"/>
            <a:ext cx="374650" cy="1666875"/>
          </a:xfrm>
          <a:prstGeom prst="rect">
            <a:avLst/>
          </a:prstGeom>
          <a:noFill/>
        </p:spPr>
      </p:pic>
      <p:pic>
        <p:nvPicPr>
          <p:cNvPr id="35431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2675" y="1539875"/>
            <a:ext cx="2860675" cy="1947863"/>
          </a:xfrm>
          <a:prstGeom prst="rect">
            <a:avLst/>
          </a:prstGeom>
          <a:noFill/>
        </p:spPr>
      </p:pic>
      <p:pic>
        <p:nvPicPr>
          <p:cNvPr id="354313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21363" y="3792538"/>
            <a:ext cx="2943225" cy="2981325"/>
          </a:xfrm>
          <a:prstGeom prst="rect">
            <a:avLst/>
          </a:prstGeom>
          <a:noFill/>
        </p:spPr>
      </p:pic>
      <p:sp>
        <p:nvSpPr>
          <p:cNvPr id="354314" name="Text Box 10"/>
          <p:cNvSpPr txBox="1">
            <a:spLocks noChangeArrowheads="1"/>
          </p:cNvSpPr>
          <p:nvPr/>
        </p:nvSpPr>
        <p:spPr bwMode="auto">
          <a:xfrm>
            <a:off x="5195888" y="5294313"/>
            <a:ext cx="4365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Na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4315" name="Text Box 11"/>
          <p:cNvSpPr txBox="1">
            <a:spLocks noChangeArrowheads="1"/>
          </p:cNvSpPr>
          <p:nvPr/>
        </p:nvSpPr>
        <p:spPr bwMode="auto">
          <a:xfrm>
            <a:off x="5172075" y="5524500"/>
            <a:ext cx="4540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2Cl</a:t>
            </a:r>
            <a:r>
              <a:rPr lang="es-ES" sz="1200" b="1" i="0" baseline="30000">
                <a:latin typeface="Arial" charset="0"/>
              </a:rPr>
              <a:t>-</a:t>
            </a:r>
          </a:p>
        </p:txBody>
      </p:sp>
      <p:sp>
        <p:nvSpPr>
          <p:cNvPr id="354316" name="Text Box 12"/>
          <p:cNvSpPr txBox="1">
            <a:spLocks noChangeArrowheads="1"/>
          </p:cNvSpPr>
          <p:nvPr/>
        </p:nvSpPr>
        <p:spPr bwMode="auto">
          <a:xfrm>
            <a:off x="5243513" y="5719763"/>
            <a:ext cx="352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K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4317" name="Line 13"/>
          <p:cNvSpPr>
            <a:spLocks noChangeShapeType="1"/>
          </p:cNvSpPr>
          <p:nvPr/>
        </p:nvSpPr>
        <p:spPr bwMode="auto">
          <a:xfrm>
            <a:off x="5610225" y="5449888"/>
            <a:ext cx="96202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4318" name="Line 14"/>
          <p:cNvSpPr>
            <a:spLocks noChangeShapeType="1"/>
          </p:cNvSpPr>
          <p:nvPr/>
        </p:nvSpPr>
        <p:spPr bwMode="auto">
          <a:xfrm>
            <a:off x="5611813" y="5665788"/>
            <a:ext cx="96202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4319" name="Line 15"/>
          <p:cNvSpPr>
            <a:spLocks noChangeShapeType="1"/>
          </p:cNvSpPr>
          <p:nvPr/>
        </p:nvSpPr>
        <p:spPr bwMode="auto">
          <a:xfrm>
            <a:off x="5613400" y="5853113"/>
            <a:ext cx="96202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4320" name="Oval 16"/>
          <p:cNvSpPr>
            <a:spLocks noChangeArrowheads="1"/>
          </p:cNvSpPr>
          <p:nvPr/>
        </p:nvSpPr>
        <p:spPr bwMode="auto">
          <a:xfrm>
            <a:off x="5770563" y="5329238"/>
            <a:ext cx="574675" cy="576262"/>
          </a:xfrm>
          <a:prstGeom prst="ellipse">
            <a:avLst/>
          </a:prstGeom>
          <a:solidFill>
            <a:srgbClr val="FFC39B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54321" name="Oval 17"/>
          <p:cNvSpPr>
            <a:spLocks noChangeArrowheads="1"/>
          </p:cNvSpPr>
          <p:nvPr/>
        </p:nvSpPr>
        <p:spPr bwMode="auto">
          <a:xfrm>
            <a:off x="5818188" y="4832350"/>
            <a:ext cx="476250" cy="420688"/>
          </a:xfrm>
          <a:prstGeom prst="ellipse">
            <a:avLst/>
          </a:prstGeom>
          <a:solidFill>
            <a:srgbClr val="FFC39B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54322" name="Text Box 18"/>
          <p:cNvSpPr txBox="1">
            <a:spLocks noChangeArrowheads="1"/>
          </p:cNvSpPr>
          <p:nvPr/>
        </p:nvSpPr>
        <p:spPr bwMode="auto">
          <a:xfrm>
            <a:off x="5197475" y="4667250"/>
            <a:ext cx="4365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Na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4323" name="Line 19"/>
          <p:cNvSpPr>
            <a:spLocks noChangeShapeType="1"/>
          </p:cNvSpPr>
          <p:nvPr/>
        </p:nvSpPr>
        <p:spPr bwMode="auto">
          <a:xfrm>
            <a:off x="5611813" y="4822825"/>
            <a:ext cx="96202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4324" name="Line 20"/>
          <p:cNvSpPr>
            <a:spLocks noChangeShapeType="1"/>
          </p:cNvSpPr>
          <p:nvPr/>
        </p:nvSpPr>
        <p:spPr bwMode="auto">
          <a:xfrm rot="-10800000">
            <a:off x="5584825" y="5267325"/>
            <a:ext cx="96202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4325" name="Text Box 21"/>
          <p:cNvSpPr txBox="1">
            <a:spLocks noChangeArrowheads="1"/>
          </p:cNvSpPr>
          <p:nvPr/>
        </p:nvSpPr>
        <p:spPr bwMode="auto">
          <a:xfrm>
            <a:off x="6527800" y="511175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H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4326" name="Oval 22"/>
          <p:cNvSpPr>
            <a:spLocks noChangeArrowheads="1"/>
          </p:cNvSpPr>
          <p:nvPr/>
        </p:nvSpPr>
        <p:spPr bwMode="auto">
          <a:xfrm>
            <a:off x="8228013" y="4921250"/>
            <a:ext cx="479425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" sz="1200" b="1" i="0">
                <a:latin typeface="Arial" charset="0"/>
              </a:rPr>
              <a:t>ATP</a:t>
            </a:r>
          </a:p>
        </p:txBody>
      </p:sp>
      <p:sp>
        <p:nvSpPr>
          <p:cNvPr id="354327" name="Line 23"/>
          <p:cNvSpPr>
            <a:spLocks noChangeShapeType="1"/>
          </p:cNvSpPr>
          <p:nvPr/>
        </p:nvSpPr>
        <p:spPr bwMode="auto">
          <a:xfrm rot="-21600000">
            <a:off x="7934325" y="4932363"/>
            <a:ext cx="96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4328" name="Freeform 24"/>
          <p:cNvSpPr>
            <a:spLocks/>
          </p:cNvSpPr>
          <p:nvPr/>
        </p:nvSpPr>
        <p:spPr bwMode="auto">
          <a:xfrm>
            <a:off x="7950200" y="5300663"/>
            <a:ext cx="893763" cy="4762"/>
          </a:xfrm>
          <a:custGeom>
            <a:avLst/>
            <a:gdLst/>
            <a:ahLst/>
            <a:cxnLst>
              <a:cxn ang="0">
                <a:pos x="563" y="0"/>
              </a:cxn>
              <a:cxn ang="0">
                <a:pos x="0" y="3"/>
              </a:cxn>
            </a:cxnLst>
            <a:rect l="0" t="0" r="r" b="b"/>
            <a:pathLst>
              <a:path w="563" h="3">
                <a:moveTo>
                  <a:pt x="563" y="0"/>
                </a:moveTo>
                <a:lnTo>
                  <a:pt x="0" y="3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4329" name="Text Box 25"/>
          <p:cNvSpPr txBox="1">
            <a:spLocks noChangeArrowheads="1"/>
          </p:cNvSpPr>
          <p:nvPr/>
        </p:nvSpPr>
        <p:spPr bwMode="auto">
          <a:xfrm>
            <a:off x="7591425" y="4762500"/>
            <a:ext cx="4365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Na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4330" name="Text Box 26"/>
          <p:cNvSpPr txBox="1">
            <a:spLocks noChangeArrowheads="1"/>
          </p:cNvSpPr>
          <p:nvPr/>
        </p:nvSpPr>
        <p:spPr bwMode="auto">
          <a:xfrm>
            <a:off x="7685088" y="514985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K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4331" name="Text Box 27"/>
          <p:cNvSpPr txBox="1">
            <a:spLocks noChangeArrowheads="1"/>
          </p:cNvSpPr>
          <p:nvPr/>
        </p:nvSpPr>
        <p:spPr bwMode="auto">
          <a:xfrm>
            <a:off x="8769350" y="5148263"/>
            <a:ext cx="352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K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4332" name="Text Box 28"/>
          <p:cNvSpPr txBox="1">
            <a:spLocks noChangeArrowheads="1"/>
          </p:cNvSpPr>
          <p:nvPr/>
        </p:nvSpPr>
        <p:spPr bwMode="auto">
          <a:xfrm>
            <a:off x="7272338" y="548005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K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4333" name="Text Box 29"/>
          <p:cNvSpPr txBox="1">
            <a:spLocks noChangeArrowheads="1"/>
          </p:cNvSpPr>
          <p:nvPr/>
        </p:nvSpPr>
        <p:spPr bwMode="auto">
          <a:xfrm>
            <a:off x="4608513" y="3697288"/>
            <a:ext cx="14906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 sz="1600" b="1" i="0">
                <a:latin typeface="Arial" charset="0"/>
              </a:rPr>
              <a:t>Luz Tubular</a:t>
            </a:r>
          </a:p>
        </p:txBody>
      </p:sp>
      <p:sp>
        <p:nvSpPr>
          <p:cNvPr id="354334" name="Freeform 30"/>
          <p:cNvSpPr>
            <a:spLocks/>
          </p:cNvSpPr>
          <p:nvPr/>
        </p:nvSpPr>
        <p:spPr bwMode="auto">
          <a:xfrm>
            <a:off x="7454900" y="5719763"/>
            <a:ext cx="1393825" cy="4365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92" y="364"/>
              </a:cxn>
              <a:cxn ang="0">
                <a:pos x="1196" y="382"/>
              </a:cxn>
            </a:cxnLst>
            <a:rect l="0" t="0" r="r" b="b"/>
            <a:pathLst>
              <a:path w="1196" h="382">
                <a:moveTo>
                  <a:pt x="0" y="0"/>
                </a:moveTo>
                <a:lnTo>
                  <a:pt x="292" y="364"/>
                </a:lnTo>
                <a:lnTo>
                  <a:pt x="1196" y="382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4335" name="Freeform 31"/>
          <p:cNvSpPr>
            <a:spLocks/>
          </p:cNvSpPr>
          <p:nvPr/>
        </p:nvSpPr>
        <p:spPr bwMode="auto">
          <a:xfrm>
            <a:off x="5645150" y="5729288"/>
            <a:ext cx="1768475" cy="419100"/>
          </a:xfrm>
          <a:custGeom>
            <a:avLst/>
            <a:gdLst/>
            <a:ahLst/>
            <a:cxnLst>
              <a:cxn ang="0">
                <a:pos x="1265" y="0"/>
              </a:cxn>
              <a:cxn ang="0">
                <a:pos x="931" y="344"/>
              </a:cxn>
              <a:cxn ang="0">
                <a:pos x="0" y="362"/>
              </a:cxn>
            </a:cxnLst>
            <a:rect l="0" t="0" r="r" b="b"/>
            <a:pathLst>
              <a:path w="1265" h="362">
                <a:moveTo>
                  <a:pt x="1265" y="0"/>
                </a:moveTo>
                <a:lnTo>
                  <a:pt x="931" y="344"/>
                </a:lnTo>
                <a:lnTo>
                  <a:pt x="0" y="362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4336" name="Text Box 32"/>
          <p:cNvSpPr txBox="1">
            <a:spLocks noChangeArrowheads="1"/>
          </p:cNvSpPr>
          <p:nvPr/>
        </p:nvSpPr>
        <p:spPr bwMode="auto">
          <a:xfrm>
            <a:off x="7632700" y="5432425"/>
            <a:ext cx="3698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Cl</a:t>
            </a:r>
            <a:r>
              <a:rPr lang="es-ES" sz="1200" b="1" i="0" baseline="30000">
                <a:latin typeface="Arial" charset="0"/>
              </a:rPr>
              <a:t>-</a:t>
            </a:r>
          </a:p>
        </p:txBody>
      </p:sp>
      <p:sp>
        <p:nvSpPr>
          <p:cNvPr id="354337" name="Line 33"/>
          <p:cNvSpPr>
            <a:spLocks noChangeShapeType="1"/>
          </p:cNvSpPr>
          <p:nvPr/>
        </p:nvSpPr>
        <p:spPr bwMode="auto">
          <a:xfrm rot="-21600000">
            <a:off x="7935913" y="5591175"/>
            <a:ext cx="96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4338" name="Text Box 34"/>
          <p:cNvSpPr txBox="1">
            <a:spLocks noChangeArrowheads="1"/>
          </p:cNvSpPr>
          <p:nvPr/>
        </p:nvSpPr>
        <p:spPr bwMode="auto">
          <a:xfrm>
            <a:off x="5273675" y="4051300"/>
            <a:ext cx="4937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Ca</a:t>
            </a:r>
            <a:r>
              <a:rPr lang="es-ES" sz="1200" b="1" i="0" baseline="30000">
                <a:latin typeface="Arial" charset="0"/>
              </a:rPr>
              <a:t>2+</a:t>
            </a:r>
            <a:endParaRPr lang="es-ES" b="1" i="0" baseline="30000">
              <a:latin typeface="Arial" charset="0"/>
            </a:endParaRPr>
          </a:p>
        </p:txBody>
      </p:sp>
      <p:sp>
        <p:nvSpPr>
          <p:cNvPr id="354339" name="Text Box 35"/>
          <p:cNvSpPr txBox="1">
            <a:spLocks noChangeArrowheads="1"/>
          </p:cNvSpPr>
          <p:nvPr/>
        </p:nvSpPr>
        <p:spPr bwMode="auto">
          <a:xfrm>
            <a:off x="5283200" y="4230688"/>
            <a:ext cx="5207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Mg</a:t>
            </a:r>
            <a:r>
              <a:rPr lang="es-ES" sz="1200" b="1" i="0" baseline="30000">
                <a:latin typeface="Arial" charset="0"/>
              </a:rPr>
              <a:t>2+</a:t>
            </a:r>
            <a:endParaRPr lang="es-ES" b="1" i="0" baseline="30000">
              <a:latin typeface="Arial" charset="0"/>
            </a:endParaRPr>
          </a:p>
        </p:txBody>
      </p:sp>
      <p:grpSp>
        <p:nvGrpSpPr>
          <p:cNvPr id="354343" name="Group 39"/>
          <p:cNvGrpSpPr>
            <a:grpSpLocks/>
          </p:cNvGrpSpPr>
          <p:nvPr/>
        </p:nvGrpSpPr>
        <p:grpSpPr bwMode="auto">
          <a:xfrm>
            <a:off x="5702300" y="4183063"/>
            <a:ext cx="2667000" cy="266700"/>
            <a:chOff x="3592" y="2635"/>
            <a:chExt cx="1680" cy="168"/>
          </a:xfrm>
        </p:grpSpPr>
        <p:sp>
          <p:nvSpPr>
            <p:cNvPr id="354340" name="Line 36"/>
            <p:cNvSpPr>
              <a:spLocks noChangeShapeType="1"/>
            </p:cNvSpPr>
            <p:nvPr/>
          </p:nvSpPr>
          <p:spPr bwMode="auto">
            <a:xfrm flipV="1">
              <a:off x="3610" y="2800"/>
              <a:ext cx="1662" cy="3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354341" name="Freeform 37"/>
            <p:cNvSpPr>
              <a:spLocks/>
            </p:cNvSpPr>
            <p:nvPr/>
          </p:nvSpPr>
          <p:spPr bwMode="auto">
            <a:xfrm>
              <a:off x="3592" y="2635"/>
              <a:ext cx="141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8" y="0"/>
                </a:cxn>
                <a:cxn ang="0">
                  <a:pos x="141" y="132"/>
                </a:cxn>
              </a:cxnLst>
              <a:rect l="0" t="0" r="r" b="b"/>
              <a:pathLst>
                <a:path w="141" h="132">
                  <a:moveTo>
                    <a:pt x="0" y="0"/>
                  </a:moveTo>
                  <a:lnTo>
                    <a:pt x="138" y="0"/>
                  </a:lnTo>
                  <a:lnTo>
                    <a:pt x="141" y="132"/>
                  </a:lnTo>
                </a:path>
              </a:pathLst>
            </a:custGeom>
            <a:noFill/>
            <a:ln w="28575" cap="flat" cmpd="sng">
              <a:solidFill>
                <a:schemeClr val="accent2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41" name="40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sp>
        <p:nvSpPr>
          <p:cNvPr id="42" name="41 CuadroTexto"/>
          <p:cNvSpPr txBox="1"/>
          <p:nvPr/>
        </p:nvSpPr>
        <p:spPr>
          <a:xfrm>
            <a:off x="5397911" y="1055001"/>
            <a:ext cx="347177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sz="1600" u="sng" dirty="0" err="1" smtClean="0"/>
              <a:t>Cotransportador</a:t>
            </a:r>
            <a:r>
              <a:rPr lang="es-GT" sz="1600" u="sng" dirty="0" smtClean="0"/>
              <a:t> Na, K, 2Cl:</a:t>
            </a:r>
          </a:p>
          <a:p>
            <a:endParaRPr lang="es-GT" sz="1600" dirty="0" smtClean="0"/>
          </a:p>
          <a:p>
            <a:r>
              <a:rPr lang="es-GT" sz="1600" dirty="0" smtClean="0"/>
              <a:t>-utiliza la energía del paso del Na+ para </a:t>
            </a:r>
            <a:r>
              <a:rPr lang="es-GT" sz="1600" dirty="0" err="1" smtClean="0"/>
              <a:t>cotransportar</a:t>
            </a:r>
            <a:r>
              <a:rPr lang="es-GT" sz="1600" dirty="0" smtClean="0"/>
              <a:t> el K+</a:t>
            </a:r>
          </a:p>
          <a:p>
            <a:endParaRPr lang="es-GT" sz="1600" dirty="0"/>
          </a:p>
          <a:p>
            <a:r>
              <a:rPr lang="es-GT" sz="1600" dirty="0" smtClean="0">
                <a:solidFill>
                  <a:srgbClr val="FF0000"/>
                </a:solidFill>
              </a:rPr>
              <a:t>(Diuréticos de ASA: furo, </a:t>
            </a:r>
            <a:r>
              <a:rPr lang="es-GT" sz="1600" dirty="0" err="1" smtClean="0">
                <a:solidFill>
                  <a:srgbClr val="FF0000"/>
                </a:solidFill>
              </a:rPr>
              <a:t>bumetanida</a:t>
            </a:r>
            <a:r>
              <a:rPr lang="es-GT" sz="1600" dirty="0" smtClean="0">
                <a:solidFill>
                  <a:srgbClr val="FF0000"/>
                </a:solidFill>
              </a:rPr>
              <a:t>, ácido </a:t>
            </a:r>
            <a:r>
              <a:rPr lang="es-GT" sz="1600" dirty="0" err="1" smtClean="0">
                <a:solidFill>
                  <a:srgbClr val="FF0000"/>
                </a:solidFill>
              </a:rPr>
              <a:t>etacrínico</a:t>
            </a:r>
            <a:r>
              <a:rPr lang="es-GT" sz="1600" dirty="0" smtClean="0">
                <a:solidFill>
                  <a:srgbClr val="FF0000"/>
                </a:solidFill>
              </a:rPr>
              <a:t>)</a:t>
            </a:r>
          </a:p>
          <a:p>
            <a:endParaRPr lang="es-GT" sz="1600" dirty="0"/>
          </a:p>
          <a:p>
            <a:r>
              <a:rPr lang="es-GT" sz="1600" dirty="0" smtClean="0"/>
              <a:t>-Segmento Grueso y T. distal son impermeables al agua (diluyen) y urea</a:t>
            </a:r>
            <a:endParaRPr lang="es-ES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543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4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4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3543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4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4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4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54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4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4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4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5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5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54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54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54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54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54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54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54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54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54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54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000"/>
                                        <p:tgtEl>
                                          <p:spTgt spid="354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2000"/>
                                        <p:tgtEl>
                                          <p:spTgt spid="354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54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354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354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5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354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354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54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5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4314" grpId="0"/>
      <p:bldP spid="354315" grpId="0"/>
      <p:bldP spid="354316" grpId="0"/>
      <p:bldP spid="354317" grpId="0" animBg="1"/>
      <p:bldP spid="354318" grpId="0" animBg="1"/>
      <p:bldP spid="354319" grpId="0" animBg="1"/>
      <p:bldP spid="354320" grpId="0" animBg="1"/>
      <p:bldP spid="354321" grpId="0" animBg="1"/>
      <p:bldP spid="354322" grpId="0"/>
      <p:bldP spid="354323" grpId="0" animBg="1"/>
      <p:bldP spid="354324" grpId="0" animBg="1"/>
      <p:bldP spid="354325" grpId="0"/>
      <p:bldP spid="354326" grpId="0" animBg="1"/>
      <p:bldP spid="354327" grpId="0" animBg="1"/>
      <p:bldP spid="354328" grpId="0" animBg="1"/>
      <p:bldP spid="354329" grpId="0"/>
      <p:bldP spid="354330" grpId="0"/>
      <p:bldP spid="354331" grpId="0"/>
      <p:bldP spid="354332" grpId="0"/>
      <p:bldP spid="354333" grpId="0"/>
      <p:bldP spid="354334" grpId="0" animBg="1"/>
      <p:bldP spid="354335" grpId="0" animBg="1"/>
      <p:bldP spid="354336" grpId="0"/>
      <p:bldP spid="354337" grpId="0" animBg="1"/>
      <p:bldP spid="354338" grpId="0"/>
      <p:bldP spid="354339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3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788" y="3929063"/>
            <a:ext cx="2209800" cy="2835275"/>
          </a:xfrm>
          <a:prstGeom prst="rect">
            <a:avLst/>
          </a:prstGeom>
          <a:noFill/>
        </p:spPr>
      </p:pic>
      <p:sp>
        <p:nvSpPr>
          <p:cNvPr id="355331" name="Text Box 3"/>
          <p:cNvSpPr txBox="1">
            <a:spLocks noChangeArrowheads="1"/>
          </p:cNvSpPr>
          <p:nvPr/>
        </p:nvSpPr>
        <p:spPr bwMode="auto">
          <a:xfrm>
            <a:off x="520700" y="158750"/>
            <a:ext cx="81835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" b="1" i="0">
                <a:solidFill>
                  <a:srgbClr val="FFFF00"/>
                </a:solidFill>
                <a:latin typeface="Arial" charset="0"/>
              </a:rPr>
              <a:t>Primera Porción del Túbulo Distal</a:t>
            </a:r>
          </a:p>
          <a:p>
            <a:pPr algn="just"/>
            <a:r>
              <a:rPr lang="es-ES" b="1" i="0">
                <a:solidFill>
                  <a:srgbClr val="FFFF00"/>
                </a:solidFill>
                <a:latin typeface="Arial" charset="0"/>
              </a:rPr>
              <a:t>Última Porción del Túbulo Distal – Túbulo Colector</a:t>
            </a:r>
          </a:p>
        </p:txBody>
      </p:sp>
      <p:pic>
        <p:nvPicPr>
          <p:cNvPr id="35533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957263"/>
            <a:ext cx="2032000" cy="2892425"/>
          </a:xfrm>
          <a:prstGeom prst="rect">
            <a:avLst/>
          </a:prstGeom>
          <a:noFill/>
        </p:spPr>
      </p:pic>
      <p:pic>
        <p:nvPicPr>
          <p:cNvPr id="35533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1825" y="1533525"/>
            <a:ext cx="3124200" cy="2219325"/>
          </a:xfrm>
          <a:prstGeom prst="rect">
            <a:avLst/>
          </a:prstGeom>
          <a:noFill/>
        </p:spPr>
      </p:pic>
      <p:pic>
        <p:nvPicPr>
          <p:cNvPr id="35533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87638" y="4276725"/>
            <a:ext cx="2420937" cy="2309813"/>
          </a:xfrm>
          <a:prstGeom prst="rect">
            <a:avLst/>
          </a:prstGeom>
          <a:noFill/>
        </p:spPr>
      </p:pic>
      <p:sp>
        <p:nvSpPr>
          <p:cNvPr id="355335" name="Text Box 7"/>
          <p:cNvSpPr txBox="1">
            <a:spLocks noChangeArrowheads="1"/>
          </p:cNvSpPr>
          <p:nvPr/>
        </p:nvSpPr>
        <p:spPr bwMode="auto">
          <a:xfrm rot="-1359485">
            <a:off x="2162175" y="4352925"/>
            <a:ext cx="2036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600" b="1" i="0">
                <a:latin typeface="Arial" charset="0"/>
              </a:rPr>
              <a:t>Células principales</a:t>
            </a:r>
          </a:p>
        </p:txBody>
      </p:sp>
      <p:sp>
        <p:nvSpPr>
          <p:cNvPr id="355336" name="Text Box 8"/>
          <p:cNvSpPr txBox="1">
            <a:spLocks noChangeArrowheads="1"/>
          </p:cNvSpPr>
          <p:nvPr/>
        </p:nvSpPr>
        <p:spPr bwMode="auto">
          <a:xfrm>
            <a:off x="1933575" y="6170613"/>
            <a:ext cx="140493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 sz="1600" b="1" i="0">
                <a:latin typeface="Arial" charset="0"/>
              </a:rPr>
              <a:t>Células intercaladas</a:t>
            </a:r>
          </a:p>
        </p:txBody>
      </p:sp>
      <p:pic>
        <p:nvPicPr>
          <p:cNvPr id="35533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1375" y="4100513"/>
            <a:ext cx="2668588" cy="2617787"/>
          </a:xfrm>
          <a:prstGeom prst="rect">
            <a:avLst/>
          </a:prstGeom>
          <a:noFill/>
        </p:spPr>
      </p:pic>
      <p:sp>
        <p:nvSpPr>
          <p:cNvPr id="355338" name="Oval 10"/>
          <p:cNvSpPr>
            <a:spLocks noChangeArrowheads="1"/>
          </p:cNvSpPr>
          <p:nvPr/>
        </p:nvSpPr>
        <p:spPr bwMode="auto">
          <a:xfrm>
            <a:off x="8070850" y="5535613"/>
            <a:ext cx="479425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" sz="1200" b="1" i="0">
                <a:latin typeface="Arial" charset="0"/>
              </a:rPr>
              <a:t>ATP</a:t>
            </a:r>
          </a:p>
        </p:txBody>
      </p:sp>
      <p:sp>
        <p:nvSpPr>
          <p:cNvPr id="355339" name="Text Box 11"/>
          <p:cNvSpPr txBox="1">
            <a:spLocks noChangeArrowheads="1"/>
          </p:cNvSpPr>
          <p:nvPr/>
        </p:nvSpPr>
        <p:spPr bwMode="auto">
          <a:xfrm>
            <a:off x="5351463" y="5540375"/>
            <a:ext cx="4365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Na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5340" name="Text Box 12"/>
          <p:cNvSpPr txBox="1">
            <a:spLocks noChangeArrowheads="1"/>
          </p:cNvSpPr>
          <p:nvPr/>
        </p:nvSpPr>
        <p:spPr bwMode="auto">
          <a:xfrm>
            <a:off x="5376863" y="5969000"/>
            <a:ext cx="3698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Cl</a:t>
            </a:r>
            <a:r>
              <a:rPr lang="es-ES" sz="1200" b="1" i="0" baseline="30000">
                <a:latin typeface="Arial" charset="0"/>
              </a:rPr>
              <a:t>-</a:t>
            </a:r>
          </a:p>
        </p:txBody>
      </p:sp>
      <p:sp>
        <p:nvSpPr>
          <p:cNvPr id="355341" name="Line 13"/>
          <p:cNvSpPr>
            <a:spLocks noChangeShapeType="1"/>
          </p:cNvSpPr>
          <p:nvPr/>
        </p:nvSpPr>
        <p:spPr bwMode="auto">
          <a:xfrm>
            <a:off x="5667375" y="5724525"/>
            <a:ext cx="96202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5342" name="Text Box 14"/>
          <p:cNvSpPr txBox="1">
            <a:spLocks noChangeArrowheads="1"/>
          </p:cNvSpPr>
          <p:nvPr/>
        </p:nvSpPr>
        <p:spPr bwMode="auto">
          <a:xfrm>
            <a:off x="6589713" y="5597525"/>
            <a:ext cx="4365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Na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5343" name="Line 15"/>
          <p:cNvSpPr>
            <a:spLocks noChangeShapeType="1"/>
          </p:cNvSpPr>
          <p:nvPr/>
        </p:nvSpPr>
        <p:spPr bwMode="auto">
          <a:xfrm>
            <a:off x="5645150" y="6130925"/>
            <a:ext cx="96202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5344" name="Text Box 16"/>
          <p:cNvSpPr txBox="1">
            <a:spLocks noChangeArrowheads="1"/>
          </p:cNvSpPr>
          <p:nvPr/>
        </p:nvSpPr>
        <p:spPr bwMode="auto">
          <a:xfrm>
            <a:off x="6550025" y="5970588"/>
            <a:ext cx="3698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Cl</a:t>
            </a:r>
            <a:r>
              <a:rPr lang="es-ES" sz="1200" b="1" i="0" baseline="30000">
                <a:latin typeface="Arial" charset="0"/>
              </a:rPr>
              <a:t>-</a:t>
            </a:r>
          </a:p>
        </p:txBody>
      </p:sp>
      <p:sp>
        <p:nvSpPr>
          <p:cNvPr id="355345" name="Text Box 17"/>
          <p:cNvSpPr txBox="1">
            <a:spLocks noChangeArrowheads="1"/>
          </p:cNvSpPr>
          <p:nvPr/>
        </p:nvSpPr>
        <p:spPr bwMode="auto">
          <a:xfrm>
            <a:off x="5194300" y="4194175"/>
            <a:ext cx="9286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" sz="1600" b="1" i="0">
                <a:latin typeface="Arial" charset="0"/>
              </a:rPr>
              <a:t>Luz</a:t>
            </a:r>
          </a:p>
          <a:p>
            <a:pPr algn="ctr"/>
            <a:r>
              <a:rPr lang="es-ES" sz="1600" b="1" i="0">
                <a:latin typeface="Arial" charset="0"/>
              </a:rPr>
              <a:t>Tubular</a:t>
            </a:r>
          </a:p>
        </p:txBody>
      </p:sp>
      <p:sp>
        <p:nvSpPr>
          <p:cNvPr id="355346" name="Text Box 18"/>
          <p:cNvSpPr txBox="1">
            <a:spLocks noChangeArrowheads="1"/>
          </p:cNvSpPr>
          <p:nvPr/>
        </p:nvSpPr>
        <p:spPr bwMode="auto">
          <a:xfrm>
            <a:off x="6567488" y="3922713"/>
            <a:ext cx="19081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 sz="1200" b="1" i="0">
                <a:solidFill>
                  <a:schemeClr val="accent2"/>
                </a:solidFill>
                <a:latin typeface="Arial" charset="0"/>
              </a:rPr>
              <a:t>Célula </a:t>
            </a:r>
            <a:r>
              <a:rPr lang="es-ES" sz="1200" b="1" i="0" u="sng">
                <a:solidFill>
                  <a:schemeClr val="accent2"/>
                </a:solidFill>
                <a:latin typeface="Arial" charset="0"/>
              </a:rPr>
              <a:t>PRINCIPAL</a:t>
            </a:r>
            <a:r>
              <a:rPr lang="es-ES" sz="1200" b="1" i="0">
                <a:solidFill>
                  <a:schemeClr val="accent2"/>
                </a:solidFill>
                <a:latin typeface="Arial" charset="0"/>
              </a:rPr>
              <a:t> de</a:t>
            </a:r>
          </a:p>
        </p:txBody>
      </p:sp>
      <p:sp>
        <p:nvSpPr>
          <p:cNvPr id="355347" name="Line 19"/>
          <p:cNvSpPr>
            <a:spLocks noChangeShapeType="1"/>
          </p:cNvSpPr>
          <p:nvPr/>
        </p:nvSpPr>
        <p:spPr bwMode="auto">
          <a:xfrm rot="-21600000">
            <a:off x="7777163" y="5546725"/>
            <a:ext cx="96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5348" name="Line 20"/>
          <p:cNvSpPr>
            <a:spLocks noChangeShapeType="1"/>
          </p:cNvSpPr>
          <p:nvPr/>
        </p:nvSpPr>
        <p:spPr bwMode="auto">
          <a:xfrm rot="-10800000">
            <a:off x="7793038" y="5919788"/>
            <a:ext cx="96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5349" name="Text Box 21"/>
          <p:cNvSpPr txBox="1">
            <a:spLocks noChangeArrowheads="1"/>
          </p:cNvSpPr>
          <p:nvPr/>
        </p:nvSpPr>
        <p:spPr bwMode="auto">
          <a:xfrm>
            <a:off x="7434263" y="5376863"/>
            <a:ext cx="4365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Na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5350" name="Text Box 22"/>
          <p:cNvSpPr txBox="1">
            <a:spLocks noChangeArrowheads="1"/>
          </p:cNvSpPr>
          <p:nvPr/>
        </p:nvSpPr>
        <p:spPr bwMode="auto">
          <a:xfrm>
            <a:off x="7527925" y="5764213"/>
            <a:ext cx="352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K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5351" name="Text Box 23"/>
          <p:cNvSpPr txBox="1">
            <a:spLocks noChangeArrowheads="1"/>
          </p:cNvSpPr>
          <p:nvPr/>
        </p:nvSpPr>
        <p:spPr bwMode="auto">
          <a:xfrm>
            <a:off x="8688388" y="5383213"/>
            <a:ext cx="4365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Na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5352" name="Text Box 24"/>
          <p:cNvSpPr txBox="1">
            <a:spLocks noChangeArrowheads="1"/>
          </p:cNvSpPr>
          <p:nvPr/>
        </p:nvSpPr>
        <p:spPr bwMode="auto">
          <a:xfrm>
            <a:off x="8712200" y="5762625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K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5353" name="Freeform 25"/>
          <p:cNvSpPr>
            <a:spLocks/>
          </p:cNvSpPr>
          <p:nvPr/>
        </p:nvSpPr>
        <p:spPr bwMode="auto">
          <a:xfrm>
            <a:off x="6888163" y="6121400"/>
            <a:ext cx="1900237" cy="1492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6" y="0"/>
              </a:cxn>
              <a:cxn ang="0">
                <a:pos x="924" y="78"/>
              </a:cxn>
              <a:cxn ang="0">
                <a:pos x="1136" y="90"/>
              </a:cxn>
              <a:cxn ang="0">
                <a:pos x="1402" y="94"/>
              </a:cxn>
            </a:cxnLst>
            <a:rect l="0" t="0" r="r" b="b"/>
            <a:pathLst>
              <a:path w="1402" h="94">
                <a:moveTo>
                  <a:pt x="0" y="0"/>
                </a:moveTo>
                <a:lnTo>
                  <a:pt x="166" y="0"/>
                </a:lnTo>
                <a:lnTo>
                  <a:pt x="924" y="78"/>
                </a:lnTo>
                <a:lnTo>
                  <a:pt x="1136" y="90"/>
                </a:lnTo>
                <a:lnTo>
                  <a:pt x="1402" y="94"/>
                </a:lnTo>
              </a:path>
            </a:pathLst>
          </a:custGeom>
          <a:noFill/>
          <a:ln w="28575" cap="flat" cmpd="sng">
            <a:solidFill>
              <a:schemeClr val="tx1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5354" name="Text Box 26"/>
          <p:cNvSpPr txBox="1">
            <a:spLocks noChangeArrowheads="1"/>
          </p:cNvSpPr>
          <p:nvPr/>
        </p:nvSpPr>
        <p:spPr bwMode="auto">
          <a:xfrm>
            <a:off x="8716963" y="6132513"/>
            <a:ext cx="3698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Cl</a:t>
            </a:r>
            <a:r>
              <a:rPr lang="es-ES" sz="1200" b="1" i="0" baseline="30000">
                <a:latin typeface="Arial" charset="0"/>
              </a:rPr>
              <a:t>-</a:t>
            </a:r>
          </a:p>
        </p:txBody>
      </p:sp>
      <p:sp>
        <p:nvSpPr>
          <p:cNvPr id="355355" name="Text Box 27"/>
          <p:cNvSpPr txBox="1">
            <a:spLocks noChangeArrowheads="1"/>
          </p:cNvSpPr>
          <p:nvPr/>
        </p:nvSpPr>
        <p:spPr bwMode="auto">
          <a:xfrm>
            <a:off x="6146497" y="4135656"/>
            <a:ext cx="2835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" sz="1200" b="1" i="0" dirty="0">
                <a:solidFill>
                  <a:schemeClr val="accent2"/>
                </a:solidFill>
                <a:latin typeface="Arial" charset="0"/>
              </a:rPr>
              <a:t>Última porción del Túbulo Distal Túbulo Colector </a:t>
            </a:r>
            <a:r>
              <a:rPr lang="es-ES" sz="1200" b="1" i="0" u="sng" dirty="0">
                <a:solidFill>
                  <a:schemeClr val="accent2"/>
                </a:solidFill>
                <a:latin typeface="Arial" charset="0"/>
              </a:rPr>
              <a:t>Cortical</a:t>
            </a:r>
          </a:p>
        </p:txBody>
      </p:sp>
      <p:pic>
        <p:nvPicPr>
          <p:cNvPr id="355356" name="Picture 28"/>
          <p:cNvPicPr>
            <a:picLocks noChangeAspect="1" noChangeArrowheads="1"/>
          </p:cNvPicPr>
          <p:nvPr/>
        </p:nvPicPr>
        <p:blipFill>
          <a:blip r:embed="rId7" cstate="print"/>
          <a:srcRect t="8543"/>
          <a:stretch>
            <a:fillRect/>
          </a:stretch>
        </p:blipFill>
        <p:spPr bwMode="auto">
          <a:xfrm>
            <a:off x="741363" y="966788"/>
            <a:ext cx="852487" cy="866775"/>
          </a:xfrm>
          <a:prstGeom prst="rect">
            <a:avLst/>
          </a:prstGeom>
          <a:noFill/>
        </p:spPr>
      </p:pic>
      <p:grpSp>
        <p:nvGrpSpPr>
          <p:cNvPr id="355357" name="Group 29"/>
          <p:cNvGrpSpPr>
            <a:grpSpLocks/>
          </p:cNvGrpSpPr>
          <p:nvPr/>
        </p:nvGrpSpPr>
        <p:grpSpPr bwMode="auto">
          <a:xfrm>
            <a:off x="5324475" y="1058863"/>
            <a:ext cx="3713163" cy="2617787"/>
            <a:chOff x="3354" y="667"/>
            <a:chExt cx="2339" cy="1649"/>
          </a:xfrm>
        </p:grpSpPr>
        <p:pic>
          <p:nvPicPr>
            <p:cNvPr id="355358" name="Picture 3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713" y="667"/>
              <a:ext cx="1681" cy="1649"/>
            </a:xfrm>
            <a:prstGeom prst="rect">
              <a:avLst/>
            </a:prstGeom>
            <a:noFill/>
          </p:spPr>
        </p:pic>
        <p:sp>
          <p:nvSpPr>
            <p:cNvPr id="355359" name="Oval 31"/>
            <p:cNvSpPr>
              <a:spLocks noChangeArrowheads="1"/>
            </p:cNvSpPr>
            <p:nvPr/>
          </p:nvSpPr>
          <p:spPr bwMode="auto">
            <a:xfrm>
              <a:off x="5067" y="1571"/>
              <a:ext cx="302" cy="2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s-ES" sz="1200" b="1" i="0">
                  <a:latin typeface="Arial" charset="0"/>
                </a:rPr>
                <a:t>ATP</a:t>
              </a:r>
            </a:p>
          </p:txBody>
        </p:sp>
        <p:sp>
          <p:nvSpPr>
            <p:cNvPr id="355360" name="Text Box 32"/>
            <p:cNvSpPr txBox="1">
              <a:spLocks noChangeArrowheads="1"/>
            </p:cNvSpPr>
            <p:nvPr/>
          </p:nvSpPr>
          <p:spPr bwMode="auto">
            <a:xfrm>
              <a:off x="3354" y="1574"/>
              <a:ext cx="27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" sz="1200" b="1" i="0">
                  <a:latin typeface="Arial" charset="0"/>
                </a:rPr>
                <a:t>Na</a:t>
              </a:r>
              <a:r>
                <a:rPr lang="es-ES" sz="1200" b="1" i="0" baseline="30000">
                  <a:latin typeface="Arial" charset="0"/>
                </a:rPr>
                <a:t>+</a:t>
              </a:r>
            </a:p>
          </p:txBody>
        </p:sp>
        <p:sp>
          <p:nvSpPr>
            <p:cNvPr id="355361" name="Text Box 33"/>
            <p:cNvSpPr txBox="1">
              <a:spLocks noChangeArrowheads="1"/>
            </p:cNvSpPr>
            <p:nvPr/>
          </p:nvSpPr>
          <p:spPr bwMode="auto">
            <a:xfrm>
              <a:off x="3370" y="1844"/>
              <a:ext cx="23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" sz="1200" b="1" i="0">
                  <a:latin typeface="Arial" charset="0"/>
                </a:rPr>
                <a:t>Cl</a:t>
              </a:r>
              <a:r>
                <a:rPr lang="es-ES" sz="1200" b="1" i="0" baseline="30000">
                  <a:latin typeface="Arial" charset="0"/>
                </a:rPr>
                <a:t>-</a:t>
              </a:r>
            </a:p>
          </p:txBody>
        </p:sp>
        <p:sp>
          <p:nvSpPr>
            <p:cNvPr id="355362" name="Text Box 34"/>
            <p:cNvSpPr txBox="1">
              <a:spLocks noChangeArrowheads="1"/>
            </p:cNvSpPr>
            <p:nvPr/>
          </p:nvSpPr>
          <p:spPr bwMode="auto">
            <a:xfrm>
              <a:off x="3961" y="697"/>
              <a:ext cx="120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s-ES" sz="1200" b="1" i="0">
                  <a:solidFill>
                    <a:schemeClr val="accent2"/>
                  </a:solidFill>
                  <a:latin typeface="Arial" charset="0"/>
                </a:rPr>
                <a:t>Célula de la porción inicial del Túbulo Distal</a:t>
              </a:r>
            </a:p>
          </p:txBody>
        </p:sp>
        <p:sp>
          <p:nvSpPr>
            <p:cNvPr id="355363" name="Text Box 35"/>
            <p:cNvSpPr txBox="1">
              <a:spLocks noChangeArrowheads="1"/>
            </p:cNvSpPr>
            <p:nvPr/>
          </p:nvSpPr>
          <p:spPr bwMode="auto">
            <a:xfrm>
              <a:off x="5471" y="1714"/>
              <a:ext cx="22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" sz="1200" b="1" i="0">
                  <a:latin typeface="Arial" charset="0"/>
                </a:rPr>
                <a:t>K</a:t>
              </a:r>
              <a:r>
                <a:rPr lang="es-ES" sz="1200" b="1" i="0" baseline="30000">
                  <a:latin typeface="Arial" charset="0"/>
                </a:rPr>
                <a:t>+</a:t>
              </a:r>
            </a:p>
          </p:txBody>
        </p:sp>
        <p:sp>
          <p:nvSpPr>
            <p:cNvPr id="355364" name="Text Box 36"/>
            <p:cNvSpPr txBox="1">
              <a:spLocks noChangeArrowheads="1"/>
            </p:cNvSpPr>
            <p:nvPr/>
          </p:nvSpPr>
          <p:spPr bwMode="auto">
            <a:xfrm>
              <a:off x="3366" y="922"/>
              <a:ext cx="31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" sz="1200" b="1" i="0">
                  <a:latin typeface="Arial" charset="0"/>
                </a:rPr>
                <a:t>Ca</a:t>
              </a:r>
              <a:r>
                <a:rPr lang="es-ES" sz="1200" b="1" i="0" baseline="30000">
                  <a:latin typeface="Arial" charset="0"/>
                </a:rPr>
                <a:t>2+</a:t>
              </a:r>
              <a:endParaRPr lang="es-ES" b="1" i="0" baseline="30000">
                <a:latin typeface="Arial" charset="0"/>
              </a:endParaRPr>
            </a:p>
          </p:txBody>
        </p:sp>
        <p:sp>
          <p:nvSpPr>
            <p:cNvPr id="355365" name="Text Box 37"/>
            <p:cNvSpPr txBox="1">
              <a:spLocks noChangeArrowheads="1"/>
            </p:cNvSpPr>
            <p:nvPr/>
          </p:nvSpPr>
          <p:spPr bwMode="auto">
            <a:xfrm>
              <a:off x="3372" y="1035"/>
              <a:ext cx="32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" sz="1200" b="1" i="0">
                  <a:latin typeface="Arial" charset="0"/>
                </a:rPr>
                <a:t>Mg</a:t>
              </a:r>
              <a:r>
                <a:rPr lang="es-ES" sz="1200" b="1" i="0" baseline="30000">
                  <a:latin typeface="Arial" charset="0"/>
                </a:rPr>
                <a:t>2+</a:t>
              </a:r>
              <a:endParaRPr lang="es-ES" b="1" i="0" baseline="30000">
                <a:latin typeface="Arial" charset="0"/>
              </a:endParaRPr>
            </a:p>
          </p:txBody>
        </p:sp>
      </p:grpSp>
      <p:sp>
        <p:nvSpPr>
          <p:cNvPr id="355366" name="Line 38"/>
          <p:cNvSpPr>
            <a:spLocks noChangeShapeType="1"/>
          </p:cNvSpPr>
          <p:nvPr/>
        </p:nvSpPr>
        <p:spPr bwMode="auto">
          <a:xfrm flipV="1">
            <a:off x="5800725" y="1785938"/>
            <a:ext cx="2638425" cy="4762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5367" name="Freeform 39"/>
          <p:cNvSpPr>
            <a:spLocks/>
          </p:cNvSpPr>
          <p:nvPr/>
        </p:nvSpPr>
        <p:spPr bwMode="auto">
          <a:xfrm>
            <a:off x="5772150" y="1581150"/>
            <a:ext cx="223838" cy="2095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8" y="0"/>
              </a:cxn>
              <a:cxn ang="0">
                <a:pos x="141" y="132"/>
              </a:cxn>
            </a:cxnLst>
            <a:rect l="0" t="0" r="r" b="b"/>
            <a:pathLst>
              <a:path w="141" h="132">
                <a:moveTo>
                  <a:pt x="0" y="0"/>
                </a:moveTo>
                <a:lnTo>
                  <a:pt x="138" y="0"/>
                </a:lnTo>
                <a:lnTo>
                  <a:pt x="141" y="132"/>
                </a:lnTo>
              </a:path>
            </a:pathLst>
          </a:custGeom>
          <a:noFill/>
          <a:ln w="28575" cap="flat" cmpd="sng">
            <a:solidFill>
              <a:schemeClr val="accent2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5368" name="Line 40"/>
          <p:cNvSpPr>
            <a:spLocks noChangeShapeType="1"/>
          </p:cNvSpPr>
          <p:nvPr/>
        </p:nvSpPr>
        <p:spPr bwMode="auto">
          <a:xfrm>
            <a:off x="5640388" y="2682875"/>
            <a:ext cx="96202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5369" name="Text Box 41"/>
          <p:cNvSpPr txBox="1">
            <a:spLocks noChangeArrowheads="1"/>
          </p:cNvSpPr>
          <p:nvPr/>
        </p:nvSpPr>
        <p:spPr bwMode="auto">
          <a:xfrm>
            <a:off x="6562725" y="2555875"/>
            <a:ext cx="4365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Na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5370" name="Line 42"/>
          <p:cNvSpPr>
            <a:spLocks noChangeShapeType="1"/>
          </p:cNvSpPr>
          <p:nvPr/>
        </p:nvSpPr>
        <p:spPr bwMode="auto">
          <a:xfrm>
            <a:off x="5618163" y="3089275"/>
            <a:ext cx="96202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5371" name="Text Box 43"/>
          <p:cNvSpPr txBox="1">
            <a:spLocks noChangeArrowheads="1"/>
          </p:cNvSpPr>
          <p:nvPr/>
        </p:nvSpPr>
        <p:spPr bwMode="auto">
          <a:xfrm>
            <a:off x="6523038" y="2928938"/>
            <a:ext cx="3698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Cl</a:t>
            </a:r>
            <a:r>
              <a:rPr lang="es-ES" sz="1200" b="1" i="0" baseline="30000">
                <a:latin typeface="Arial" charset="0"/>
              </a:rPr>
              <a:t>-</a:t>
            </a:r>
          </a:p>
        </p:txBody>
      </p:sp>
      <p:sp>
        <p:nvSpPr>
          <p:cNvPr id="355372" name="Line 44"/>
          <p:cNvSpPr>
            <a:spLocks noChangeShapeType="1"/>
          </p:cNvSpPr>
          <p:nvPr/>
        </p:nvSpPr>
        <p:spPr bwMode="auto">
          <a:xfrm rot="-21600000">
            <a:off x="7750175" y="2505075"/>
            <a:ext cx="96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5373" name="Line 45"/>
          <p:cNvSpPr>
            <a:spLocks noChangeShapeType="1"/>
          </p:cNvSpPr>
          <p:nvPr/>
        </p:nvSpPr>
        <p:spPr bwMode="auto">
          <a:xfrm rot="-10800000">
            <a:off x="7766050" y="2878138"/>
            <a:ext cx="96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5374" name="Text Box 46"/>
          <p:cNvSpPr txBox="1">
            <a:spLocks noChangeArrowheads="1"/>
          </p:cNvSpPr>
          <p:nvPr/>
        </p:nvSpPr>
        <p:spPr bwMode="auto">
          <a:xfrm>
            <a:off x="7500938" y="2722563"/>
            <a:ext cx="352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K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5375" name="Text Box 47"/>
          <p:cNvSpPr txBox="1">
            <a:spLocks noChangeArrowheads="1"/>
          </p:cNvSpPr>
          <p:nvPr/>
        </p:nvSpPr>
        <p:spPr bwMode="auto">
          <a:xfrm>
            <a:off x="8661400" y="2341563"/>
            <a:ext cx="4365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Na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5376" name="Freeform 48"/>
          <p:cNvSpPr>
            <a:spLocks/>
          </p:cNvSpPr>
          <p:nvPr/>
        </p:nvSpPr>
        <p:spPr bwMode="auto">
          <a:xfrm>
            <a:off x="6861175" y="3079750"/>
            <a:ext cx="1900238" cy="1492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6" y="0"/>
              </a:cxn>
              <a:cxn ang="0">
                <a:pos x="924" y="78"/>
              </a:cxn>
              <a:cxn ang="0">
                <a:pos x="1136" y="90"/>
              </a:cxn>
              <a:cxn ang="0">
                <a:pos x="1402" y="94"/>
              </a:cxn>
            </a:cxnLst>
            <a:rect l="0" t="0" r="r" b="b"/>
            <a:pathLst>
              <a:path w="1402" h="94">
                <a:moveTo>
                  <a:pt x="0" y="0"/>
                </a:moveTo>
                <a:lnTo>
                  <a:pt x="166" y="0"/>
                </a:lnTo>
                <a:lnTo>
                  <a:pt x="924" y="78"/>
                </a:lnTo>
                <a:lnTo>
                  <a:pt x="1136" y="90"/>
                </a:lnTo>
                <a:lnTo>
                  <a:pt x="1402" y="94"/>
                </a:lnTo>
              </a:path>
            </a:pathLst>
          </a:custGeom>
          <a:noFill/>
          <a:ln w="28575" cap="flat" cmpd="sng">
            <a:solidFill>
              <a:schemeClr val="tx1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5377" name="Text Box 49"/>
          <p:cNvSpPr txBox="1">
            <a:spLocks noChangeArrowheads="1"/>
          </p:cNvSpPr>
          <p:nvPr/>
        </p:nvSpPr>
        <p:spPr bwMode="auto">
          <a:xfrm>
            <a:off x="8689975" y="3090863"/>
            <a:ext cx="3698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Cl</a:t>
            </a:r>
            <a:r>
              <a:rPr lang="es-ES" sz="1200" b="1" i="0" baseline="30000">
                <a:latin typeface="Arial" charset="0"/>
              </a:rPr>
              <a:t>-</a:t>
            </a:r>
          </a:p>
        </p:txBody>
      </p:sp>
      <p:sp>
        <p:nvSpPr>
          <p:cNvPr id="355378" name="Text Box 50"/>
          <p:cNvSpPr txBox="1">
            <a:spLocks noChangeArrowheads="1"/>
          </p:cNvSpPr>
          <p:nvPr/>
        </p:nvSpPr>
        <p:spPr bwMode="auto">
          <a:xfrm>
            <a:off x="7407275" y="2335213"/>
            <a:ext cx="4365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Na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pic>
        <p:nvPicPr>
          <p:cNvPr id="355379" name="Picture 5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58913" y="3625850"/>
            <a:ext cx="825500" cy="1520825"/>
          </a:xfrm>
          <a:prstGeom prst="rect">
            <a:avLst/>
          </a:prstGeom>
          <a:noFill/>
        </p:spPr>
      </p:pic>
      <p:sp>
        <p:nvSpPr>
          <p:cNvPr id="355380" name="Freeform 52"/>
          <p:cNvSpPr>
            <a:spLocks/>
          </p:cNvSpPr>
          <p:nvPr/>
        </p:nvSpPr>
        <p:spPr bwMode="auto">
          <a:xfrm>
            <a:off x="5665788" y="5259388"/>
            <a:ext cx="1843087" cy="635000"/>
          </a:xfrm>
          <a:custGeom>
            <a:avLst/>
            <a:gdLst/>
            <a:ahLst/>
            <a:cxnLst>
              <a:cxn ang="0">
                <a:pos x="1445" y="400"/>
              </a:cxn>
              <a:cxn ang="0">
                <a:pos x="1143" y="319"/>
              </a:cxn>
              <a:cxn ang="0">
                <a:pos x="1072" y="9"/>
              </a:cxn>
              <a:cxn ang="0">
                <a:pos x="0" y="0"/>
              </a:cxn>
            </a:cxnLst>
            <a:rect l="0" t="0" r="r" b="b"/>
            <a:pathLst>
              <a:path w="1445" h="400">
                <a:moveTo>
                  <a:pt x="1445" y="400"/>
                </a:moveTo>
                <a:cubicBezTo>
                  <a:pt x="1395" y="387"/>
                  <a:pt x="1205" y="384"/>
                  <a:pt x="1143" y="319"/>
                </a:cubicBezTo>
                <a:cubicBezTo>
                  <a:pt x="1081" y="254"/>
                  <a:pt x="1263" y="62"/>
                  <a:pt x="1072" y="9"/>
                </a:cubicBezTo>
                <a:lnTo>
                  <a:pt x="0" y="0"/>
                </a:lnTo>
              </a:path>
            </a:pathLst>
          </a:custGeom>
          <a:noFill/>
          <a:ln w="28575" cap="flat" cmpd="sng">
            <a:solidFill>
              <a:schemeClr val="accent2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5381" name="Text Box 53"/>
          <p:cNvSpPr txBox="1">
            <a:spLocks noChangeArrowheads="1"/>
          </p:cNvSpPr>
          <p:nvPr/>
        </p:nvSpPr>
        <p:spPr bwMode="auto">
          <a:xfrm>
            <a:off x="5402263" y="5108575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K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pic>
        <p:nvPicPr>
          <p:cNvPr id="355382" name="Picture 54"/>
          <p:cNvPicPr>
            <a:picLocks noChangeAspect="1" noChangeArrowheads="1"/>
          </p:cNvPicPr>
          <p:nvPr/>
        </p:nvPicPr>
        <p:blipFill>
          <a:blip r:embed="rId9" cstate="print"/>
          <a:srcRect b="7930"/>
          <a:stretch>
            <a:fillRect/>
          </a:stretch>
        </p:blipFill>
        <p:spPr bwMode="auto">
          <a:xfrm>
            <a:off x="5484813" y="3995738"/>
            <a:ext cx="3205162" cy="2690812"/>
          </a:xfrm>
          <a:prstGeom prst="rect">
            <a:avLst/>
          </a:prstGeom>
          <a:noFill/>
        </p:spPr>
      </p:pic>
      <p:sp>
        <p:nvSpPr>
          <p:cNvPr id="355383" name="Oval 55"/>
          <p:cNvSpPr>
            <a:spLocks noChangeArrowheads="1"/>
          </p:cNvSpPr>
          <p:nvPr/>
        </p:nvSpPr>
        <p:spPr bwMode="auto">
          <a:xfrm>
            <a:off x="5703888" y="5256213"/>
            <a:ext cx="520700" cy="492125"/>
          </a:xfrm>
          <a:prstGeom prst="ellipse">
            <a:avLst/>
          </a:prstGeom>
          <a:solidFill>
            <a:srgbClr val="FFC39B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55384" name="Oval 56"/>
          <p:cNvSpPr>
            <a:spLocks noChangeArrowheads="1"/>
          </p:cNvSpPr>
          <p:nvPr/>
        </p:nvSpPr>
        <p:spPr bwMode="auto">
          <a:xfrm>
            <a:off x="8101013" y="5303838"/>
            <a:ext cx="479425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" sz="1200" b="1" i="0">
                <a:latin typeface="Arial" charset="0"/>
              </a:rPr>
              <a:t>ATP</a:t>
            </a:r>
          </a:p>
        </p:txBody>
      </p:sp>
      <p:sp>
        <p:nvSpPr>
          <p:cNvPr id="355385" name="Line 57"/>
          <p:cNvSpPr>
            <a:spLocks noChangeShapeType="1"/>
          </p:cNvSpPr>
          <p:nvPr/>
        </p:nvSpPr>
        <p:spPr bwMode="auto">
          <a:xfrm rot="-21600000">
            <a:off x="7891463" y="5303838"/>
            <a:ext cx="96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5386" name="Line 58"/>
          <p:cNvSpPr>
            <a:spLocks noChangeShapeType="1"/>
          </p:cNvSpPr>
          <p:nvPr/>
        </p:nvSpPr>
        <p:spPr bwMode="auto">
          <a:xfrm rot="-10800000">
            <a:off x="7907338" y="5676900"/>
            <a:ext cx="96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5387" name="Text Box 59"/>
          <p:cNvSpPr txBox="1">
            <a:spLocks noChangeArrowheads="1"/>
          </p:cNvSpPr>
          <p:nvPr/>
        </p:nvSpPr>
        <p:spPr bwMode="auto">
          <a:xfrm>
            <a:off x="7548563" y="5133975"/>
            <a:ext cx="4365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Na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5388" name="Text Box 60"/>
          <p:cNvSpPr txBox="1">
            <a:spLocks noChangeArrowheads="1"/>
          </p:cNvSpPr>
          <p:nvPr/>
        </p:nvSpPr>
        <p:spPr bwMode="auto">
          <a:xfrm>
            <a:off x="7642225" y="5521325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K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5389" name="Text Box 61"/>
          <p:cNvSpPr txBox="1">
            <a:spLocks noChangeArrowheads="1"/>
          </p:cNvSpPr>
          <p:nvPr/>
        </p:nvSpPr>
        <p:spPr bwMode="auto">
          <a:xfrm>
            <a:off x="8826500" y="5519738"/>
            <a:ext cx="352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K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5390" name="Text Box 62"/>
          <p:cNvSpPr txBox="1">
            <a:spLocks noChangeArrowheads="1"/>
          </p:cNvSpPr>
          <p:nvPr/>
        </p:nvSpPr>
        <p:spPr bwMode="auto">
          <a:xfrm>
            <a:off x="5122863" y="5068888"/>
            <a:ext cx="4365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Na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5391" name="Line 63"/>
          <p:cNvSpPr>
            <a:spLocks noChangeShapeType="1"/>
          </p:cNvSpPr>
          <p:nvPr/>
        </p:nvSpPr>
        <p:spPr bwMode="auto">
          <a:xfrm>
            <a:off x="5481638" y="5253038"/>
            <a:ext cx="96202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5392" name="Text Box 64"/>
          <p:cNvSpPr txBox="1">
            <a:spLocks noChangeArrowheads="1"/>
          </p:cNvSpPr>
          <p:nvPr/>
        </p:nvSpPr>
        <p:spPr bwMode="auto">
          <a:xfrm>
            <a:off x="6403975" y="5126038"/>
            <a:ext cx="4365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Na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5393" name="Line 65"/>
          <p:cNvSpPr>
            <a:spLocks noChangeShapeType="1"/>
          </p:cNvSpPr>
          <p:nvPr/>
        </p:nvSpPr>
        <p:spPr bwMode="auto">
          <a:xfrm rot="-10800000">
            <a:off x="5459413" y="5759450"/>
            <a:ext cx="96202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5394" name="Text Box 66"/>
          <p:cNvSpPr txBox="1">
            <a:spLocks noChangeArrowheads="1"/>
          </p:cNvSpPr>
          <p:nvPr/>
        </p:nvSpPr>
        <p:spPr bwMode="auto">
          <a:xfrm>
            <a:off x="6364288" y="5599113"/>
            <a:ext cx="352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H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5395" name="Text Box 67"/>
          <p:cNvSpPr txBox="1">
            <a:spLocks noChangeArrowheads="1"/>
          </p:cNvSpPr>
          <p:nvPr/>
        </p:nvSpPr>
        <p:spPr bwMode="auto">
          <a:xfrm>
            <a:off x="5202238" y="563245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H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55396" name="Text Box 68"/>
          <p:cNvSpPr txBox="1">
            <a:spLocks noChangeArrowheads="1"/>
          </p:cNvSpPr>
          <p:nvPr/>
        </p:nvSpPr>
        <p:spPr bwMode="auto">
          <a:xfrm>
            <a:off x="4838700" y="4137025"/>
            <a:ext cx="9286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" sz="1600" b="1" i="0">
                <a:latin typeface="Arial" charset="0"/>
              </a:rPr>
              <a:t>Luz</a:t>
            </a:r>
          </a:p>
          <a:p>
            <a:pPr algn="ctr"/>
            <a:r>
              <a:rPr lang="es-ES" sz="1600" b="1" i="0">
                <a:latin typeface="Arial" charset="0"/>
              </a:rPr>
              <a:t>Tubular</a:t>
            </a:r>
          </a:p>
        </p:txBody>
      </p:sp>
      <p:sp>
        <p:nvSpPr>
          <p:cNvPr id="355397" name="Text Box 69"/>
          <p:cNvSpPr txBox="1">
            <a:spLocks noChangeArrowheads="1"/>
          </p:cNvSpPr>
          <p:nvPr/>
        </p:nvSpPr>
        <p:spPr bwMode="auto">
          <a:xfrm>
            <a:off x="6096000" y="3851275"/>
            <a:ext cx="20907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 sz="1200" b="1" i="0">
                <a:solidFill>
                  <a:schemeClr val="accent2"/>
                </a:solidFill>
                <a:latin typeface="Arial" charset="0"/>
              </a:rPr>
              <a:t>Célula </a:t>
            </a:r>
            <a:r>
              <a:rPr lang="es-ES" sz="1200" b="1" i="0" u="sng">
                <a:solidFill>
                  <a:schemeClr val="accent2"/>
                </a:solidFill>
                <a:latin typeface="Arial" charset="0"/>
              </a:rPr>
              <a:t>INTERCALADA</a:t>
            </a:r>
            <a:r>
              <a:rPr lang="es-ES" sz="1200" b="1" i="0">
                <a:solidFill>
                  <a:schemeClr val="accent2"/>
                </a:solidFill>
                <a:latin typeface="Arial" charset="0"/>
              </a:rPr>
              <a:t> de</a:t>
            </a:r>
          </a:p>
        </p:txBody>
      </p:sp>
      <p:sp>
        <p:nvSpPr>
          <p:cNvPr id="355398" name="Text Box 70"/>
          <p:cNvSpPr txBox="1">
            <a:spLocks noChangeArrowheads="1"/>
          </p:cNvSpPr>
          <p:nvPr/>
        </p:nvSpPr>
        <p:spPr bwMode="auto">
          <a:xfrm>
            <a:off x="5737225" y="4108450"/>
            <a:ext cx="2835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" sz="1200" b="1" i="0">
                <a:solidFill>
                  <a:schemeClr val="accent2"/>
                </a:solidFill>
                <a:latin typeface="Arial" charset="0"/>
              </a:rPr>
              <a:t>Última porción del Túbulo Distal Túbulo Colector </a:t>
            </a:r>
            <a:r>
              <a:rPr lang="es-ES" sz="1200" b="1" i="0" u="sng">
                <a:solidFill>
                  <a:schemeClr val="accent2"/>
                </a:solidFill>
                <a:latin typeface="Arial" charset="0"/>
              </a:rPr>
              <a:t>Cortical</a:t>
            </a:r>
          </a:p>
        </p:txBody>
      </p:sp>
      <p:sp>
        <p:nvSpPr>
          <p:cNvPr id="355399" name="Freeform 71"/>
          <p:cNvSpPr>
            <a:spLocks/>
          </p:cNvSpPr>
          <p:nvPr/>
        </p:nvSpPr>
        <p:spPr bwMode="auto">
          <a:xfrm>
            <a:off x="7199313" y="5683250"/>
            <a:ext cx="1481137" cy="576263"/>
          </a:xfrm>
          <a:custGeom>
            <a:avLst/>
            <a:gdLst/>
            <a:ahLst/>
            <a:cxnLst>
              <a:cxn ang="0">
                <a:pos x="295" y="0"/>
              </a:cxn>
              <a:cxn ang="0">
                <a:pos x="46" y="9"/>
              </a:cxn>
              <a:cxn ang="0">
                <a:pos x="46" y="248"/>
              </a:cxn>
              <a:cxn ang="0">
                <a:pos x="321" y="363"/>
              </a:cxn>
              <a:cxn ang="0">
                <a:pos x="933" y="363"/>
              </a:cxn>
            </a:cxnLst>
            <a:rect l="0" t="0" r="r" b="b"/>
            <a:pathLst>
              <a:path w="933" h="363">
                <a:moveTo>
                  <a:pt x="295" y="0"/>
                </a:moveTo>
                <a:lnTo>
                  <a:pt x="46" y="9"/>
                </a:lnTo>
                <a:cubicBezTo>
                  <a:pt x="5" y="50"/>
                  <a:pt x="0" y="189"/>
                  <a:pt x="46" y="248"/>
                </a:cubicBezTo>
                <a:cubicBezTo>
                  <a:pt x="92" y="307"/>
                  <a:pt x="173" y="344"/>
                  <a:pt x="321" y="363"/>
                </a:cubicBezTo>
                <a:lnTo>
                  <a:pt x="933" y="363"/>
                </a:lnTo>
              </a:path>
            </a:pathLst>
          </a:custGeom>
          <a:noFill/>
          <a:ln w="28575" cap="flat" cmpd="sng">
            <a:solidFill>
              <a:schemeClr val="accent2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5400" name="Text Box 72"/>
          <p:cNvSpPr txBox="1">
            <a:spLocks noChangeArrowheads="1"/>
          </p:cNvSpPr>
          <p:nvPr/>
        </p:nvSpPr>
        <p:spPr bwMode="auto">
          <a:xfrm>
            <a:off x="8748713" y="6130925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K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75" name="74 CuadroTexto"/>
          <p:cNvSpPr txBox="1"/>
          <p:nvPr/>
        </p:nvSpPr>
        <p:spPr>
          <a:xfrm>
            <a:off x="5176683" y="2212259"/>
            <a:ext cx="18886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400" dirty="0" err="1" smtClean="0"/>
              <a:t>Cotransportador</a:t>
            </a:r>
            <a:r>
              <a:rPr lang="es-GT" sz="1400" dirty="0" smtClean="0"/>
              <a:t> Na-Cl</a:t>
            </a:r>
            <a:endParaRPr lang="es-ES" sz="1400" dirty="0"/>
          </a:p>
        </p:txBody>
      </p:sp>
      <p:sp>
        <p:nvSpPr>
          <p:cNvPr id="76" name="75 CuadroTexto"/>
          <p:cNvSpPr txBox="1"/>
          <p:nvPr/>
        </p:nvSpPr>
        <p:spPr>
          <a:xfrm>
            <a:off x="3746090" y="1150373"/>
            <a:ext cx="21754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200" u="sng" dirty="0" smtClean="0">
                <a:solidFill>
                  <a:srgbClr val="FF0000"/>
                </a:solidFill>
              </a:rPr>
              <a:t>Diuréticos </a:t>
            </a:r>
            <a:r>
              <a:rPr lang="es-GT" sz="1200" u="sng" dirty="0" err="1" smtClean="0">
                <a:solidFill>
                  <a:srgbClr val="FF0000"/>
                </a:solidFill>
              </a:rPr>
              <a:t>Tiacídicos</a:t>
            </a:r>
            <a:endParaRPr lang="es-GT" sz="1200" u="sng" dirty="0" smtClean="0">
              <a:solidFill>
                <a:srgbClr val="FF0000"/>
              </a:solidFill>
            </a:endParaRPr>
          </a:p>
          <a:p>
            <a:r>
              <a:rPr lang="es-GT" sz="1200" dirty="0" smtClean="0">
                <a:solidFill>
                  <a:srgbClr val="FF0000"/>
                </a:solidFill>
              </a:rPr>
              <a:t>-HCT, </a:t>
            </a:r>
            <a:r>
              <a:rPr lang="es-GT" sz="1200" dirty="0" err="1" smtClean="0">
                <a:solidFill>
                  <a:srgbClr val="FF0000"/>
                </a:solidFill>
              </a:rPr>
              <a:t>clortalidona</a:t>
            </a:r>
            <a:r>
              <a:rPr lang="es-GT" sz="1200" dirty="0" smtClean="0">
                <a:solidFill>
                  <a:srgbClr val="FF0000"/>
                </a:solidFill>
              </a:rPr>
              <a:t>, </a:t>
            </a:r>
            <a:r>
              <a:rPr lang="es-GT" sz="1200" dirty="0" err="1" smtClean="0">
                <a:solidFill>
                  <a:srgbClr val="FF0000"/>
                </a:solidFill>
              </a:rPr>
              <a:t>indapamida</a:t>
            </a:r>
            <a:endParaRPr lang="es-GT" sz="1200" dirty="0" smtClean="0">
              <a:solidFill>
                <a:srgbClr val="FF0000"/>
              </a:solidFill>
            </a:endParaRPr>
          </a:p>
          <a:p>
            <a:r>
              <a:rPr lang="es-GT" sz="1200" dirty="0" smtClean="0">
                <a:solidFill>
                  <a:srgbClr val="FF0000"/>
                </a:solidFill>
              </a:rPr>
              <a:t>-Perdedores de K+</a:t>
            </a:r>
            <a:endParaRPr lang="es-ES" sz="1200" dirty="0">
              <a:solidFill>
                <a:srgbClr val="FF0000"/>
              </a:solidFill>
            </a:endParaRPr>
          </a:p>
        </p:txBody>
      </p:sp>
      <p:cxnSp>
        <p:nvCxnSpPr>
          <p:cNvPr id="78" name="77 Conector recto de flecha"/>
          <p:cNvCxnSpPr/>
          <p:nvPr/>
        </p:nvCxnSpPr>
        <p:spPr bwMode="auto">
          <a:xfrm>
            <a:off x="4940710" y="1740310"/>
            <a:ext cx="663677" cy="48669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1" name="80 Conector recto"/>
          <p:cNvCxnSpPr/>
          <p:nvPr/>
        </p:nvCxnSpPr>
        <p:spPr bwMode="auto">
          <a:xfrm flipV="1">
            <a:off x="2610463" y="4881716"/>
            <a:ext cx="2389239" cy="98814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55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5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5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5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35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5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5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5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5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5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0" dur="500"/>
                                        <p:tgtEl>
                                          <p:spTgt spid="3553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55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55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55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55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55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55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55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55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55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55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55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55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5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55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55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55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55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55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55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55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55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55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35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9" dur="500"/>
                                        <p:tgtEl>
                                          <p:spTgt spid="35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3" dur="500"/>
                                        <p:tgtEl>
                                          <p:spTgt spid="355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6" dur="500"/>
                                        <p:tgtEl>
                                          <p:spTgt spid="355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9" dur="500"/>
                                        <p:tgtEl>
                                          <p:spTgt spid="355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2" dur="500"/>
                                        <p:tgtEl>
                                          <p:spTgt spid="355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5" dur="500"/>
                                        <p:tgtEl>
                                          <p:spTgt spid="355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8" dur="500"/>
                                        <p:tgtEl>
                                          <p:spTgt spid="355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1" dur="500"/>
                                        <p:tgtEl>
                                          <p:spTgt spid="355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4" dur="500"/>
                                        <p:tgtEl>
                                          <p:spTgt spid="355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7" dur="500"/>
                                        <p:tgtEl>
                                          <p:spTgt spid="355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0" dur="500"/>
                                        <p:tgtEl>
                                          <p:spTgt spid="355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3" dur="500"/>
                                        <p:tgtEl>
                                          <p:spTgt spid="355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6" dur="500"/>
                                        <p:tgtEl>
                                          <p:spTgt spid="355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9" dur="500"/>
                                        <p:tgtEl>
                                          <p:spTgt spid="355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2" dur="500"/>
                                        <p:tgtEl>
                                          <p:spTgt spid="355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5" dur="500"/>
                                        <p:tgtEl>
                                          <p:spTgt spid="355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8" dur="500"/>
                                        <p:tgtEl>
                                          <p:spTgt spid="355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1" dur="500"/>
                                        <p:tgtEl>
                                          <p:spTgt spid="355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4" dur="500"/>
                                        <p:tgtEl>
                                          <p:spTgt spid="355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7" dur="500"/>
                                        <p:tgtEl>
                                          <p:spTgt spid="355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0" dur="500"/>
                                        <p:tgtEl>
                                          <p:spTgt spid="3553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3" dur="500"/>
                                        <p:tgtEl>
                                          <p:spTgt spid="3553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35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35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35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35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35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500"/>
                                        <p:tgtEl>
                                          <p:spTgt spid="35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35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35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35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500"/>
                                        <p:tgtEl>
                                          <p:spTgt spid="35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9" dur="500"/>
                                        <p:tgtEl>
                                          <p:spTgt spid="35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35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5" dur="500"/>
                                        <p:tgtEl>
                                          <p:spTgt spid="35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500"/>
                                        <p:tgtEl>
                                          <p:spTgt spid="35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1" dur="500"/>
                                        <p:tgtEl>
                                          <p:spTgt spid="35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500"/>
                                        <p:tgtEl>
                                          <p:spTgt spid="35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35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2" dur="500"/>
                                        <p:tgtEl>
                                          <p:spTgt spid="35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5" dur="500"/>
                                        <p:tgtEl>
                                          <p:spTgt spid="35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335" grpId="0"/>
      <p:bldP spid="355336" grpId="0"/>
      <p:bldP spid="355338" grpId="0" animBg="1"/>
      <p:bldP spid="355338" grpId="1" animBg="1"/>
      <p:bldP spid="355339" grpId="0"/>
      <p:bldP spid="355339" grpId="1"/>
      <p:bldP spid="355340" grpId="0"/>
      <p:bldP spid="355340" grpId="1"/>
      <p:bldP spid="355341" grpId="0" animBg="1"/>
      <p:bldP spid="355341" grpId="1" animBg="1"/>
      <p:bldP spid="355342" grpId="0"/>
      <p:bldP spid="355342" grpId="1"/>
      <p:bldP spid="355343" grpId="0" animBg="1"/>
      <p:bldP spid="355343" grpId="1" animBg="1"/>
      <p:bldP spid="355344" grpId="0"/>
      <p:bldP spid="355344" grpId="1"/>
      <p:bldP spid="355345" grpId="0"/>
      <p:bldP spid="355345" grpId="1"/>
      <p:bldP spid="355346" grpId="0"/>
      <p:bldP spid="355346" grpId="1"/>
      <p:bldP spid="355347" grpId="0" animBg="1"/>
      <p:bldP spid="355347" grpId="1" animBg="1"/>
      <p:bldP spid="355348" grpId="0" animBg="1"/>
      <p:bldP spid="355348" grpId="1" animBg="1"/>
      <p:bldP spid="355349" grpId="0"/>
      <p:bldP spid="355349" grpId="1"/>
      <p:bldP spid="355350" grpId="0"/>
      <p:bldP spid="355350" grpId="1"/>
      <p:bldP spid="355351" grpId="0"/>
      <p:bldP spid="355351" grpId="1"/>
      <p:bldP spid="355352" grpId="0"/>
      <p:bldP spid="355352" grpId="1"/>
      <p:bldP spid="355353" grpId="0" animBg="1"/>
      <p:bldP spid="355353" grpId="1" animBg="1"/>
      <p:bldP spid="355354" grpId="0"/>
      <p:bldP spid="355354" grpId="1"/>
      <p:bldP spid="355355" grpId="0"/>
      <p:bldP spid="355355" grpId="1"/>
      <p:bldP spid="355366" grpId="0" animBg="1"/>
      <p:bldP spid="355367" grpId="0" animBg="1"/>
      <p:bldP spid="355368" grpId="0" animBg="1"/>
      <p:bldP spid="355369" grpId="0"/>
      <p:bldP spid="355370" grpId="0" animBg="1"/>
      <p:bldP spid="355371" grpId="0"/>
      <p:bldP spid="355372" grpId="0" animBg="1"/>
      <p:bldP spid="355373" grpId="0" animBg="1"/>
      <p:bldP spid="355374" grpId="0"/>
      <p:bldP spid="355375" grpId="0"/>
      <p:bldP spid="355376" grpId="0" animBg="1"/>
      <p:bldP spid="355377" grpId="0"/>
      <p:bldP spid="355378" grpId="0"/>
      <p:bldP spid="355380" grpId="0" animBg="1"/>
      <p:bldP spid="355380" grpId="1" animBg="1"/>
      <p:bldP spid="355381" grpId="0"/>
      <p:bldP spid="355381" grpId="1"/>
      <p:bldP spid="355383" grpId="0" animBg="1"/>
      <p:bldP spid="355384" grpId="0" animBg="1"/>
      <p:bldP spid="355385" grpId="0" animBg="1"/>
      <p:bldP spid="355386" grpId="0" animBg="1"/>
      <p:bldP spid="355387" grpId="0"/>
      <p:bldP spid="355388" grpId="0"/>
      <p:bldP spid="355389" grpId="0"/>
      <p:bldP spid="355390" grpId="0"/>
      <p:bldP spid="355391" grpId="0" animBg="1"/>
      <p:bldP spid="355392" grpId="0"/>
      <p:bldP spid="355393" grpId="0" animBg="1"/>
      <p:bldP spid="355394" grpId="0"/>
      <p:bldP spid="355395" grpId="0"/>
      <p:bldP spid="355396" grpId="0"/>
      <p:bldP spid="355397" grpId="0"/>
      <p:bldP spid="355398" grpId="0"/>
      <p:bldP spid="355399" grpId="0" animBg="1"/>
      <p:bldP spid="355400" grpId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63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6813" y="1431925"/>
            <a:ext cx="6689725" cy="4338638"/>
          </a:xfrm>
          <a:prstGeom prst="rect">
            <a:avLst/>
          </a:prstGeom>
          <a:noFill/>
        </p:spPr>
      </p:pic>
      <p:sp>
        <p:nvSpPr>
          <p:cNvPr id="356355" name="Text Box 3"/>
          <p:cNvSpPr txBox="1">
            <a:spLocks noChangeArrowheads="1"/>
          </p:cNvSpPr>
          <p:nvPr/>
        </p:nvSpPr>
        <p:spPr bwMode="auto">
          <a:xfrm>
            <a:off x="2574925" y="327025"/>
            <a:ext cx="41592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" b="1" i="0">
                <a:solidFill>
                  <a:srgbClr val="FFFF00"/>
                </a:solidFill>
                <a:latin typeface="Arial" charset="0"/>
              </a:rPr>
              <a:t>Conducto Colector Medular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4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38" y="947738"/>
            <a:ext cx="7599362" cy="5367337"/>
          </a:xfrm>
          <a:prstGeom prst="rect">
            <a:avLst/>
          </a:prstGeom>
          <a:noFill/>
        </p:spPr>
      </p:pic>
      <p:sp>
        <p:nvSpPr>
          <p:cNvPr id="360453" name="Rectangle 5"/>
          <p:cNvSpPr>
            <a:spLocks noChangeArrowheads="1"/>
          </p:cNvSpPr>
          <p:nvPr/>
        </p:nvSpPr>
        <p:spPr bwMode="auto">
          <a:xfrm>
            <a:off x="200025" y="0"/>
            <a:ext cx="8763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rgbClr val="006666"/>
            </a:outerShdw>
          </a:effectLst>
        </p:spPr>
        <p:txBody>
          <a:bodyPr anchor="b">
            <a:spAutoFit/>
          </a:bodyPr>
          <a:lstStyle/>
          <a:p>
            <a:pPr eaLnBrk="1" hangingPunct="1">
              <a:lnSpc>
                <a:spcPct val="90000"/>
              </a:lnSpc>
              <a:tabLst>
                <a:tab pos="4686300" algn="l"/>
              </a:tabLst>
            </a:pPr>
            <a:r>
              <a:rPr lang="en-US" sz="3000" b="1" i="0">
                <a:solidFill>
                  <a:srgbClr val="FFFFCC"/>
                </a:solidFill>
              </a:rPr>
              <a:t>Cambios de osmolaridad en diferentes segmentos de los tubos renales: Cantidad de Na</a:t>
            </a:r>
            <a:r>
              <a:rPr lang="en-US" sz="3000" b="1" i="0" baseline="30000">
                <a:solidFill>
                  <a:srgbClr val="FFFFCC"/>
                </a:solidFill>
              </a:rPr>
              <a:t>+</a:t>
            </a:r>
          </a:p>
        </p:txBody>
      </p:sp>
      <p:sp>
        <p:nvSpPr>
          <p:cNvPr id="360454" name="Text Box 6"/>
          <p:cNvSpPr txBox="1">
            <a:spLocks noChangeArrowheads="1"/>
          </p:cNvSpPr>
          <p:nvPr/>
        </p:nvSpPr>
        <p:spPr bwMode="auto">
          <a:xfrm>
            <a:off x="5808663" y="1966913"/>
            <a:ext cx="787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/>
              <a:t>Corteza</a:t>
            </a:r>
            <a:endParaRPr lang="es-ES" sz="1400" b="1" i="0"/>
          </a:p>
        </p:txBody>
      </p:sp>
      <p:sp>
        <p:nvSpPr>
          <p:cNvPr id="360455" name="Text Box 7"/>
          <p:cNvSpPr txBox="1">
            <a:spLocks noChangeArrowheads="1"/>
          </p:cNvSpPr>
          <p:nvPr/>
        </p:nvSpPr>
        <p:spPr bwMode="auto">
          <a:xfrm>
            <a:off x="5821363" y="2259013"/>
            <a:ext cx="7667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/>
              <a:t>Médula</a:t>
            </a:r>
            <a:endParaRPr lang="es-ES" sz="1400" b="1" i="0"/>
          </a:p>
        </p:txBody>
      </p:sp>
      <p:sp>
        <p:nvSpPr>
          <p:cNvPr id="360456" name="Text Box 8"/>
          <p:cNvSpPr txBox="1">
            <a:spLocks noChangeArrowheads="1"/>
          </p:cNvSpPr>
          <p:nvPr/>
        </p:nvSpPr>
        <p:spPr bwMode="auto">
          <a:xfrm>
            <a:off x="246063" y="887413"/>
            <a:ext cx="12890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Túbulo proximal</a:t>
            </a:r>
            <a:endParaRPr lang="es-ES" sz="1200" b="1" i="0"/>
          </a:p>
        </p:txBody>
      </p:sp>
      <p:sp>
        <p:nvSpPr>
          <p:cNvPr id="360457" name="Text Box 9"/>
          <p:cNvSpPr txBox="1">
            <a:spLocks noChangeArrowheads="1"/>
          </p:cNvSpPr>
          <p:nvPr/>
        </p:nvSpPr>
        <p:spPr bwMode="auto">
          <a:xfrm>
            <a:off x="2646363" y="1122363"/>
            <a:ext cx="10509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Túbulo distal</a:t>
            </a:r>
            <a:endParaRPr lang="es-ES" sz="1200" b="1" i="0"/>
          </a:p>
        </p:txBody>
      </p:sp>
      <p:sp>
        <p:nvSpPr>
          <p:cNvPr id="360458" name="Text Box 10"/>
          <p:cNvSpPr txBox="1">
            <a:spLocks noChangeArrowheads="1"/>
          </p:cNvSpPr>
          <p:nvPr/>
        </p:nvSpPr>
        <p:spPr bwMode="auto">
          <a:xfrm>
            <a:off x="5160963" y="2520950"/>
            <a:ext cx="12144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Túbulo colector</a:t>
            </a:r>
            <a:endParaRPr lang="es-ES" sz="1200" b="1" i="0"/>
          </a:p>
        </p:txBody>
      </p:sp>
      <p:sp>
        <p:nvSpPr>
          <p:cNvPr id="360459" name="Text Box 11"/>
          <p:cNvSpPr txBox="1">
            <a:spLocks noChangeArrowheads="1"/>
          </p:cNvSpPr>
          <p:nvPr/>
        </p:nvSpPr>
        <p:spPr bwMode="auto">
          <a:xfrm>
            <a:off x="1890713" y="4760913"/>
            <a:ext cx="619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b="1" i="0"/>
              <a:t>Asa de</a:t>
            </a:r>
          </a:p>
          <a:p>
            <a:pPr algn="ctr"/>
            <a:r>
              <a:rPr lang="es-ES_tradnl" sz="1200" b="1" i="0"/>
              <a:t> Henle</a:t>
            </a:r>
            <a:endParaRPr lang="es-ES" sz="1200" b="1" i="0"/>
          </a:p>
        </p:txBody>
      </p:sp>
      <p:sp>
        <p:nvSpPr>
          <p:cNvPr id="360460" name="Line 12"/>
          <p:cNvSpPr>
            <a:spLocks noChangeShapeType="1"/>
          </p:cNvSpPr>
          <p:nvPr/>
        </p:nvSpPr>
        <p:spPr bwMode="auto">
          <a:xfrm>
            <a:off x="84138" y="2260600"/>
            <a:ext cx="1219200" cy="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0461" name="Line 13"/>
          <p:cNvSpPr>
            <a:spLocks noChangeShapeType="1"/>
          </p:cNvSpPr>
          <p:nvPr/>
        </p:nvSpPr>
        <p:spPr bwMode="auto">
          <a:xfrm>
            <a:off x="1684338" y="2260600"/>
            <a:ext cx="1155700" cy="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0462" name="Line 14"/>
          <p:cNvSpPr>
            <a:spLocks noChangeShapeType="1"/>
          </p:cNvSpPr>
          <p:nvPr/>
        </p:nvSpPr>
        <p:spPr bwMode="auto">
          <a:xfrm>
            <a:off x="3297238" y="2260600"/>
            <a:ext cx="762000" cy="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0463" name="Line 15"/>
          <p:cNvSpPr>
            <a:spLocks noChangeShapeType="1"/>
          </p:cNvSpPr>
          <p:nvPr/>
        </p:nvSpPr>
        <p:spPr bwMode="auto">
          <a:xfrm>
            <a:off x="4833938" y="2260600"/>
            <a:ext cx="2768600" cy="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0464" name="Text Box 16"/>
          <p:cNvSpPr txBox="1">
            <a:spLocks noChangeArrowheads="1"/>
          </p:cNvSpPr>
          <p:nvPr/>
        </p:nvSpPr>
        <p:spPr bwMode="auto">
          <a:xfrm>
            <a:off x="290513" y="1177925"/>
            <a:ext cx="11318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000" b="1" i="0">
                <a:solidFill>
                  <a:srgbClr val="000099"/>
                </a:solidFill>
              </a:rPr>
              <a:t>Fluido isosmótico</a:t>
            </a:r>
            <a:endParaRPr lang="es-ES" sz="1000" b="1" i="0">
              <a:solidFill>
                <a:srgbClr val="000099"/>
              </a:solidFill>
            </a:endParaRPr>
          </a:p>
        </p:txBody>
      </p:sp>
      <p:sp>
        <p:nvSpPr>
          <p:cNvPr id="360465" name="Freeform 17"/>
          <p:cNvSpPr>
            <a:spLocks/>
          </p:cNvSpPr>
          <p:nvPr/>
        </p:nvSpPr>
        <p:spPr bwMode="auto">
          <a:xfrm>
            <a:off x="1347788" y="1327150"/>
            <a:ext cx="147637" cy="18510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0" y="96"/>
              </a:cxn>
              <a:cxn ang="0">
                <a:pos x="80" y="392"/>
              </a:cxn>
              <a:cxn ang="0">
                <a:pos x="80" y="1166"/>
              </a:cxn>
            </a:cxnLst>
            <a:rect l="0" t="0" r="r" b="b"/>
            <a:pathLst>
              <a:path w="93" h="1166">
                <a:moveTo>
                  <a:pt x="0" y="0"/>
                </a:moveTo>
                <a:cubicBezTo>
                  <a:pt x="13" y="16"/>
                  <a:pt x="67" y="31"/>
                  <a:pt x="80" y="96"/>
                </a:cubicBezTo>
                <a:cubicBezTo>
                  <a:pt x="93" y="161"/>
                  <a:pt x="80" y="214"/>
                  <a:pt x="80" y="392"/>
                </a:cubicBezTo>
                <a:cubicBezTo>
                  <a:pt x="80" y="570"/>
                  <a:pt x="80" y="1005"/>
                  <a:pt x="80" y="1166"/>
                </a:cubicBezTo>
              </a:path>
            </a:pathLst>
          </a:custGeom>
          <a:noFill/>
          <a:ln w="12700" cmpd="sng">
            <a:solidFill>
              <a:srgbClr val="000099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0466" name="Text Box 18"/>
          <p:cNvSpPr txBox="1">
            <a:spLocks noChangeArrowheads="1"/>
          </p:cNvSpPr>
          <p:nvPr/>
        </p:nvSpPr>
        <p:spPr bwMode="auto">
          <a:xfrm>
            <a:off x="1744663" y="5273675"/>
            <a:ext cx="8763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60000"/>
              </a:lnSpc>
            </a:pPr>
            <a:r>
              <a:rPr lang="es-ES_tradnl" sz="900" b="1" i="0">
                <a:solidFill>
                  <a:srgbClr val="000099"/>
                </a:solidFill>
              </a:rPr>
              <a:t>Fluido</a:t>
            </a:r>
          </a:p>
          <a:p>
            <a:pPr algn="ctr">
              <a:lnSpc>
                <a:spcPct val="60000"/>
              </a:lnSpc>
            </a:pPr>
            <a:r>
              <a:rPr lang="es-ES_tradnl" sz="900" b="1" i="0">
                <a:solidFill>
                  <a:srgbClr val="000099"/>
                </a:solidFill>
              </a:rPr>
              <a:t>hiperosmótico</a:t>
            </a:r>
            <a:endParaRPr lang="es-ES" sz="900" b="1" i="0">
              <a:solidFill>
                <a:srgbClr val="000099"/>
              </a:solidFill>
            </a:endParaRPr>
          </a:p>
        </p:txBody>
      </p:sp>
      <p:pic>
        <p:nvPicPr>
          <p:cNvPr id="360467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9713" y="2574925"/>
            <a:ext cx="704850" cy="400050"/>
          </a:xfrm>
          <a:prstGeom prst="rect">
            <a:avLst/>
          </a:prstGeom>
          <a:noFill/>
        </p:spPr>
      </p:pic>
      <p:pic>
        <p:nvPicPr>
          <p:cNvPr id="360468" name="Picture 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063" y="3389313"/>
            <a:ext cx="704850" cy="333375"/>
          </a:xfrm>
          <a:prstGeom prst="rect">
            <a:avLst/>
          </a:prstGeom>
          <a:noFill/>
        </p:spPr>
      </p:pic>
      <p:pic>
        <p:nvPicPr>
          <p:cNvPr id="360469" name="Picture 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0025" y="4002088"/>
            <a:ext cx="695325" cy="352425"/>
          </a:xfrm>
          <a:prstGeom prst="rect">
            <a:avLst/>
          </a:prstGeom>
          <a:noFill/>
        </p:spPr>
      </p:pic>
      <p:pic>
        <p:nvPicPr>
          <p:cNvPr id="360470" name="Picture 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5" y="4313238"/>
            <a:ext cx="733425" cy="390525"/>
          </a:xfrm>
          <a:prstGeom prst="rect">
            <a:avLst/>
          </a:prstGeom>
          <a:noFill/>
        </p:spPr>
      </p:pic>
      <p:sp>
        <p:nvSpPr>
          <p:cNvPr id="360471" name="Text Box 23"/>
          <p:cNvSpPr txBox="1">
            <a:spLocks noChangeArrowheads="1"/>
          </p:cNvSpPr>
          <p:nvPr/>
        </p:nvSpPr>
        <p:spPr bwMode="auto">
          <a:xfrm>
            <a:off x="3389313" y="1546225"/>
            <a:ext cx="12223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000" b="1" i="0">
                <a:solidFill>
                  <a:srgbClr val="000099"/>
                </a:solidFill>
              </a:rPr>
              <a:t>Fluido hiposmótico</a:t>
            </a:r>
            <a:endParaRPr lang="es-ES" sz="1000" b="1" i="0">
              <a:solidFill>
                <a:srgbClr val="000099"/>
              </a:solidFill>
            </a:endParaRPr>
          </a:p>
        </p:txBody>
      </p:sp>
      <p:grpSp>
        <p:nvGrpSpPr>
          <p:cNvPr id="360472" name="Group 24"/>
          <p:cNvGrpSpPr>
            <a:grpSpLocks/>
          </p:cNvGrpSpPr>
          <p:nvPr/>
        </p:nvGrpSpPr>
        <p:grpSpPr bwMode="auto">
          <a:xfrm>
            <a:off x="3386138" y="1765300"/>
            <a:ext cx="808037" cy="592138"/>
            <a:chOff x="2520" y="1112"/>
            <a:chExt cx="509" cy="373"/>
          </a:xfrm>
        </p:grpSpPr>
        <p:pic>
          <p:nvPicPr>
            <p:cNvPr id="360473" name="Picture 2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583" y="1112"/>
              <a:ext cx="446" cy="373"/>
            </a:xfrm>
            <a:prstGeom prst="rect">
              <a:avLst/>
            </a:prstGeom>
            <a:noFill/>
          </p:spPr>
        </p:pic>
        <p:sp>
          <p:nvSpPr>
            <p:cNvPr id="360474" name="Line 26"/>
            <p:cNvSpPr>
              <a:spLocks noChangeShapeType="1"/>
            </p:cNvSpPr>
            <p:nvPr/>
          </p:nvSpPr>
          <p:spPr bwMode="auto">
            <a:xfrm>
              <a:off x="2856" y="1428"/>
              <a:ext cx="96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360475" name="Line 27"/>
            <p:cNvSpPr>
              <a:spLocks noChangeShapeType="1"/>
            </p:cNvSpPr>
            <p:nvPr/>
          </p:nvSpPr>
          <p:spPr bwMode="auto">
            <a:xfrm>
              <a:off x="2520" y="1424"/>
              <a:ext cx="96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pic>
        <p:nvPicPr>
          <p:cNvPr id="360476" name="Picture 2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4875" y="1357313"/>
            <a:ext cx="771525" cy="638175"/>
          </a:xfrm>
          <a:prstGeom prst="rect">
            <a:avLst/>
          </a:prstGeom>
          <a:noFill/>
        </p:spPr>
      </p:pic>
      <p:pic>
        <p:nvPicPr>
          <p:cNvPr id="360477" name="Picture 2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68838" y="2935288"/>
            <a:ext cx="838200" cy="438150"/>
          </a:xfrm>
          <a:prstGeom prst="rect">
            <a:avLst/>
          </a:prstGeom>
          <a:noFill/>
        </p:spPr>
      </p:pic>
      <p:pic>
        <p:nvPicPr>
          <p:cNvPr id="360478" name="Picture 3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19488" y="3009900"/>
            <a:ext cx="723900" cy="342900"/>
          </a:xfrm>
          <a:prstGeom prst="rect">
            <a:avLst/>
          </a:prstGeom>
          <a:noFill/>
        </p:spPr>
      </p:pic>
      <p:pic>
        <p:nvPicPr>
          <p:cNvPr id="360479" name="Picture 3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94063" y="5059363"/>
            <a:ext cx="819150" cy="409575"/>
          </a:xfrm>
          <a:prstGeom prst="rect">
            <a:avLst/>
          </a:prstGeom>
          <a:noFill/>
        </p:spPr>
      </p:pic>
      <p:sp>
        <p:nvSpPr>
          <p:cNvPr id="360480" name="Freeform 32"/>
          <p:cNvSpPr>
            <a:spLocks/>
          </p:cNvSpPr>
          <p:nvPr/>
        </p:nvSpPr>
        <p:spPr bwMode="auto">
          <a:xfrm rot="316434">
            <a:off x="1493838" y="4902200"/>
            <a:ext cx="349250" cy="412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212"/>
              </a:cxn>
              <a:cxn ang="0">
                <a:pos x="220" y="260"/>
              </a:cxn>
            </a:cxnLst>
            <a:rect l="0" t="0" r="r" b="b"/>
            <a:pathLst>
              <a:path w="220" h="260">
                <a:moveTo>
                  <a:pt x="0" y="0"/>
                </a:moveTo>
                <a:cubicBezTo>
                  <a:pt x="16" y="35"/>
                  <a:pt x="59" y="169"/>
                  <a:pt x="96" y="212"/>
                </a:cubicBezTo>
                <a:cubicBezTo>
                  <a:pt x="133" y="255"/>
                  <a:pt x="194" y="250"/>
                  <a:pt x="220" y="260"/>
                </a:cubicBezTo>
              </a:path>
            </a:pathLst>
          </a:custGeom>
          <a:noFill/>
          <a:ln w="19050" cmpd="sng">
            <a:solidFill>
              <a:srgbClr val="000099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0481" name="Freeform 33"/>
          <p:cNvSpPr>
            <a:spLocks/>
          </p:cNvSpPr>
          <p:nvPr/>
        </p:nvSpPr>
        <p:spPr bwMode="auto">
          <a:xfrm>
            <a:off x="2506663" y="4997450"/>
            <a:ext cx="447675" cy="361950"/>
          </a:xfrm>
          <a:custGeom>
            <a:avLst/>
            <a:gdLst/>
            <a:ahLst/>
            <a:cxnLst>
              <a:cxn ang="0">
                <a:pos x="0" y="228"/>
              </a:cxn>
              <a:cxn ang="0">
                <a:pos x="198" y="152"/>
              </a:cxn>
              <a:cxn ang="0">
                <a:pos x="282" y="0"/>
              </a:cxn>
            </a:cxnLst>
            <a:rect l="0" t="0" r="r" b="b"/>
            <a:pathLst>
              <a:path w="282" h="228">
                <a:moveTo>
                  <a:pt x="0" y="228"/>
                </a:moveTo>
                <a:cubicBezTo>
                  <a:pt x="33" y="215"/>
                  <a:pt x="151" y="190"/>
                  <a:pt x="198" y="152"/>
                </a:cubicBezTo>
                <a:cubicBezTo>
                  <a:pt x="245" y="114"/>
                  <a:pt x="265" y="32"/>
                  <a:pt x="282" y="0"/>
                </a:cubicBezTo>
              </a:path>
            </a:pathLst>
          </a:custGeom>
          <a:noFill/>
          <a:ln w="19050" cmpd="sng">
            <a:solidFill>
              <a:srgbClr val="000099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0482" name="Freeform 34"/>
          <p:cNvSpPr>
            <a:spLocks/>
          </p:cNvSpPr>
          <p:nvPr/>
        </p:nvSpPr>
        <p:spPr bwMode="auto">
          <a:xfrm>
            <a:off x="3027363" y="1689100"/>
            <a:ext cx="384175" cy="811213"/>
          </a:xfrm>
          <a:custGeom>
            <a:avLst/>
            <a:gdLst/>
            <a:ahLst/>
            <a:cxnLst>
              <a:cxn ang="0">
                <a:pos x="0" y="511"/>
              </a:cxn>
              <a:cxn ang="0">
                <a:pos x="26" y="360"/>
              </a:cxn>
              <a:cxn ang="0">
                <a:pos x="102" y="72"/>
              </a:cxn>
              <a:cxn ang="0">
                <a:pos x="242" y="0"/>
              </a:cxn>
            </a:cxnLst>
            <a:rect l="0" t="0" r="r" b="b"/>
            <a:pathLst>
              <a:path w="242" h="511">
                <a:moveTo>
                  <a:pt x="0" y="511"/>
                </a:moveTo>
                <a:cubicBezTo>
                  <a:pt x="4" y="486"/>
                  <a:pt x="9" y="433"/>
                  <a:pt x="26" y="360"/>
                </a:cubicBezTo>
                <a:cubicBezTo>
                  <a:pt x="43" y="287"/>
                  <a:pt x="66" y="132"/>
                  <a:pt x="102" y="72"/>
                </a:cubicBezTo>
                <a:cubicBezTo>
                  <a:pt x="138" y="12"/>
                  <a:pt x="213" y="15"/>
                  <a:pt x="242" y="0"/>
                </a:cubicBezTo>
              </a:path>
            </a:pathLst>
          </a:custGeom>
          <a:noFill/>
          <a:ln w="12700" cmpd="sng">
            <a:solidFill>
              <a:srgbClr val="000099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0483" name="Freeform 35"/>
          <p:cNvSpPr>
            <a:spLocks/>
          </p:cNvSpPr>
          <p:nvPr/>
        </p:nvSpPr>
        <p:spPr bwMode="auto">
          <a:xfrm>
            <a:off x="4237038" y="1819275"/>
            <a:ext cx="268287" cy="8794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7" y="133"/>
              </a:cxn>
              <a:cxn ang="0">
                <a:pos x="156" y="398"/>
              </a:cxn>
              <a:cxn ang="0">
                <a:pos x="156" y="554"/>
              </a:cxn>
            </a:cxnLst>
            <a:rect l="0" t="0" r="r" b="b"/>
            <a:pathLst>
              <a:path w="169" h="554">
                <a:moveTo>
                  <a:pt x="0" y="0"/>
                </a:moveTo>
                <a:cubicBezTo>
                  <a:pt x="13" y="22"/>
                  <a:pt x="51" y="67"/>
                  <a:pt x="77" y="133"/>
                </a:cubicBezTo>
                <a:cubicBezTo>
                  <a:pt x="103" y="199"/>
                  <a:pt x="143" y="328"/>
                  <a:pt x="156" y="398"/>
                </a:cubicBezTo>
                <a:cubicBezTo>
                  <a:pt x="169" y="468"/>
                  <a:pt x="156" y="522"/>
                  <a:pt x="156" y="554"/>
                </a:cubicBezTo>
              </a:path>
            </a:pathLst>
          </a:custGeom>
          <a:noFill/>
          <a:ln w="12700" cmpd="sng">
            <a:solidFill>
              <a:srgbClr val="000099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0484" name="Freeform 36"/>
          <p:cNvSpPr>
            <a:spLocks/>
          </p:cNvSpPr>
          <p:nvPr/>
        </p:nvSpPr>
        <p:spPr bwMode="auto">
          <a:xfrm>
            <a:off x="3135313" y="1368425"/>
            <a:ext cx="104775" cy="2127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6" y="134"/>
              </a:cxn>
            </a:cxnLst>
            <a:rect l="0" t="0" r="r" b="b"/>
            <a:pathLst>
              <a:path w="66" h="134">
                <a:moveTo>
                  <a:pt x="0" y="0"/>
                </a:moveTo>
                <a:lnTo>
                  <a:pt x="66" y="134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0485" name="Line 37"/>
          <p:cNvSpPr>
            <a:spLocks noChangeShapeType="1"/>
          </p:cNvSpPr>
          <p:nvPr/>
        </p:nvSpPr>
        <p:spPr bwMode="auto">
          <a:xfrm flipH="1">
            <a:off x="4840288" y="2662238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pic>
        <p:nvPicPr>
          <p:cNvPr id="360486" name="Picture 3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35275" y="4292600"/>
            <a:ext cx="228600" cy="147638"/>
          </a:xfrm>
          <a:prstGeom prst="rect">
            <a:avLst/>
          </a:prstGeom>
          <a:noFill/>
        </p:spPr>
      </p:pic>
      <p:pic>
        <p:nvPicPr>
          <p:cNvPr id="360487" name="Picture 3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33688" y="4284663"/>
            <a:ext cx="249237" cy="160337"/>
          </a:xfrm>
          <a:prstGeom prst="rect">
            <a:avLst/>
          </a:prstGeom>
          <a:noFill/>
        </p:spPr>
      </p:pic>
      <p:pic>
        <p:nvPicPr>
          <p:cNvPr id="360488" name="Picture 4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36863" y="4289425"/>
            <a:ext cx="233362" cy="150813"/>
          </a:xfrm>
          <a:prstGeom prst="rect">
            <a:avLst/>
          </a:prstGeom>
          <a:noFill/>
        </p:spPr>
      </p:pic>
      <p:grpSp>
        <p:nvGrpSpPr>
          <p:cNvPr id="360489" name="Group 41"/>
          <p:cNvGrpSpPr>
            <a:grpSpLocks/>
          </p:cNvGrpSpPr>
          <p:nvPr/>
        </p:nvGrpSpPr>
        <p:grpSpPr bwMode="auto">
          <a:xfrm>
            <a:off x="3157538" y="3400425"/>
            <a:ext cx="673100" cy="354013"/>
            <a:chOff x="2376" y="2136"/>
            <a:chExt cx="424" cy="223"/>
          </a:xfrm>
        </p:grpSpPr>
        <p:pic>
          <p:nvPicPr>
            <p:cNvPr id="360490" name="Picture 42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536" y="2175"/>
              <a:ext cx="264" cy="184"/>
            </a:xfrm>
            <a:prstGeom prst="rect">
              <a:avLst/>
            </a:prstGeom>
            <a:noFill/>
          </p:spPr>
        </p:pic>
        <p:sp>
          <p:nvSpPr>
            <p:cNvPr id="360491" name="Line 43"/>
            <p:cNvSpPr>
              <a:spLocks noChangeShapeType="1"/>
            </p:cNvSpPr>
            <p:nvPr/>
          </p:nvSpPr>
          <p:spPr bwMode="auto">
            <a:xfrm>
              <a:off x="2376" y="2136"/>
              <a:ext cx="162" cy="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360492" name="Group 44"/>
          <p:cNvGrpSpPr>
            <a:grpSpLocks/>
          </p:cNvGrpSpPr>
          <p:nvPr/>
        </p:nvGrpSpPr>
        <p:grpSpPr bwMode="auto">
          <a:xfrm>
            <a:off x="3162300" y="4105275"/>
            <a:ext cx="593725" cy="312738"/>
            <a:chOff x="2385" y="2583"/>
            <a:chExt cx="374" cy="197"/>
          </a:xfrm>
        </p:grpSpPr>
        <p:pic>
          <p:nvPicPr>
            <p:cNvPr id="360493" name="Picture 45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2513" y="2641"/>
              <a:ext cx="246" cy="139"/>
            </a:xfrm>
            <a:prstGeom prst="rect">
              <a:avLst/>
            </a:prstGeom>
            <a:noFill/>
          </p:spPr>
        </p:pic>
        <p:sp>
          <p:nvSpPr>
            <p:cNvPr id="360494" name="Line 46"/>
            <p:cNvSpPr>
              <a:spLocks noChangeShapeType="1"/>
            </p:cNvSpPr>
            <p:nvPr/>
          </p:nvSpPr>
          <p:spPr bwMode="auto">
            <a:xfrm>
              <a:off x="2385" y="2583"/>
              <a:ext cx="129" cy="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360495" name="Group 47"/>
          <p:cNvGrpSpPr>
            <a:grpSpLocks/>
          </p:cNvGrpSpPr>
          <p:nvPr/>
        </p:nvGrpSpPr>
        <p:grpSpPr bwMode="auto">
          <a:xfrm>
            <a:off x="2243138" y="3354388"/>
            <a:ext cx="647700" cy="258762"/>
            <a:chOff x="1800" y="2113"/>
            <a:chExt cx="408" cy="163"/>
          </a:xfrm>
        </p:grpSpPr>
        <p:pic>
          <p:nvPicPr>
            <p:cNvPr id="360496" name="Picture 48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800" y="2113"/>
              <a:ext cx="234" cy="163"/>
            </a:xfrm>
            <a:prstGeom prst="rect">
              <a:avLst/>
            </a:prstGeom>
            <a:noFill/>
          </p:spPr>
        </p:pic>
        <p:sp>
          <p:nvSpPr>
            <p:cNvPr id="360497" name="Line 49"/>
            <p:cNvSpPr>
              <a:spLocks noChangeShapeType="1"/>
            </p:cNvSpPr>
            <p:nvPr/>
          </p:nvSpPr>
          <p:spPr bwMode="auto">
            <a:xfrm flipH="1">
              <a:off x="2019" y="2202"/>
              <a:ext cx="18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pic>
        <p:nvPicPr>
          <p:cNvPr id="360498" name="Picture 5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546350" y="5745163"/>
            <a:ext cx="390525" cy="220662"/>
          </a:xfrm>
          <a:prstGeom prst="rect">
            <a:avLst/>
          </a:prstGeom>
          <a:noFill/>
        </p:spPr>
      </p:pic>
      <p:sp>
        <p:nvSpPr>
          <p:cNvPr id="360499" name="Line 51"/>
          <p:cNvSpPr>
            <a:spLocks noChangeShapeType="1"/>
          </p:cNvSpPr>
          <p:nvPr/>
        </p:nvSpPr>
        <p:spPr bwMode="auto">
          <a:xfrm flipV="1">
            <a:off x="2466975" y="5748338"/>
            <a:ext cx="4763" cy="214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0500" name="Freeform 52"/>
          <p:cNvSpPr>
            <a:spLocks/>
          </p:cNvSpPr>
          <p:nvPr/>
        </p:nvSpPr>
        <p:spPr bwMode="auto">
          <a:xfrm>
            <a:off x="2940050" y="4462463"/>
            <a:ext cx="574675" cy="1252537"/>
          </a:xfrm>
          <a:custGeom>
            <a:avLst/>
            <a:gdLst/>
            <a:ahLst/>
            <a:cxnLst>
              <a:cxn ang="0">
                <a:pos x="362" y="0"/>
              </a:cxn>
              <a:cxn ang="0">
                <a:pos x="209" y="450"/>
              </a:cxn>
              <a:cxn ang="0">
                <a:pos x="0" y="789"/>
              </a:cxn>
            </a:cxnLst>
            <a:rect l="0" t="0" r="r" b="b"/>
            <a:pathLst>
              <a:path w="362" h="789">
                <a:moveTo>
                  <a:pt x="362" y="0"/>
                </a:moveTo>
                <a:cubicBezTo>
                  <a:pt x="337" y="75"/>
                  <a:pt x="269" y="319"/>
                  <a:pt x="209" y="450"/>
                </a:cubicBezTo>
                <a:cubicBezTo>
                  <a:pt x="149" y="581"/>
                  <a:pt x="44" y="719"/>
                  <a:pt x="0" y="789"/>
                </a:cubicBezTo>
              </a:path>
            </a:pathLst>
          </a:custGeom>
          <a:noFill/>
          <a:ln w="28575" cap="flat" cmpd="sng">
            <a:solidFill>
              <a:srgbClr val="000099"/>
            </a:solidFill>
            <a:prstDash val="sysDot"/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0501" name="Oval 53"/>
          <p:cNvSpPr>
            <a:spLocks noChangeArrowheads="1"/>
          </p:cNvSpPr>
          <p:nvPr/>
        </p:nvSpPr>
        <p:spPr bwMode="auto">
          <a:xfrm>
            <a:off x="2319338" y="5648325"/>
            <a:ext cx="695325" cy="414338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60502" name="Freeform 54"/>
          <p:cNvSpPr>
            <a:spLocks/>
          </p:cNvSpPr>
          <p:nvPr/>
        </p:nvSpPr>
        <p:spPr bwMode="auto">
          <a:xfrm>
            <a:off x="2049463" y="5518150"/>
            <a:ext cx="358775" cy="349250"/>
          </a:xfrm>
          <a:custGeom>
            <a:avLst/>
            <a:gdLst/>
            <a:ahLst/>
            <a:cxnLst>
              <a:cxn ang="0">
                <a:pos x="226" y="220"/>
              </a:cxn>
              <a:cxn ang="0">
                <a:pos x="62" y="152"/>
              </a:cxn>
              <a:cxn ang="0">
                <a:pos x="0" y="0"/>
              </a:cxn>
            </a:cxnLst>
            <a:rect l="0" t="0" r="r" b="b"/>
            <a:pathLst>
              <a:path w="226" h="220">
                <a:moveTo>
                  <a:pt x="226" y="220"/>
                </a:moveTo>
                <a:cubicBezTo>
                  <a:pt x="199" y="209"/>
                  <a:pt x="99" y="188"/>
                  <a:pt x="62" y="152"/>
                </a:cubicBezTo>
                <a:cubicBezTo>
                  <a:pt x="25" y="116"/>
                  <a:pt x="13" y="32"/>
                  <a:pt x="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0503" name="Line 55"/>
          <p:cNvSpPr>
            <a:spLocks noChangeShapeType="1"/>
          </p:cNvSpPr>
          <p:nvPr/>
        </p:nvSpPr>
        <p:spPr bwMode="auto">
          <a:xfrm flipH="1">
            <a:off x="1133475" y="2643188"/>
            <a:ext cx="27622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0504" name="Text Box 56"/>
          <p:cNvSpPr txBox="1">
            <a:spLocks noChangeArrowheads="1"/>
          </p:cNvSpPr>
          <p:nvPr/>
        </p:nvSpPr>
        <p:spPr bwMode="auto">
          <a:xfrm>
            <a:off x="819150" y="2684463"/>
            <a:ext cx="3905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000" b="1" i="0"/>
              <a:t>Na</a:t>
            </a:r>
            <a:r>
              <a:rPr lang="es-ES_tradnl" sz="1000" b="1" i="0" baseline="30000"/>
              <a:t>+</a:t>
            </a:r>
            <a:endParaRPr lang="es-ES" sz="1000" b="1" i="0" baseline="30000"/>
          </a:p>
        </p:txBody>
      </p:sp>
      <p:sp>
        <p:nvSpPr>
          <p:cNvPr id="360505" name="Text Box 57"/>
          <p:cNvSpPr txBox="1">
            <a:spLocks noChangeArrowheads="1"/>
          </p:cNvSpPr>
          <p:nvPr/>
        </p:nvSpPr>
        <p:spPr bwMode="auto">
          <a:xfrm>
            <a:off x="1588" y="2251075"/>
            <a:ext cx="9048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_tradnl" sz="1100" b="1" i="0">
                <a:solidFill>
                  <a:schemeClr val="accent2"/>
                </a:solidFill>
              </a:rPr>
              <a:t>Se reabsorbe H</a:t>
            </a:r>
            <a:r>
              <a:rPr lang="es-ES_tradnl" sz="1100" b="1" i="0" baseline="-25000">
                <a:solidFill>
                  <a:schemeClr val="accent2"/>
                </a:solidFill>
              </a:rPr>
              <a:t>2</a:t>
            </a:r>
            <a:r>
              <a:rPr lang="es-ES_tradnl" sz="1100" b="1" i="0">
                <a:solidFill>
                  <a:schemeClr val="accent2"/>
                </a:solidFill>
              </a:rPr>
              <a:t>O y Na</a:t>
            </a:r>
            <a:r>
              <a:rPr lang="es-ES_tradnl" sz="1100" b="1" i="0" baseline="30000">
                <a:solidFill>
                  <a:schemeClr val="accent2"/>
                </a:solidFill>
              </a:rPr>
              <a:t>+ </a:t>
            </a:r>
            <a:r>
              <a:rPr lang="es-ES_tradnl" sz="1100" b="1" i="0">
                <a:solidFill>
                  <a:schemeClr val="accent2"/>
                </a:solidFill>
              </a:rPr>
              <a:t>en la misma proporción</a:t>
            </a:r>
            <a:endParaRPr lang="es-ES" sz="1100" b="1" i="0">
              <a:solidFill>
                <a:schemeClr val="accent2"/>
              </a:solidFill>
            </a:endParaRPr>
          </a:p>
        </p:txBody>
      </p:sp>
      <p:sp>
        <p:nvSpPr>
          <p:cNvPr id="360506" name="Line 58"/>
          <p:cNvSpPr>
            <a:spLocks noChangeShapeType="1"/>
          </p:cNvSpPr>
          <p:nvPr/>
        </p:nvSpPr>
        <p:spPr bwMode="auto">
          <a:xfrm>
            <a:off x="2714625" y="2733675"/>
            <a:ext cx="66675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0507" name="Text Box 59"/>
          <p:cNvSpPr txBox="1">
            <a:spLocks noChangeArrowheads="1"/>
          </p:cNvSpPr>
          <p:nvPr/>
        </p:nvSpPr>
        <p:spPr bwMode="auto">
          <a:xfrm>
            <a:off x="4943475" y="1555750"/>
            <a:ext cx="3333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000" b="1" i="0"/>
              <a:t>K</a:t>
            </a:r>
            <a:r>
              <a:rPr lang="es-ES_tradnl" sz="1000" b="1" i="0" baseline="30000"/>
              <a:t>+</a:t>
            </a:r>
            <a:endParaRPr lang="es-ES" sz="1000" b="1" i="0" baseline="30000"/>
          </a:p>
        </p:txBody>
      </p:sp>
      <p:sp>
        <p:nvSpPr>
          <p:cNvPr id="360508" name="Freeform 60"/>
          <p:cNvSpPr>
            <a:spLocks/>
          </p:cNvSpPr>
          <p:nvPr/>
        </p:nvSpPr>
        <p:spPr bwMode="auto">
          <a:xfrm>
            <a:off x="4692650" y="1492250"/>
            <a:ext cx="309563" cy="165100"/>
          </a:xfrm>
          <a:custGeom>
            <a:avLst/>
            <a:gdLst/>
            <a:ahLst/>
            <a:cxnLst>
              <a:cxn ang="0">
                <a:pos x="195" y="104"/>
              </a:cxn>
              <a:cxn ang="0">
                <a:pos x="104" y="14"/>
              </a:cxn>
              <a:cxn ang="0">
                <a:pos x="0" y="20"/>
              </a:cxn>
            </a:cxnLst>
            <a:rect l="0" t="0" r="r" b="b"/>
            <a:pathLst>
              <a:path w="195" h="104">
                <a:moveTo>
                  <a:pt x="195" y="104"/>
                </a:moveTo>
                <a:cubicBezTo>
                  <a:pt x="180" y="89"/>
                  <a:pt x="136" y="28"/>
                  <a:pt x="104" y="14"/>
                </a:cubicBezTo>
                <a:cubicBezTo>
                  <a:pt x="72" y="0"/>
                  <a:pt x="22" y="19"/>
                  <a:pt x="0" y="2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pic>
        <p:nvPicPr>
          <p:cNvPr id="360509" name="Picture 61"/>
          <p:cNvPicPr>
            <a:picLocks noChangeAspect="1" noChangeArrowheads="1"/>
          </p:cNvPicPr>
          <p:nvPr/>
        </p:nvPicPr>
        <p:blipFill>
          <a:blip r:embed="rId15" cstate="print"/>
          <a:srcRect r="5672" b="3230"/>
          <a:stretch>
            <a:fillRect/>
          </a:stretch>
        </p:blipFill>
        <p:spPr bwMode="auto">
          <a:xfrm>
            <a:off x="5345113" y="3330575"/>
            <a:ext cx="3541712" cy="3360738"/>
          </a:xfrm>
          <a:prstGeom prst="rect">
            <a:avLst/>
          </a:prstGeom>
          <a:noFill/>
        </p:spPr>
      </p:pic>
      <p:sp>
        <p:nvSpPr>
          <p:cNvPr id="360510" name="Freeform 62"/>
          <p:cNvSpPr>
            <a:spLocks/>
          </p:cNvSpPr>
          <p:nvPr/>
        </p:nvSpPr>
        <p:spPr bwMode="auto">
          <a:xfrm>
            <a:off x="1941513" y="5543550"/>
            <a:ext cx="425450" cy="434975"/>
          </a:xfrm>
          <a:custGeom>
            <a:avLst/>
            <a:gdLst/>
            <a:ahLst/>
            <a:cxnLst>
              <a:cxn ang="0">
                <a:pos x="226" y="220"/>
              </a:cxn>
              <a:cxn ang="0">
                <a:pos x="62" y="152"/>
              </a:cxn>
              <a:cxn ang="0">
                <a:pos x="0" y="0"/>
              </a:cxn>
            </a:cxnLst>
            <a:rect l="0" t="0" r="r" b="b"/>
            <a:pathLst>
              <a:path w="226" h="220">
                <a:moveTo>
                  <a:pt x="226" y="220"/>
                </a:moveTo>
                <a:cubicBezTo>
                  <a:pt x="199" y="209"/>
                  <a:pt x="99" y="188"/>
                  <a:pt x="62" y="152"/>
                </a:cubicBezTo>
                <a:cubicBezTo>
                  <a:pt x="25" y="116"/>
                  <a:pt x="13" y="32"/>
                  <a:pt x="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0511" name="Text Box 63"/>
          <p:cNvSpPr txBox="1">
            <a:spLocks noChangeArrowheads="1"/>
          </p:cNvSpPr>
          <p:nvPr/>
        </p:nvSpPr>
        <p:spPr bwMode="auto">
          <a:xfrm>
            <a:off x="5688013" y="1108075"/>
            <a:ext cx="14335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_tradnl" sz="1200" b="1" i="0">
                <a:solidFill>
                  <a:schemeClr val="accent2"/>
                </a:solidFill>
              </a:rPr>
              <a:t>El H</a:t>
            </a:r>
            <a:r>
              <a:rPr lang="es-ES_tradnl" sz="1200" b="1" i="0" baseline="-25000">
                <a:solidFill>
                  <a:schemeClr val="accent2"/>
                </a:solidFill>
              </a:rPr>
              <a:t>2</a:t>
            </a:r>
            <a:r>
              <a:rPr lang="es-ES_tradnl" sz="1200" b="1" i="0">
                <a:solidFill>
                  <a:schemeClr val="accent2"/>
                </a:solidFill>
              </a:rPr>
              <a:t>O se reabsorbe </a:t>
            </a:r>
            <a:r>
              <a:rPr lang="es-ES_tradnl" sz="1200" b="1" i="0" u="sng">
                <a:solidFill>
                  <a:schemeClr val="accent2"/>
                </a:solidFill>
              </a:rPr>
              <a:t>MÁS </a:t>
            </a:r>
            <a:r>
              <a:rPr lang="es-ES_tradnl" sz="1200" b="1" i="0">
                <a:solidFill>
                  <a:schemeClr val="accent2"/>
                </a:solidFill>
              </a:rPr>
              <a:t>por acción de la ADH</a:t>
            </a:r>
            <a:endParaRPr lang="es-ES" sz="1200" b="1" i="0">
              <a:solidFill>
                <a:schemeClr val="accent2"/>
              </a:solidFill>
            </a:endParaRPr>
          </a:p>
        </p:txBody>
      </p:sp>
      <p:sp>
        <p:nvSpPr>
          <p:cNvPr id="360512" name="Text Box 64"/>
          <p:cNvSpPr txBox="1">
            <a:spLocks noChangeArrowheads="1"/>
          </p:cNvSpPr>
          <p:nvPr/>
        </p:nvSpPr>
        <p:spPr bwMode="auto">
          <a:xfrm>
            <a:off x="6638925" y="3654425"/>
            <a:ext cx="4206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/>
              <a:t>PD</a:t>
            </a:r>
            <a:endParaRPr lang="es-ES" sz="1400" b="1" i="0"/>
          </a:p>
        </p:txBody>
      </p:sp>
      <p:sp>
        <p:nvSpPr>
          <p:cNvPr id="360513" name="Text Box 65"/>
          <p:cNvSpPr txBox="1">
            <a:spLocks noChangeArrowheads="1"/>
          </p:cNvSpPr>
          <p:nvPr/>
        </p:nvSpPr>
        <p:spPr bwMode="auto">
          <a:xfrm>
            <a:off x="6940550" y="3656013"/>
            <a:ext cx="4206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/>
              <a:t>PA</a:t>
            </a:r>
            <a:endParaRPr lang="es-ES" sz="1400" b="1" i="0"/>
          </a:p>
        </p:txBody>
      </p:sp>
      <p:sp>
        <p:nvSpPr>
          <p:cNvPr id="360514" name="Freeform 66"/>
          <p:cNvSpPr>
            <a:spLocks/>
          </p:cNvSpPr>
          <p:nvPr/>
        </p:nvSpPr>
        <p:spPr bwMode="auto">
          <a:xfrm>
            <a:off x="6037263" y="3829050"/>
            <a:ext cx="2701925" cy="16779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67" y="345"/>
              </a:cxn>
              <a:cxn ang="0">
                <a:pos x="662" y="613"/>
              </a:cxn>
              <a:cxn ang="0">
                <a:pos x="875" y="581"/>
              </a:cxn>
              <a:cxn ang="0">
                <a:pos x="875" y="574"/>
              </a:cxn>
              <a:cxn ang="0">
                <a:pos x="1035" y="433"/>
              </a:cxn>
              <a:cxn ang="0">
                <a:pos x="1175" y="660"/>
              </a:cxn>
              <a:cxn ang="0">
                <a:pos x="1317" y="1008"/>
              </a:cxn>
              <a:cxn ang="0">
                <a:pos x="1475" y="1284"/>
              </a:cxn>
              <a:cxn ang="0">
                <a:pos x="1759" y="1473"/>
              </a:cxn>
              <a:cxn ang="0">
                <a:pos x="2303" y="1694"/>
              </a:cxn>
              <a:cxn ang="0">
                <a:pos x="2721" y="1757"/>
              </a:cxn>
            </a:cxnLst>
            <a:rect l="0" t="0" r="r" b="b"/>
            <a:pathLst>
              <a:path w="2721" h="1757">
                <a:moveTo>
                  <a:pt x="0" y="0"/>
                </a:moveTo>
                <a:cubicBezTo>
                  <a:pt x="44" y="57"/>
                  <a:pt x="157" y="243"/>
                  <a:pt x="267" y="345"/>
                </a:cubicBezTo>
                <a:cubicBezTo>
                  <a:pt x="377" y="447"/>
                  <a:pt x="561" y="574"/>
                  <a:pt x="662" y="613"/>
                </a:cubicBezTo>
                <a:cubicBezTo>
                  <a:pt x="763" y="652"/>
                  <a:pt x="840" y="587"/>
                  <a:pt x="875" y="581"/>
                </a:cubicBezTo>
                <a:cubicBezTo>
                  <a:pt x="910" y="575"/>
                  <a:pt x="848" y="599"/>
                  <a:pt x="875" y="574"/>
                </a:cubicBezTo>
                <a:cubicBezTo>
                  <a:pt x="902" y="549"/>
                  <a:pt x="985" y="419"/>
                  <a:pt x="1035" y="433"/>
                </a:cubicBezTo>
                <a:cubicBezTo>
                  <a:pt x="1085" y="447"/>
                  <a:pt x="1128" y="564"/>
                  <a:pt x="1175" y="660"/>
                </a:cubicBezTo>
                <a:cubicBezTo>
                  <a:pt x="1222" y="756"/>
                  <a:pt x="1267" y="904"/>
                  <a:pt x="1317" y="1008"/>
                </a:cubicBezTo>
                <a:cubicBezTo>
                  <a:pt x="1367" y="1112"/>
                  <a:pt x="1401" y="1206"/>
                  <a:pt x="1475" y="1284"/>
                </a:cubicBezTo>
                <a:cubicBezTo>
                  <a:pt x="1549" y="1362"/>
                  <a:pt x="1621" y="1405"/>
                  <a:pt x="1759" y="1473"/>
                </a:cubicBezTo>
                <a:cubicBezTo>
                  <a:pt x="1897" y="1541"/>
                  <a:pt x="2143" y="1647"/>
                  <a:pt x="2303" y="1694"/>
                </a:cubicBezTo>
                <a:cubicBezTo>
                  <a:pt x="2463" y="1741"/>
                  <a:pt x="2634" y="1744"/>
                  <a:pt x="2721" y="1757"/>
                </a:cubicBezTo>
              </a:path>
            </a:pathLst>
          </a:custGeom>
          <a:noFill/>
          <a:ln w="28575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67" name="66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0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60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0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6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6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6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60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0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360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0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36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6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6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0.01088 C 0.00069 -0.01458 0.00087 -0.01805 0.00243 -0.02129 C 0.00399 -0.02986 0.00173 -0.03935 0.00555 -0.04699 C 0.00642 -0.05138 0.00573 -0.04907 0.00816 -0.05393 L 0.00816 -0.0537 C 0.00972 -0.06041 0.00677 -0.07592 0.0118 -0.07824 C 0.01198 -0.07893 0.01684 -0.08032 0.01701 -0.08101 C 0.01736 -0.08171 0.01371 -0.07893 0.01389 -0.07963 C 0.01441 -0.08101 0.01389 -0.0875 0.01389 -0.08726 C 0.01337 -0.09375 0.01823 -0.09328 0.01441 -0.0949 C 0.01337 -0.0949 0.00833 -0.09213 0.00451 -0.09213 " pathEditMode="relative" rAng="0" ptsTypes="fffFfffffff">
                                      <p:cBhvr>
                                        <p:cTn id="68" dur="2000" fill="hold"/>
                                        <p:tgtEl>
                                          <p:spTgt spid="360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" y="-42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6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-0.01713 C 0.00382 -0.02384 0.00035 -0.0206 0.00139 -0.02615 C 0.00191 -0.10926 0.00243 -0.10301 0.00694 -0.14768 C 0.00798 -0.15763 0.00677 -0.1699 0.00833 -0.17916 C 0.0085 -0.18055 0.0085 -0.19143 0.00972 -0.19398 C 0.01215 -0.19884 0.01041 -0.20138 0.0118 -0.20694 C 0.01232 -0.20902 0.01319 -0.21458 0.01319 -0.21435 C 0.01302 -0.21805 0.01163 -0.21666 0.01111 -0.2199 C 0.00989 -0.22708 0.00347 -0.21898 0.00069 -0.21898 " pathEditMode="relative" rAng="0" ptsTypes="fffffffff">
                                      <p:cBhvr>
                                        <p:cTn id="73" dur="5000" fill="hold"/>
                                        <p:tgtEl>
                                          <p:spTgt spid="3604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-105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6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6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6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36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6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6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6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360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36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360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60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36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60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36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360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360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60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60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6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464" grpId="0"/>
      <p:bldP spid="360465" grpId="0" animBg="1"/>
      <p:bldP spid="360466" grpId="0"/>
      <p:bldP spid="360471" grpId="0"/>
      <p:bldP spid="360480" grpId="0" animBg="1"/>
      <p:bldP spid="360481" grpId="0" animBg="1"/>
      <p:bldP spid="360482" grpId="0" animBg="1"/>
      <p:bldP spid="360483" grpId="0" animBg="1"/>
      <p:bldP spid="360499" grpId="0" animBg="1"/>
      <p:bldP spid="360500" grpId="0" animBg="1"/>
      <p:bldP spid="360501" grpId="0" animBg="1"/>
      <p:bldP spid="360502" grpId="0" animBg="1"/>
      <p:bldP spid="360503" grpId="0" animBg="1"/>
      <p:bldP spid="360504" grpId="0"/>
      <p:bldP spid="360505" grpId="0"/>
      <p:bldP spid="360508" grpId="0" animBg="1"/>
      <p:bldP spid="360510" grpId="0" animBg="1"/>
      <p:bldP spid="360511" grpId="0"/>
      <p:bldP spid="36051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5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0" y="947738"/>
            <a:ext cx="7599363" cy="5367337"/>
          </a:xfrm>
          <a:prstGeom prst="rect">
            <a:avLst/>
          </a:prstGeom>
          <a:noFill/>
        </p:spPr>
      </p:pic>
      <p:sp>
        <p:nvSpPr>
          <p:cNvPr id="322565" name="Rectangle 5"/>
          <p:cNvSpPr>
            <a:spLocks noChangeArrowheads="1"/>
          </p:cNvSpPr>
          <p:nvPr/>
        </p:nvSpPr>
        <p:spPr bwMode="auto">
          <a:xfrm>
            <a:off x="77788" y="0"/>
            <a:ext cx="8763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rgbClr val="006666"/>
            </a:outerShdw>
          </a:effectLst>
        </p:spPr>
        <p:txBody>
          <a:bodyPr anchor="b">
            <a:spAutoFit/>
          </a:bodyPr>
          <a:lstStyle/>
          <a:p>
            <a:pPr eaLnBrk="1" hangingPunct="1">
              <a:lnSpc>
                <a:spcPct val="90000"/>
              </a:lnSpc>
              <a:tabLst>
                <a:tab pos="4686300" algn="l"/>
              </a:tabLst>
            </a:pPr>
            <a:r>
              <a:rPr lang="en-US" sz="3000" b="1" i="0">
                <a:solidFill>
                  <a:srgbClr val="FFFFCC"/>
                </a:solidFill>
              </a:rPr>
              <a:t>Cambios de osmolaridad en diferentes segmentos de los tubos renales: Concentración de Na</a:t>
            </a:r>
            <a:r>
              <a:rPr lang="en-US" sz="3000" b="1" i="0" baseline="30000">
                <a:solidFill>
                  <a:srgbClr val="FFFFCC"/>
                </a:solidFill>
              </a:rPr>
              <a:t>+</a:t>
            </a:r>
          </a:p>
        </p:txBody>
      </p:sp>
      <p:sp>
        <p:nvSpPr>
          <p:cNvPr id="322566" name="Text Box 6"/>
          <p:cNvSpPr txBox="1">
            <a:spLocks noChangeArrowheads="1"/>
          </p:cNvSpPr>
          <p:nvPr/>
        </p:nvSpPr>
        <p:spPr bwMode="auto">
          <a:xfrm>
            <a:off x="5686425" y="1966913"/>
            <a:ext cx="787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/>
              <a:t>Corteza</a:t>
            </a:r>
            <a:endParaRPr lang="es-ES" sz="1400" b="1" i="0"/>
          </a:p>
        </p:txBody>
      </p:sp>
      <p:sp>
        <p:nvSpPr>
          <p:cNvPr id="322567" name="Text Box 7"/>
          <p:cNvSpPr txBox="1">
            <a:spLocks noChangeArrowheads="1"/>
          </p:cNvSpPr>
          <p:nvPr/>
        </p:nvSpPr>
        <p:spPr bwMode="auto">
          <a:xfrm>
            <a:off x="5699125" y="2259013"/>
            <a:ext cx="7667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/>
              <a:t>Médula</a:t>
            </a:r>
            <a:endParaRPr lang="es-ES" sz="1400" b="1" i="0"/>
          </a:p>
        </p:txBody>
      </p:sp>
      <p:sp>
        <p:nvSpPr>
          <p:cNvPr id="322568" name="Text Box 8"/>
          <p:cNvSpPr txBox="1">
            <a:spLocks noChangeArrowheads="1"/>
          </p:cNvSpPr>
          <p:nvPr/>
        </p:nvSpPr>
        <p:spPr bwMode="auto">
          <a:xfrm>
            <a:off x="123825" y="887413"/>
            <a:ext cx="12890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Túbulo proximal</a:t>
            </a:r>
            <a:endParaRPr lang="es-ES" sz="1200" b="1" i="0"/>
          </a:p>
        </p:txBody>
      </p:sp>
      <p:sp>
        <p:nvSpPr>
          <p:cNvPr id="322569" name="Text Box 9"/>
          <p:cNvSpPr txBox="1">
            <a:spLocks noChangeArrowheads="1"/>
          </p:cNvSpPr>
          <p:nvPr/>
        </p:nvSpPr>
        <p:spPr bwMode="auto">
          <a:xfrm>
            <a:off x="2524125" y="1122363"/>
            <a:ext cx="10509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Túbulo distal</a:t>
            </a:r>
            <a:endParaRPr lang="es-ES" sz="1200" b="1" i="0"/>
          </a:p>
        </p:txBody>
      </p:sp>
      <p:sp>
        <p:nvSpPr>
          <p:cNvPr id="322570" name="Text Box 10"/>
          <p:cNvSpPr txBox="1">
            <a:spLocks noChangeArrowheads="1"/>
          </p:cNvSpPr>
          <p:nvPr/>
        </p:nvSpPr>
        <p:spPr bwMode="auto">
          <a:xfrm>
            <a:off x="5038725" y="2520950"/>
            <a:ext cx="12144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Túbulo colector</a:t>
            </a:r>
            <a:endParaRPr lang="es-ES" sz="1200" b="1" i="0"/>
          </a:p>
        </p:txBody>
      </p:sp>
      <p:sp>
        <p:nvSpPr>
          <p:cNvPr id="322571" name="Text Box 11"/>
          <p:cNvSpPr txBox="1">
            <a:spLocks noChangeArrowheads="1"/>
          </p:cNvSpPr>
          <p:nvPr/>
        </p:nvSpPr>
        <p:spPr bwMode="auto">
          <a:xfrm>
            <a:off x="1768475" y="4760913"/>
            <a:ext cx="619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200" b="1" i="0"/>
              <a:t>Asa de</a:t>
            </a:r>
          </a:p>
          <a:p>
            <a:pPr algn="ctr"/>
            <a:r>
              <a:rPr lang="es-ES_tradnl" sz="1200" b="1" i="0"/>
              <a:t> Henle</a:t>
            </a:r>
            <a:endParaRPr lang="es-ES" sz="1200" b="1" i="0"/>
          </a:p>
        </p:txBody>
      </p:sp>
      <p:sp>
        <p:nvSpPr>
          <p:cNvPr id="322572" name="Line 12"/>
          <p:cNvSpPr>
            <a:spLocks noChangeShapeType="1"/>
          </p:cNvSpPr>
          <p:nvPr/>
        </p:nvSpPr>
        <p:spPr bwMode="auto">
          <a:xfrm>
            <a:off x="-38100" y="2260600"/>
            <a:ext cx="1219200" cy="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2573" name="Line 13"/>
          <p:cNvSpPr>
            <a:spLocks noChangeShapeType="1"/>
          </p:cNvSpPr>
          <p:nvPr/>
        </p:nvSpPr>
        <p:spPr bwMode="auto">
          <a:xfrm>
            <a:off x="1562100" y="2260600"/>
            <a:ext cx="1155700" cy="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2574" name="Line 14"/>
          <p:cNvSpPr>
            <a:spLocks noChangeShapeType="1"/>
          </p:cNvSpPr>
          <p:nvPr/>
        </p:nvSpPr>
        <p:spPr bwMode="auto">
          <a:xfrm>
            <a:off x="3175000" y="2260600"/>
            <a:ext cx="762000" cy="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2575" name="Line 15"/>
          <p:cNvSpPr>
            <a:spLocks noChangeShapeType="1"/>
          </p:cNvSpPr>
          <p:nvPr/>
        </p:nvSpPr>
        <p:spPr bwMode="auto">
          <a:xfrm>
            <a:off x="4711700" y="2260600"/>
            <a:ext cx="2768600" cy="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2576" name="Text Box 16"/>
          <p:cNvSpPr txBox="1">
            <a:spLocks noChangeArrowheads="1"/>
          </p:cNvSpPr>
          <p:nvPr/>
        </p:nvSpPr>
        <p:spPr bwMode="auto">
          <a:xfrm>
            <a:off x="168275" y="1177925"/>
            <a:ext cx="11318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000" b="1" i="0">
                <a:solidFill>
                  <a:srgbClr val="000099"/>
                </a:solidFill>
              </a:rPr>
              <a:t>Fluido isosmótico</a:t>
            </a:r>
            <a:endParaRPr lang="es-ES" sz="1000" b="1" i="0">
              <a:solidFill>
                <a:srgbClr val="000099"/>
              </a:solidFill>
            </a:endParaRPr>
          </a:p>
        </p:txBody>
      </p:sp>
      <p:sp>
        <p:nvSpPr>
          <p:cNvPr id="322577" name="Freeform 17"/>
          <p:cNvSpPr>
            <a:spLocks/>
          </p:cNvSpPr>
          <p:nvPr/>
        </p:nvSpPr>
        <p:spPr bwMode="auto">
          <a:xfrm>
            <a:off x="1225550" y="1327150"/>
            <a:ext cx="147638" cy="18510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0" y="96"/>
              </a:cxn>
              <a:cxn ang="0">
                <a:pos x="80" y="392"/>
              </a:cxn>
              <a:cxn ang="0">
                <a:pos x="80" y="1166"/>
              </a:cxn>
            </a:cxnLst>
            <a:rect l="0" t="0" r="r" b="b"/>
            <a:pathLst>
              <a:path w="93" h="1166">
                <a:moveTo>
                  <a:pt x="0" y="0"/>
                </a:moveTo>
                <a:cubicBezTo>
                  <a:pt x="13" y="16"/>
                  <a:pt x="67" y="31"/>
                  <a:pt x="80" y="96"/>
                </a:cubicBezTo>
                <a:cubicBezTo>
                  <a:pt x="93" y="161"/>
                  <a:pt x="80" y="214"/>
                  <a:pt x="80" y="392"/>
                </a:cubicBezTo>
                <a:cubicBezTo>
                  <a:pt x="80" y="570"/>
                  <a:pt x="80" y="1005"/>
                  <a:pt x="80" y="1166"/>
                </a:cubicBezTo>
              </a:path>
            </a:pathLst>
          </a:custGeom>
          <a:noFill/>
          <a:ln w="12700" cmpd="sng">
            <a:solidFill>
              <a:srgbClr val="000099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2578" name="Text Box 18"/>
          <p:cNvSpPr txBox="1">
            <a:spLocks noChangeArrowheads="1"/>
          </p:cNvSpPr>
          <p:nvPr/>
        </p:nvSpPr>
        <p:spPr bwMode="auto">
          <a:xfrm>
            <a:off x="1622425" y="5273675"/>
            <a:ext cx="8763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60000"/>
              </a:lnSpc>
            </a:pPr>
            <a:r>
              <a:rPr lang="es-ES_tradnl" sz="900" b="1" i="0">
                <a:solidFill>
                  <a:srgbClr val="000099"/>
                </a:solidFill>
              </a:rPr>
              <a:t>Fluido</a:t>
            </a:r>
          </a:p>
          <a:p>
            <a:pPr algn="ctr">
              <a:lnSpc>
                <a:spcPct val="60000"/>
              </a:lnSpc>
            </a:pPr>
            <a:r>
              <a:rPr lang="es-ES_tradnl" sz="900" b="1" i="0">
                <a:solidFill>
                  <a:srgbClr val="000099"/>
                </a:solidFill>
              </a:rPr>
              <a:t>hiperosmótico</a:t>
            </a:r>
            <a:endParaRPr lang="es-ES" sz="900" b="1" i="0">
              <a:solidFill>
                <a:srgbClr val="000099"/>
              </a:solidFill>
            </a:endParaRPr>
          </a:p>
        </p:txBody>
      </p:sp>
      <p:pic>
        <p:nvPicPr>
          <p:cNvPr id="322579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7475" y="2574925"/>
            <a:ext cx="704850" cy="400050"/>
          </a:xfrm>
          <a:prstGeom prst="rect">
            <a:avLst/>
          </a:prstGeom>
          <a:noFill/>
        </p:spPr>
      </p:pic>
      <p:pic>
        <p:nvPicPr>
          <p:cNvPr id="322580" name="Picture 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1825" y="3389313"/>
            <a:ext cx="704850" cy="333375"/>
          </a:xfrm>
          <a:prstGeom prst="rect">
            <a:avLst/>
          </a:prstGeom>
          <a:noFill/>
        </p:spPr>
      </p:pic>
      <p:pic>
        <p:nvPicPr>
          <p:cNvPr id="322581" name="Picture 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7788" y="4002088"/>
            <a:ext cx="695325" cy="352425"/>
          </a:xfrm>
          <a:prstGeom prst="rect">
            <a:avLst/>
          </a:prstGeom>
          <a:noFill/>
        </p:spPr>
      </p:pic>
      <p:pic>
        <p:nvPicPr>
          <p:cNvPr id="322582" name="Picture 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138" y="4313238"/>
            <a:ext cx="733425" cy="390525"/>
          </a:xfrm>
          <a:prstGeom prst="rect">
            <a:avLst/>
          </a:prstGeom>
          <a:noFill/>
        </p:spPr>
      </p:pic>
      <p:sp>
        <p:nvSpPr>
          <p:cNvPr id="322587" name="Text Box 27"/>
          <p:cNvSpPr txBox="1">
            <a:spLocks noChangeArrowheads="1"/>
          </p:cNvSpPr>
          <p:nvPr/>
        </p:nvSpPr>
        <p:spPr bwMode="auto">
          <a:xfrm>
            <a:off x="3267075" y="1546225"/>
            <a:ext cx="12223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000" b="1" i="0">
                <a:solidFill>
                  <a:srgbClr val="000099"/>
                </a:solidFill>
              </a:rPr>
              <a:t>Fluido hiposmótico</a:t>
            </a:r>
            <a:endParaRPr lang="es-ES" sz="1000" b="1" i="0">
              <a:solidFill>
                <a:srgbClr val="000099"/>
              </a:solidFill>
            </a:endParaRPr>
          </a:p>
        </p:txBody>
      </p:sp>
      <p:grpSp>
        <p:nvGrpSpPr>
          <p:cNvPr id="322591" name="Group 31"/>
          <p:cNvGrpSpPr>
            <a:grpSpLocks/>
          </p:cNvGrpSpPr>
          <p:nvPr/>
        </p:nvGrpSpPr>
        <p:grpSpPr bwMode="auto">
          <a:xfrm>
            <a:off x="3263900" y="1765300"/>
            <a:ext cx="808038" cy="592138"/>
            <a:chOff x="2520" y="1112"/>
            <a:chExt cx="509" cy="373"/>
          </a:xfrm>
        </p:grpSpPr>
        <p:pic>
          <p:nvPicPr>
            <p:cNvPr id="322588" name="Picture 2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583" y="1112"/>
              <a:ext cx="446" cy="373"/>
            </a:xfrm>
            <a:prstGeom prst="rect">
              <a:avLst/>
            </a:prstGeom>
            <a:noFill/>
          </p:spPr>
        </p:pic>
        <p:sp>
          <p:nvSpPr>
            <p:cNvPr id="322589" name="Line 29"/>
            <p:cNvSpPr>
              <a:spLocks noChangeShapeType="1"/>
            </p:cNvSpPr>
            <p:nvPr/>
          </p:nvSpPr>
          <p:spPr bwMode="auto">
            <a:xfrm>
              <a:off x="2856" y="1428"/>
              <a:ext cx="96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322590" name="Line 30"/>
            <p:cNvSpPr>
              <a:spLocks noChangeShapeType="1"/>
            </p:cNvSpPr>
            <p:nvPr/>
          </p:nvSpPr>
          <p:spPr bwMode="auto">
            <a:xfrm>
              <a:off x="2520" y="1424"/>
              <a:ext cx="96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pic>
        <p:nvPicPr>
          <p:cNvPr id="322592" name="Picture 3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92638" y="1357313"/>
            <a:ext cx="771525" cy="638175"/>
          </a:xfrm>
          <a:prstGeom prst="rect">
            <a:avLst/>
          </a:prstGeom>
          <a:noFill/>
        </p:spPr>
      </p:pic>
      <p:pic>
        <p:nvPicPr>
          <p:cNvPr id="322593" name="Picture 3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46600" y="2935288"/>
            <a:ext cx="838200" cy="438150"/>
          </a:xfrm>
          <a:prstGeom prst="rect">
            <a:avLst/>
          </a:prstGeom>
          <a:noFill/>
        </p:spPr>
      </p:pic>
      <p:pic>
        <p:nvPicPr>
          <p:cNvPr id="322594" name="Picture 3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97250" y="3009900"/>
            <a:ext cx="723900" cy="342900"/>
          </a:xfrm>
          <a:prstGeom prst="rect">
            <a:avLst/>
          </a:prstGeom>
          <a:noFill/>
        </p:spPr>
      </p:pic>
      <p:pic>
        <p:nvPicPr>
          <p:cNvPr id="322595" name="Picture 3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171825" y="5059363"/>
            <a:ext cx="819150" cy="409575"/>
          </a:xfrm>
          <a:prstGeom prst="rect">
            <a:avLst/>
          </a:prstGeom>
          <a:noFill/>
        </p:spPr>
      </p:pic>
      <p:sp>
        <p:nvSpPr>
          <p:cNvPr id="322597" name="Freeform 37"/>
          <p:cNvSpPr>
            <a:spLocks/>
          </p:cNvSpPr>
          <p:nvPr/>
        </p:nvSpPr>
        <p:spPr bwMode="auto">
          <a:xfrm rot="316434">
            <a:off x="1371600" y="4902200"/>
            <a:ext cx="349250" cy="412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212"/>
              </a:cxn>
              <a:cxn ang="0">
                <a:pos x="220" y="260"/>
              </a:cxn>
            </a:cxnLst>
            <a:rect l="0" t="0" r="r" b="b"/>
            <a:pathLst>
              <a:path w="220" h="260">
                <a:moveTo>
                  <a:pt x="0" y="0"/>
                </a:moveTo>
                <a:cubicBezTo>
                  <a:pt x="16" y="35"/>
                  <a:pt x="59" y="169"/>
                  <a:pt x="96" y="212"/>
                </a:cubicBezTo>
                <a:cubicBezTo>
                  <a:pt x="133" y="255"/>
                  <a:pt x="194" y="250"/>
                  <a:pt x="220" y="260"/>
                </a:cubicBezTo>
              </a:path>
            </a:pathLst>
          </a:custGeom>
          <a:noFill/>
          <a:ln w="19050" cmpd="sng">
            <a:solidFill>
              <a:srgbClr val="000099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2598" name="Freeform 38"/>
          <p:cNvSpPr>
            <a:spLocks/>
          </p:cNvSpPr>
          <p:nvPr/>
        </p:nvSpPr>
        <p:spPr bwMode="auto">
          <a:xfrm>
            <a:off x="2384425" y="4997450"/>
            <a:ext cx="447675" cy="361950"/>
          </a:xfrm>
          <a:custGeom>
            <a:avLst/>
            <a:gdLst/>
            <a:ahLst/>
            <a:cxnLst>
              <a:cxn ang="0">
                <a:pos x="0" y="228"/>
              </a:cxn>
              <a:cxn ang="0">
                <a:pos x="198" y="152"/>
              </a:cxn>
              <a:cxn ang="0">
                <a:pos x="282" y="0"/>
              </a:cxn>
            </a:cxnLst>
            <a:rect l="0" t="0" r="r" b="b"/>
            <a:pathLst>
              <a:path w="282" h="228">
                <a:moveTo>
                  <a:pt x="0" y="228"/>
                </a:moveTo>
                <a:cubicBezTo>
                  <a:pt x="33" y="215"/>
                  <a:pt x="151" y="190"/>
                  <a:pt x="198" y="152"/>
                </a:cubicBezTo>
                <a:cubicBezTo>
                  <a:pt x="245" y="114"/>
                  <a:pt x="265" y="32"/>
                  <a:pt x="282" y="0"/>
                </a:cubicBezTo>
              </a:path>
            </a:pathLst>
          </a:custGeom>
          <a:noFill/>
          <a:ln w="19050" cmpd="sng">
            <a:solidFill>
              <a:srgbClr val="000099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2599" name="Freeform 39"/>
          <p:cNvSpPr>
            <a:spLocks/>
          </p:cNvSpPr>
          <p:nvPr/>
        </p:nvSpPr>
        <p:spPr bwMode="auto">
          <a:xfrm>
            <a:off x="2905125" y="1689100"/>
            <a:ext cx="384175" cy="811213"/>
          </a:xfrm>
          <a:custGeom>
            <a:avLst/>
            <a:gdLst/>
            <a:ahLst/>
            <a:cxnLst>
              <a:cxn ang="0">
                <a:pos x="0" y="511"/>
              </a:cxn>
              <a:cxn ang="0">
                <a:pos x="26" y="360"/>
              </a:cxn>
              <a:cxn ang="0">
                <a:pos x="102" y="72"/>
              </a:cxn>
              <a:cxn ang="0">
                <a:pos x="242" y="0"/>
              </a:cxn>
            </a:cxnLst>
            <a:rect l="0" t="0" r="r" b="b"/>
            <a:pathLst>
              <a:path w="242" h="511">
                <a:moveTo>
                  <a:pt x="0" y="511"/>
                </a:moveTo>
                <a:cubicBezTo>
                  <a:pt x="4" y="486"/>
                  <a:pt x="9" y="433"/>
                  <a:pt x="26" y="360"/>
                </a:cubicBezTo>
                <a:cubicBezTo>
                  <a:pt x="43" y="287"/>
                  <a:pt x="66" y="132"/>
                  <a:pt x="102" y="72"/>
                </a:cubicBezTo>
                <a:cubicBezTo>
                  <a:pt x="138" y="12"/>
                  <a:pt x="213" y="15"/>
                  <a:pt x="242" y="0"/>
                </a:cubicBezTo>
              </a:path>
            </a:pathLst>
          </a:custGeom>
          <a:noFill/>
          <a:ln w="12700" cmpd="sng">
            <a:solidFill>
              <a:srgbClr val="000099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2600" name="Freeform 40"/>
          <p:cNvSpPr>
            <a:spLocks/>
          </p:cNvSpPr>
          <p:nvPr/>
        </p:nvSpPr>
        <p:spPr bwMode="auto">
          <a:xfrm>
            <a:off x="4114800" y="1819275"/>
            <a:ext cx="268288" cy="8794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7" y="133"/>
              </a:cxn>
              <a:cxn ang="0">
                <a:pos x="156" y="398"/>
              </a:cxn>
              <a:cxn ang="0">
                <a:pos x="156" y="554"/>
              </a:cxn>
            </a:cxnLst>
            <a:rect l="0" t="0" r="r" b="b"/>
            <a:pathLst>
              <a:path w="169" h="554">
                <a:moveTo>
                  <a:pt x="0" y="0"/>
                </a:moveTo>
                <a:cubicBezTo>
                  <a:pt x="13" y="22"/>
                  <a:pt x="51" y="67"/>
                  <a:pt x="77" y="133"/>
                </a:cubicBezTo>
                <a:cubicBezTo>
                  <a:pt x="103" y="199"/>
                  <a:pt x="143" y="328"/>
                  <a:pt x="156" y="398"/>
                </a:cubicBezTo>
                <a:cubicBezTo>
                  <a:pt x="169" y="468"/>
                  <a:pt x="156" y="522"/>
                  <a:pt x="156" y="554"/>
                </a:cubicBezTo>
              </a:path>
            </a:pathLst>
          </a:custGeom>
          <a:noFill/>
          <a:ln w="12700" cmpd="sng">
            <a:solidFill>
              <a:srgbClr val="000099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2601" name="Freeform 41"/>
          <p:cNvSpPr>
            <a:spLocks/>
          </p:cNvSpPr>
          <p:nvPr/>
        </p:nvSpPr>
        <p:spPr bwMode="auto">
          <a:xfrm>
            <a:off x="3013075" y="1368425"/>
            <a:ext cx="104775" cy="2127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6" y="134"/>
              </a:cxn>
            </a:cxnLst>
            <a:rect l="0" t="0" r="r" b="b"/>
            <a:pathLst>
              <a:path w="66" h="134">
                <a:moveTo>
                  <a:pt x="0" y="0"/>
                </a:moveTo>
                <a:lnTo>
                  <a:pt x="66" y="134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2602" name="Line 42"/>
          <p:cNvSpPr>
            <a:spLocks noChangeShapeType="1"/>
          </p:cNvSpPr>
          <p:nvPr/>
        </p:nvSpPr>
        <p:spPr bwMode="auto">
          <a:xfrm flipH="1">
            <a:off x="4718050" y="2662238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pic>
        <p:nvPicPr>
          <p:cNvPr id="322605" name="Picture 4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13038" y="4292600"/>
            <a:ext cx="228600" cy="147638"/>
          </a:xfrm>
          <a:prstGeom prst="rect">
            <a:avLst/>
          </a:prstGeom>
          <a:noFill/>
        </p:spPr>
      </p:pic>
      <p:pic>
        <p:nvPicPr>
          <p:cNvPr id="322606" name="Picture 4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11450" y="4284663"/>
            <a:ext cx="249238" cy="160337"/>
          </a:xfrm>
          <a:prstGeom prst="rect">
            <a:avLst/>
          </a:prstGeom>
          <a:noFill/>
        </p:spPr>
      </p:pic>
      <p:pic>
        <p:nvPicPr>
          <p:cNvPr id="322607" name="Picture 4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14625" y="4289425"/>
            <a:ext cx="233363" cy="150813"/>
          </a:xfrm>
          <a:prstGeom prst="rect">
            <a:avLst/>
          </a:prstGeom>
          <a:noFill/>
        </p:spPr>
      </p:pic>
      <p:grpSp>
        <p:nvGrpSpPr>
          <p:cNvPr id="322609" name="Group 49"/>
          <p:cNvGrpSpPr>
            <a:grpSpLocks/>
          </p:cNvGrpSpPr>
          <p:nvPr/>
        </p:nvGrpSpPr>
        <p:grpSpPr bwMode="auto">
          <a:xfrm>
            <a:off x="3035300" y="3400425"/>
            <a:ext cx="673100" cy="354013"/>
            <a:chOff x="2376" y="2136"/>
            <a:chExt cx="424" cy="223"/>
          </a:xfrm>
        </p:grpSpPr>
        <p:pic>
          <p:nvPicPr>
            <p:cNvPr id="322584" name="Picture 24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536" y="2175"/>
              <a:ext cx="264" cy="184"/>
            </a:xfrm>
            <a:prstGeom prst="rect">
              <a:avLst/>
            </a:prstGeom>
            <a:noFill/>
          </p:spPr>
        </p:pic>
        <p:sp>
          <p:nvSpPr>
            <p:cNvPr id="322608" name="Line 48"/>
            <p:cNvSpPr>
              <a:spLocks noChangeShapeType="1"/>
            </p:cNvSpPr>
            <p:nvPr/>
          </p:nvSpPr>
          <p:spPr bwMode="auto">
            <a:xfrm>
              <a:off x="2376" y="2136"/>
              <a:ext cx="162" cy="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322611" name="Group 51"/>
          <p:cNvGrpSpPr>
            <a:grpSpLocks/>
          </p:cNvGrpSpPr>
          <p:nvPr/>
        </p:nvGrpSpPr>
        <p:grpSpPr bwMode="auto">
          <a:xfrm>
            <a:off x="3040063" y="4105275"/>
            <a:ext cx="593725" cy="312738"/>
            <a:chOff x="2385" y="2583"/>
            <a:chExt cx="374" cy="197"/>
          </a:xfrm>
        </p:grpSpPr>
        <p:pic>
          <p:nvPicPr>
            <p:cNvPr id="322586" name="Picture 26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2513" y="2641"/>
              <a:ext cx="246" cy="139"/>
            </a:xfrm>
            <a:prstGeom prst="rect">
              <a:avLst/>
            </a:prstGeom>
            <a:noFill/>
          </p:spPr>
        </p:pic>
        <p:sp>
          <p:nvSpPr>
            <p:cNvPr id="322610" name="Line 50"/>
            <p:cNvSpPr>
              <a:spLocks noChangeShapeType="1"/>
            </p:cNvSpPr>
            <p:nvPr/>
          </p:nvSpPr>
          <p:spPr bwMode="auto">
            <a:xfrm>
              <a:off x="2385" y="2583"/>
              <a:ext cx="129" cy="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322613" name="Group 53"/>
          <p:cNvGrpSpPr>
            <a:grpSpLocks/>
          </p:cNvGrpSpPr>
          <p:nvPr/>
        </p:nvGrpSpPr>
        <p:grpSpPr bwMode="auto">
          <a:xfrm>
            <a:off x="2120900" y="3354388"/>
            <a:ext cx="647700" cy="258762"/>
            <a:chOff x="1800" y="2113"/>
            <a:chExt cx="408" cy="163"/>
          </a:xfrm>
        </p:grpSpPr>
        <p:pic>
          <p:nvPicPr>
            <p:cNvPr id="322583" name="Picture 23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800" y="2113"/>
              <a:ext cx="234" cy="163"/>
            </a:xfrm>
            <a:prstGeom prst="rect">
              <a:avLst/>
            </a:prstGeom>
            <a:noFill/>
          </p:spPr>
        </p:pic>
        <p:sp>
          <p:nvSpPr>
            <p:cNvPr id="322612" name="Line 52"/>
            <p:cNvSpPr>
              <a:spLocks noChangeShapeType="1"/>
            </p:cNvSpPr>
            <p:nvPr/>
          </p:nvSpPr>
          <p:spPr bwMode="auto">
            <a:xfrm flipH="1">
              <a:off x="2019" y="2202"/>
              <a:ext cx="18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pic>
        <p:nvPicPr>
          <p:cNvPr id="322614" name="Picture 5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424113" y="5745163"/>
            <a:ext cx="390525" cy="220662"/>
          </a:xfrm>
          <a:prstGeom prst="rect">
            <a:avLst/>
          </a:prstGeom>
          <a:noFill/>
        </p:spPr>
      </p:pic>
      <p:sp>
        <p:nvSpPr>
          <p:cNvPr id="322615" name="Line 55"/>
          <p:cNvSpPr>
            <a:spLocks noChangeShapeType="1"/>
          </p:cNvSpPr>
          <p:nvPr/>
        </p:nvSpPr>
        <p:spPr bwMode="auto">
          <a:xfrm flipV="1">
            <a:off x="2344738" y="5748338"/>
            <a:ext cx="4762" cy="214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2616" name="Freeform 56"/>
          <p:cNvSpPr>
            <a:spLocks/>
          </p:cNvSpPr>
          <p:nvPr/>
        </p:nvSpPr>
        <p:spPr bwMode="auto">
          <a:xfrm>
            <a:off x="2817813" y="4462463"/>
            <a:ext cx="574675" cy="1252537"/>
          </a:xfrm>
          <a:custGeom>
            <a:avLst/>
            <a:gdLst/>
            <a:ahLst/>
            <a:cxnLst>
              <a:cxn ang="0">
                <a:pos x="362" y="0"/>
              </a:cxn>
              <a:cxn ang="0">
                <a:pos x="209" y="450"/>
              </a:cxn>
              <a:cxn ang="0">
                <a:pos x="0" y="789"/>
              </a:cxn>
            </a:cxnLst>
            <a:rect l="0" t="0" r="r" b="b"/>
            <a:pathLst>
              <a:path w="362" h="789">
                <a:moveTo>
                  <a:pt x="362" y="0"/>
                </a:moveTo>
                <a:cubicBezTo>
                  <a:pt x="337" y="75"/>
                  <a:pt x="269" y="319"/>
                  <a:pt x="209" y="450"/>
                </a:cubicBezTo>
                <a:cubicBezTo>
                  <a:pt x="149" y="581"/>
                  <a:pt x="44" y="719"/>
                  <a:pt x="0" y="789"/>
                </a:cubicBezTo>
              </a:path>
            </a:pathLst>
          </a:custGeom>
          <a:noFill/>
          <a:ln w="28575" cap="flat" cmpd="sng">
            <a:solidFill>
              <a:srgbClr val="000099"/>
            </a:solidFill>
            <a:prstDash val="sysDot"/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2617" name="Oval 57"/>
          <p:cNvSpPr>
            <a:spLocks noChangeArrowheads="1"/>
          </p:cNvSpPr>
          <p:nvPr/>
        </p:nvSpPr>
        <p:spPr bwMode="auto">
          <a:xfrm>
            <a:off x="2197100" y="5648325"/>
            <a:ext cx="695325" cy="414338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2618" name="Freeform 58"/>
          <p:cNvSpPr>
            <a:spLocks/>
          </p:cNvSpPr>
          <p:nvPr/>
        </p:nvSpPr>
        <p:spPr bwMode="auto">
          <a:xfrm>
            <a:off x="1927225" y="5518150"/>
            <a:ext cx="358775" cy="349250"/>
          </a:xfrm>
          <a:custGeom>
            <a:avLst/>
            <a:gdLst/>
            <a:ahLst/>
            <a:cxnLst>
              <a:cxn ang="0">
                <a:pos x="226" y="220"/>
              </a:cxn>
              <a:cxn ang="0">
                <a:pos x="62" y="152"/>
              </a:cxn>
              <a:cxn ang="0">
                <a:pos x="0" y="0"/>
              </a:cxn>
            </a:cxnLst>
            <a:rect l="0" t="0" r="r" b="b"/>
            <a:pathLst>
              <a:path w="226" h="220">
                <a:moveTo>
                  <a:pt x="226" y="220"/>
                </a:moveTo>
                <a:cubicBezTo>
                  <a:pt x="199" y="209"/>
                  <a:pt x="99" y="188"/>
                  <a:pt x="62" y="152"/>
                </a:cubicBezTo>
                <a:cubicBezTo>
                  <a:pt x="25" y="116"/>
                  <a:pt x="13" y="32"/>
                  <a:pt x="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2622" name="Line 62"/>
          <p:cNvSpPr>
            <a:spLocks noChangeShapeType="1"/>
          </p:cNvSpPr>
          <p:nvPr/>
        </p:nvSpPr>
        <p:spPr bwMode="auto">
          <a:xfrm flipH="1">
            <a:off x="1011238" y="2643188"/>
            <a:ext cx="27622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2623" name="Text Box 63"/>
          <p:cNvSpPr txBox="1">
            <a:spLocks noChangeArrowheads="1"/>
          </p:cNvSpPr>
          <p:nvPr/>
        </p:nvSpPr>
        <p:spPr bwMode="auto">
          <a:xfrm>
            <a:off x="696913" y="2684463"/>
            <a:ext cx="3905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000" b="1" i="0"/>
              <a:t>Na</a:t>
            </a:r>
            <a:r>
              <a:rPr lang="es-ES_tradnl" sz="1000" b="1" i="0" baseline="30000"/>
              <a:t>+</a:t>
            </a:r>
            <a:endParaRPr lang="es-ES" sz="1000" b="1" i="0" baseline="30000"/>
          </a:p>
        </p:txBody>
      </p:sp>
      <p:sp>
        <p:nvSpPr>
          <p:cNvPr id="322624" name="Text Box 64"/>
          <p:cNvSpPr txBox="1">
            <a:spLocks noChangeArrowheads="1"/>
          </p:cNvSpPr>
          <p:nvPr/>
        </p:nvSpPr>
        <p:spPr bwMode="auto">
          <a:xfrm>
            <a:off x="-120650" y="2251075"/>
            <a:ext cx="9048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_tradnl" sz="1100" b="1" i="0">
                <a:solidFill>
                  <a:schemeClr val="accent2"/>
                </a:solidFill>
              </a:rPr>
              <a:t>Se reabsorbe H</a:t>
            </a:r>
            <a:r>
              <a:rPr lang="es-ES_tradnl" sz="1100" b="1" i="0" baseline="-25000">
                <a:solidFill>
                  <a:schemeClr val="accent2"/>
                </a:solidFill>
              </a:rPr>
              <a:t>2</a:t>
            </a:r>
            <a:r>
              <a:rPr lang="es-ES_tradnl" sz="1100" b="1" i="0">
                <a:solidFill>
                  <a:schemeClr val="accent2"/>
                </a:solidFill>
              </a:rPr>
              <a:t>O y Na</a:t>
            </a:r>
            <a:r>
              <a:rPr lang="es-ES_tradnl" sz="1100" b="1" i="0" baseline="30000">
                <a:solidFill>
                  <a:schemeClr val="accent2"/>
                </a:solidFill>
              </a:rPr>
              <a:t>+ </a:t>
            </a:r>
            <a:r>
              <a:rPr lang="es-ES_tradnl" sz="1100" b="1" i="0">
                <a:solidFill>
                  <a:schemeClr val="accent2"/>
                </a:solidFill>
              </a:rPr>
              <a:t>en la misma proporción</a:t>
            </a:r>
            <a:endParaRPr lang="es-ES" sz="1100" b="1" i="0">
              <a:solidFill>
                <a:schemeClr val="accent2"/>
              </a:solidFill>
            </a:endParaRPr>
          </a:p>
        </p:txBody>
      </p:sp>
      <p:sp>
        <p:nvSpPr>
          <p:cNvPr id="322625" name="Line 65"/>
          <p:cNvSpPr>
            <a:spLocks noChangeShapeType="1"/>
          </p:cNvSpPr>
          <p:nvPr/>
        </p:nvSpPr>
        <p:spPr bwMode="auto">
          <a:xfrm>
            <a:off x="2592388" y="2670175"/>
            <a:ext cx="66675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2627" name="Text Box 67"/>
          <p:cNvSpPr txBox="1">
            <a:spLocks noChangeArrowheads="1"/>
          </p:cNvSpPr>
          <p:nvPr/>
        </p:nvSpPr>
        <p:spPr bwMode="auto">
          <a:xfrm>
            <a:off x="4821238" y="1555750"/>
            <a:ext cx="3333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000" b="1" i="0"/>
              <a:t>K</a:t>
            </a:r>
            <a:r>
              <a:rPr lang="es-ES_tradnl" sz="1000" b="1" i="0" baseline="30000"/>
              <a:t>+</a:t>
            </a:r>
            <a:endParaRPr lang="es-ES" sz="1000" b="1" i="0" baseline="30000"/>
          </a:p>
        </p:txBody>
      </p:sp>
      <p:sp>
        <p:nvSpPr>
          <p:cNvPr id="322628" name="Freeform 68"/>
          <p:cNvSpPr>
            <a:spLocks/>
          </p:cNvSpPr>
          <p:nvPr/>
        </p:nvSpPr>
        <p:spPr bwMode="auto">
          <a:xfrm>
            <a:off x="4570413" y="1492250"/>
            <a:ext cx="309562" cy="165100"/>
          </a:xfrm>
          <a:custGeom>
            <a:avLst/>
            <a:gdLst/>
            <a:ahLst/>
            <a:cxnLst>
              <a:cxn ang="0">
                <a:pos x="195" y="104"/>
              </a:cxn>
              <a:cxn ang="0">
                <a:pos x="104" y="14"/>
              </a:cxn>
              <a:cxn ang="0">
                <a:pos x="0" y="20"/>
              </a:cxn>
            </a:cxnLst>
            <a:rect l="0" t="0" r="r" b="b"/>
            <a:pathLst>
              <a:path w="195" h="104">
                <a:moveTo>
                  <a:pt x="195" y="104"/>
                </a:moveTo>
                <a:cubicBezTo>
                  <a:pt x="180" y="89"/>
                  <a:pt x="136" y="28"/>
                  <a:pt x="104" y="14"/>
                </a:cubicBezTo>
                <a:cubicBezTo>
                  <a:pt x="72" y="0"/>
                  <a:pt x="22" y="19"/>
                  <a:pt x="0" y="2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pic>
        <p:nvPicPr>
          <p:cNvPr id="322630" name="Picture 70"/>
          <p:cNvPicPr>
            <a:picLocks noChangeAspect="1" noChangeArrowheads="1"/>
          </p:cNvPicPr>
          <p:nvPr/>
        </p:nvPicPr>
        <p:blipFill>
          <a:blip r:embed="rId15" cstate="print"/>
          <a:srcRect r="5672" b="3230"/>
          <a:stretch>
            <a:fillRect/>
          </a:stretch>
        </p:blipFill>
        <p:spPr bwMode="auto">
          <a:xfrm>
            <a:off x="5311775" y="3381375"/>
            <a:ext cx="3541713" cy="3360738"/>
          </a:xfrm>
          <a:prstGeom prst="rect">
            <a:avLst/>
          </a:prstGeom>
          <a:noFill/>
        </p:spPr>
      </p:pic>
      <p:sp>
        <p:nvSpPr>
          <p:cNvPr id="322631" name="Line 71"/>
          <p:cNvSpPr>
            <a:spLocks noChangeShapeType="1"/>
          </p:cNvSpPr>
          <p:nvPr/>
        </p:nvSpPr>
        <p:spPr bwMode="auto">
          <a:xfrm>
            <a:off x="5967413" y="4951413"/>
            <a:ext cx="657225" cy="0"/>
          </a:xfrm>
          <a:prstGeom prst="line">
            <a:avLst/>
          </a:prstGeom>
          <a:noFill/>
          <a:ln w="38100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2632" name="Freeform 72"/>
          <p:cNvSpPr>
            <a:spLocks/>
          </p:cNvSpPr>
          <p:nvPr/>
        </p:nvSpPr>
        <p:spPr bwMode="auto">
          <a:xfrm>
            <a:off x="6638925" y="4167188"/>
            <a:ext cx="361950" cy="785812"/>
          </a:xfrm>
          <a:custGeom>
            <a:avLst/>
            <a:gdLst/>
            <a:ahLst/>
            <a:cxnLst>
              <a:cxn ang="0">
                <a:pos x="0" y="495"/>
              </a:cxn>
              <a:cxn ang="0">
                <a:pos x="90" y="236"/>
              </a:cxn>
              <a:cxn ang="0">
                <a:pos x="228" y="0"/>
              </a:cxn>
            </a:cxnLst>
            <a:rect l="0" t="0" r="r" b="b"/>
            <a:pathLst>
              <a:path w="228" h="495">
                <a:moveTo>
                  <a:pt x="0" y="495"/>
                </a:moveTo>
                <a:cubicBezTo>
                  <a:pt x="15" y="452"/>
                  <a:pt x="52" y="318"/>
                  <a:pt x="90" y="236"/>
                </a:cubicBezTo>
                <a:cubicBezTo>
                  <a:pt x="128" y="154"/>
                  <a:pt x="199" y="49"/>
                  <a:pt x="228" y="0"/>
                </a:cubicBezTo>
              </a:path>
            </a:pathLst>
          </a:custGeom>
          <a:noFill/>
          <a:ln w="28575" cmpd="sng">
            <a:solidFill>
              <a:srgbClr val="000099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2633" name="Freeform 73"/>
          <p:cNvSpPr>
            <a:spLocks/>
          </p:cNvSpPr>
          <p:nvPr/>
        </p:nvSpPr>
        <p:spPr bwMode="auto">
          <a:xfrm>
            <a:off x="7010400" y="4179888"/>
            <a:ext cx="295275" cy="10096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6" y="636"/>
              </a:cxn>
            </a:cxnLst>
            <a:rect l="0" t="0" r="r" b="b"/>
            <a:pathLst>
              <a:path w="186" h="636">
                <a:moveTo>
                  <a:pt x="0" y="0"/>
                </a:moveTo>
                <a:lnTo>
                  <a:pt x="186" y="636"/>
                </a:lnTo>
              </a:path>
            </a:pathLst>
          </a:custGeom>
          <a:noFill/>
          <a:ln w="28575" cmpd="sng">
            <a:solidFill>
              <a:srgbClr val="000099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2635" name="Freeform 75"/>
          <p:cNvSpPr>
            <a:spLocks/>
          </p:cNvSpPr>
          <p:nvPr/>
        </p:nvSpPr>
        <p:spPr bwMode="auto">
          <a:xfrm>
            <a:off x="1819275" y="5543550"/>
            <a:ext cx="425450" cy="434975"/>
          </a:xfrm>
          <a:custGeom>
            <a:avLst/>
            <a:gdLst/>
            <a:ahLst/>
            <a:cxnLst>
              <a:cxn ang="0">
                <a:pos x="226" y="220"/>
              </a:cxn>
              <a:cxn ang="0">
                <a:pos x="62" y="152"/>
              </a:cxn>
              <a:cxn ang="0">
                <a:pos x="0" y="0"/>
              </a:cxn>
            </a:cxnLst>
            <a:rect l="0" t="0" r="r" b="b"/>
            <a:pathLst>
              <a:path w="226" h="220">
                <a:moveTo>
                  <a:pt x="226" y="220"/>
                </a:moveTo>
                <a:cubicBezTo>
                  <a:pt x="199" y="209"/>
                  <a:pt x="99" y="188"/>
                  <a:pt x="62" y="152"/>
                </a:cubicBezTo>
                <a:cubicBezTo>
                  <a:pt x="25" y="116"/>
                  <a:pt x="13" y="32"/>
                  <a:pt x="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2638" name="Freeform 78"/>
          <p:cNvSpPr>
            <a:spLocks/>
          </p:cNvSpPr>
          <p:nvPr/>
        </p:nvSpPr>
        <p:spPr bwMode="auto">
          <a:xfrm>
            <a:off x="7986713" y="4951413"/>
            <a:ext cx="681037" cy="115887"/>
          </a:xfrm>
          <a:custGeom>
            <a:avLst/>
            <a:gdLst/>
            <a:ahLst/>
            <a:cxnLst>
              <a:cxn ang="0">
                <a:pos x="0" y="73"/>
              </a:cxn>
              <a:cxn ang="0">
                <a:pos x="429" y="0"/>
              </a:cxn>
            </a:cxnLst>
            <a:rect l="0" t="0" r="r" b="b"/>
            <a:pathLst>
              <a:path w="429" h="73">
                <a:moveTo>
                  <a:pt x="0" y="73"/>
                </a:moveTo>
                <a:lnTo>
                  <a:pt x="429" y="0"/>
                </a:lnTo>
              </a:path>
            </a:pathLst>
          </a:custGeom>
          <a:noFill/>
          <a:ln w="28575" cmpd="sng">
            <a:solidFill>
              <a:srgbClr val="000099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2639" name="Freeform 79"/>
          <p:cNvSpPr>
            <a:spLocks/>
          </p:cNvSpPr>
          <p:nvPr/>
        </p:nvSpPr>
        <p:spPr bwMode="auto">
          <a:xfrm>
            <a:off x="7312025" y="5065713"/>
            <a:ext cx="684213" cy="127000"/>
          </a:xfrm>
          <a:custGeom>
            <a:avLst/>
            <a:gdLst/>
            <a:ahLst/>
            <a:cxnLst>
              <a:cxn ang="0">
                <a:pos x="0" y="80"/>
              </a:cxn>
              <a:cxn ang="0">
                <a:pos x="431" y="0"/>
              </a:cxn>
            </a:cxnLst>
            <a:rect l="0" t="0" r="r" b="b"/>
            <a:pathLst>
              <a:path w="431" h="80">
                <a:moveTo>
                  <a:pt x="0" y="80"/>
                </a:moveTo>
                <a:lnTo>
                  <a:pt x="431" y="0"/>
                </a:lnTo>
              </a:path>
            </a:pathLst>
          </a:custGeom>
          <a:noFill/>
          <a:ln w="28575" cmpd="sng">
            <a:solidFill>
              <a:srgbClr val="000099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2640" name="Text Box 80"/>
          <p:cNvSpPr txBox="1">
            <a:spLocks noChangeArrowheads="1"/>
          </p:cNvSpPr>
          <p:nvPr/>
        </p:nvSpPr>
        <p:spPr bwMode="auto">
          <a:xfrm>
            <a:off x="5565775" y="1108075"/>
            <a:ext cx="14335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_tradnl" sz="1200" b="1" i="0">
                <a:solidFill>
                  <a:schemeClr val="accent2"/>
                </a:solidFill>
              </a:rPr>
              <a:t>El H</a:t>
            </a:r>
            <a:r>
              <a:rPr lang="es-ES_tradnl" sz="1200" b="1" i="0" baseline="-25000">
                <a:solidFill>
                  <a:schemeClr val="accent2"/>
                </a:solidFill>
              </a:rPr>
              <a:t>2</a:t>
            </a:r>
            <a:r>
              <a:rPr lang="es-ES_tradnl" sz="1200" b="1" i="0">
                <a:solidFill>
                  <a:schemeClr val="accent2"/>
                </a:solidFill>
              </a:rPr>
              <a:t>O se reabsorbe </a:t>
            </a:r>
            <a:r>
              <a:rPr lang="es-ES_tradnl" sz="1200" b="1" i="0" u="sng">
                <a:solidFill>
                  <a:schemeClr val="accent2"/>
                </a:solidFill>
              </a:rPr>
              <a:t>MÁS </a:t>
            </a:r>
            <a:r>
              <a:rPr lang="es-ES_tradnl" sz="1200" b="1" i="0">
                <a:solidFill>
                  <a:schemeClr val="accent2"/>
                </a:solidFill>
              </a:rPr>
              <a:t>por acción de la ADH</a:t>
            </a:r>
            <a:endParaRPr lang="es-ES" sz="1200" b="1" i="0">
              <a:solidFill>
                <a:schemeClr val="accent2"/>
              </a:solidFill>
            </a:endParaRPr>
          </a:p>
        </p:txBody>
      </p:sp>
      <p:sp>
        <p:nvSpPr>
          <p:cNvPr id="322641" name="Text Box 81"/>
          <p:cNvSpPr txBox="1">
            <a:spLocks noChangeArrowheads="1"/>
          </p:cNvSpPr>
          <p:nvPr/>
        </p:nvSpPr>
        <p:spPr bwMode="auto">
          <a:xfrm>
            <a:off x="6605588" y="3705225"/>
            <a:ext cx="4206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/>
              <a:t>PD</a:t>
            </a:r>
            <a:endParaRPr lang="es-ES" sz="1400" b="1" i="0"/>
          </a:p>
        </p:txBody>
      </p:sp>
      <p:sp>
        <p:nvSpPr>
          <p:cNvPr id="322642" name="Text Box 82"/>
          <p:cNvSpPr txBox="1">
            <a:spLocks noChangeArrowheads="1"/>
          </p:cNvSpPr>
          <p:nvPr/>
        </p:nvSpPr>
        <p:spPr bwMode="auto">
          <a:xfrm>
            <a:off x="6907213" y="3706813"/>
            <a:ext cx="4206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/>
              <a:t>PA</a:t>
            </a:r>
            <a:endParaRPr lang="es-ES" sz="1400" b="1" i="0"/>
          </a:p>
        </p:txBody>
      </p:sp>
      <p:sp>
        <p:nvSpPr>
          <p:cNvPr id="322643" name="Text Box 83"/>
          <p:cNvSpPr txBox="1">
            <a:spLocks noChangeArrowheads="1"/>
          </p:cNvSpPr>
          <p:nvPr/>
        </p:nvSpPr>
        <p:spPr bwMode="auto">
          <a:xfrm rot="16200000">
            <a:off x="2563813" y="2874962"/>
            <a:ext cx="71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_tradnl" sz="800" b="1" i="0">
                <a:solidFill>
                  <a:srgbClr val="000099"/>
                </a:solidFill>
              </a:rPr>
              <a:t>Fluido </a:t>
            </a:r>
            <a:r>
              <a:rPr lang="es-ES_tradnl" sz="1200" b="1" i="0">
                <a:solidFill>
                  <a:srgbClr val="000099"/>
                </a:solidFill>
              </a:rPr>
              <a:t>&gt; </a:t>
            </a:r>
            <a:r>
              <a:rPr lang="es-ES_tradnl" sz="800" b="1" i="0">
                <a:solidFill>
                  <a:srgbClr val="000099"/>
                </a:solidFill>
              </a:rPr>
              <a:t>hiposmótico</a:t>
            </a:r>
            <a:endParaRPr lang="es-ES" sz="800" b="1" i="0">
              <a:solidFill>
                <a:srgbClr val="000099"/>
              </a:solidFill>
            </a:endParaRPr>
          </a:p>
        </p:txBody>
      </p:sp>
      <p:sp>
        <p:nvSpPr>
          <p:cNvPr id="72" name="71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2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22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22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2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2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2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2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32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22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32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22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22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22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22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0.01088 C 0.00069 -0.01458 0.00087 -0.01805 0.00243 -0.02129 C 0.00399 -0.02986 0.00173 -0.03935 0.00555 -0.04699 C 0.00642 -0.05138 0.00573 -0.04907 0.00816 -0.05393 L 0.00816 -0.0537 C 0.00972 -0.06041 0.00677 -0.07592 0.0118 -0.07824 C 0.01198 -0.07893 0.01684 -0.08032 0.01701 -0.08101 C 0.01736 -0.08171 0.01371 -0.07893 0.01389 -0.07963 C 0.01441 -0.08101 0.01389 -0.0875 0.01389 -0.08726 C 0.01337 -0.09375 0.01823 -0.09328 0.01441 -0.0949 C 0.01337 -0.0949 0.00833 -0.09213 0.00451 -0.09213 " pathEditMode="relative" rAng="0" ptsTypes="fffFfffffff">
                                      <p:cBhvr>
                                        <p:cTn id="78" dur="2000" fill="hold"/>
                                        <p:tgtEl>
                                          <p:spTgt spid="3226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" y="-42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22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-0.01713 C 0.00382 -0.02384 0.00035 -0.0206 0.00139 -0.02615 C 0.00191 -0.10926 0.00243 -0.10301 0.00694 -0.14768 C 0.00798 -0.15763 0.00677 -0.1699 0.00833 -0.17916 C 0.0085 -0.18055 0.0085 -0.19143 0.00972 -0.19398 C 0.01215 -0.19884 0.01041 -0.20138 0.0118 -0.20694 C 0.01232 -0.20902 0.01319 -0.21458 0.01319 -0.21435 C 0.01302 -0.21805 0.01163 -0.21666 0.01111 -0.2199 C 0.00989 -0.22708 0.00347 -0.21898 0.00069 -0.21898 " pathEditMode="relative" rAng="0" ptsTypes="fffffffff">
                                      <p:cBhvr>
                                        <p:cTn id="83" dur="5000" fill="hold"/>
                                        <p:tgtEl>
                                          <p:spTgt spid="3226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-105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22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22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22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322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22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322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322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22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322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32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22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322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22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9" dur="500"/>
                                        <p:tgtEl>
                                          <p:spTgt spid="322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322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322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322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322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322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22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322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322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576" grpId="0"/>
      <p:bldP spid="322577" grpId="0" animBg="1"/>
      <p:bldP spid="322578" grpId="0"/>
      <p:bldP spid="322587" grpId="0"/>
      <p:bldP spid="322597" grpId="0" animBg="1"/>
      <p:bldP spid="322598" grpId="0" animBg="1"/>
      <p:bldP spid="322599" grpId="0" animBg="1"/>
      <p:bldP spid="322600" grpId="0" animBg="1"/>
      <p:bldP spid="322615" grpId="0" animBg="1"/>
      <p:bldP spid="322616" grpId="0" animBg="1"/>
      <p:bldP spid="322617" grpId="0" animBg="1"/>
      <p:bldP spid="322618" grpId="0" animBg="1"/>
      <p:bldP spid="322622" grpId="0" animBg="1"/>
      <p:bldP spid="322623" grpId="0"/>
      <p:bldP spid="322624" grpId="0"/>
      <p:bldP spid="322628" grpId="0" animBg="1"/>
      <p:bldP spid="322631" grpId="0" animBg="1"/>
      <p:bldP spid="322632" grpId="0" animBg="1"/>
      <p:bldP spid="322633" grpId="0" animBg="1"/>
      <p:bldP spid="322635" grpId="0" animBg="1"/>
      <p:bldP spid="322638" grpId="0" animBg="1"/>
      <p:bldP spid="322639" grpId="0" animBg="1"/>
      <p:bldP spid="322640" grpId="0"/>
      <p:bldP spid="322643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4" name="Rectangle 4"/>
          <p:cNvSpPr>
            <a:spLocks noChangeArrowheads="1"/>
          </p:cNvSpPr>
          <p:nvPr/>
        </p:nvSpPr>
        <p:spPr bwMode="auto">
          <a:xfrm>
            <a:off x="200025" y="0"/>
            <a:ext cx="8763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rgbClr val="006666"/>
            </a:outerShdw>
          </a:effectLst>
        </p:spPr>
        <p:txBody>
          <a:bodyPr anchor="b">
            <a:spAutoFit/>
          </a:bodyPr>
          <a:lstStyle/>
          <a:p>
            <a:pPr eaLnBrk="1" hangingPunct="1">
              <a:lnSpc>
                <a:spcPct val="90000"/>
              </a:lnSpc>
              <a:tabLst>
                <a:tab pos="4686300" algn="l"/>
              </a:tabLst>
            </a:pPr>
            <a:r>
              <a:rPr lang="es-ES_tradnl" sz="3000" b="1" i="0">
                <a:solidFill>
                  <a:srgbClr val="FFFFCC"/>
                </a:solidFill>
              </a:rPr>
              <a:t>Concentraciones medias de distintas sustancias en los diferentes puntos del sistema tubular</a:t>
            </a:r>
            <a:endParaRPr lang="en-US" sz="3000" b="1" i="0">
              <a:solidFill>
                <a:srgbClr val="FFFFCC"/>
              </a:solidFill>
            </a:endParaRPr>
          </a:p>
        </p:txBody>
      </p:sp>
      <p:sp>
        <p:nvSpPr>
          <p:cNvPr id="327685" name="Text Box 5"/>
          <p:cNvSpPr txBox="1">
            <a:spLocks noChangeArrowheads="1"/>
          </p:cNvSpPr>
          <p:nvPr/>
        </p:nvSpPr>
        <p:spPr bwMode="auto">
          <a:xfrm>
            <a:off x="2582863" y="6116638"/>
            <a:ext cx="9191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/>
              <a:t>Túbulo</a:t>
            </a:r>
          </a:p>
          <a:p>
            <a:pPr algn="ctr"/>
            <a:r>
              <a:rPr lang="es-ES_tradnl" sz="1600"/>
              <a:t>proximal</a:t>
            </a:r>
            <a:endParaRPr lang="en-US" sz="1600"/>
          </a:p>
        </p:txBody>
      </p:sp>
      <p:sp>
        <p:nvSpPr>
          <p:cNvPr id="327686" name="Text Box 6"/>
          <p:cNvSpPr txBox="1">
            <a:spLocks noChangeArrowheads="1"/>
          </p:cNvSpPr>
          <p:nvPr/>
        </p:nvSpPr>
        <p:spPr bwMode="auto">
          <a:xfrm>
            <a:off x="3756025" y="6145213"/>
            <a:ext cx="73183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/>
              <a:t>Asa de</a:t>
            </a:r>
          </a:p>
          <a:p>
            <a:pPr algn="ctr"/>
            <a:r>
              <a:rPr lang="es-ES_tradnl" sz="1600"/>
              <a:t>Henle</a:t>
            </a:r>
            <a:endParaRPr lang="en-US" sz="1600"/>
          </a:p>
        </p:txBody>
      </p:sp>
      <p:sp>
        <p:nvSpPr>
          <p:cNvPr id="327687" name="Text Box 7"/>
          <p:cNvSpPr txBox="1">
            <a:spLocks noChangeArrowheads="1"/>
          </p:cNvSpPr>
          <p:nvPr/>
        </p:nvSpPr>
        <p:spPr bwMode="auto">
          <a:xfrm>
            <a:off x="4833938" y="6145213"/>
            <a:ext cx="7604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/>
              <a:t>Túbulo</a:t>
            </a:r>
          </a:p>
          <a:p>
            <a:pPr algn="ctr"/>
            <a:r>
              <a:rPr lang="es-ES_tradnl" sz="1600"/>
              <a:t>distal</a:t>
            </a:r>
            <a:endParaRPr lang="en-US" sz="1600"/>
          </a:p>
        </p:txBody>
      </p:sp>
      <p:sp>
        <p:nvSpPr>
          <p:cNvPr id="327688" name="Text Box 8"/>
          <p:cNvSpPr txBox="1">
            <a:spLocks noChangeArrowheads="1"/>
          </p:cNvSpPr>
          <p:nvPr/>
        </p:nvSpPr>
        <p:spPr bwMode="auto">
          <a:xfrm>
            <a:off x="5873750" y="6146800"/>
            <a:ext cx="8524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/>
              <a:t>Túbulo</a:t>
            </a:r>
          </a:p>
          <a:p>
            <a:pPr algn="ctr"/>
            <a:r>
              <a:rPr lang="es-ES_tradnl" sz="1600"/>
              <a:t>colector</a:t>
            </a:r>
            <a:endParaRPr lang="en-US" sz="1600"/>
          </a:p>
        </p:txBody>
      </p:sp>
      <p:sp>
        <p:nvSpPr>
          <p:cNvPr id="327689" name="Line 9"/>
          <p:cNvSpPr>
            <a:spLocks noChangeShapeType="1"/>
          </p:cNvSpPr>
          <p:nvPr/>
        </p:nvSpPr>
        <p:spPr bwMode="auto">
          <a:xfrm>
            <a:off x="2503488" y="1231900"/>
            <a:ext cx="0" cy="49434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690" name="Line 10"/>
          <p:cNvSpPr>
            <a:spLocks noChangeShapeType="1"/>
          </p:cNvSpPr>
          <p:nvPr/>
        </p:nvSpPr>
        <p:spPr bwMode="auto">
          <a:xfrm>
            <a:off x="2025650" y="6175375"/>
            <a:ext cx="47577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691" name="Line 11"/>
          <p:cNvSpPr>
            <a:spLocks noChangeShapeType="1"/>
          </p:cNvSpPr>
          <p:nvPr/>
        </p:nvSpPr>
        <p:spPr bwMode="auto">
          <a:xfrm>
            <a:off x="3581400" y="1260475"/>
            <a:ext cx="0" cy="51943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692" name="Line 12"/>
          <p:cNvSpPr>
            <a:spLocks noChangeShapeType="1"/>
          </p:cNvSpPr>
          <p:nvPr/>
        </p:nvSpPr>
        <p:spPr bwMode="auto">
          <a:xfrm>
            <a:off x="4660900" y="1260475"/>
            <a:ext cx="0" cy="51943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693" name="Line 13"/>
          <p:cNvSpPr>
            <a:spLocks noChangeShapeType="1"/>
          </p:cNvSpPr>
          <p:nvPr/>
        </p:nvSpPr>
        <p:spPr bwMode="auto">
          <a:xfrm>
            <a:off x="6819900" y="1260475"/>
            <a:ext cx="0" cy="51943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694" name="Line 14"/>
          <p:cNvSpPr>
            <a:spLocks noChangeShapeType="1"/>
          </p:cNvSpPr>
          <p:nvPr/>
        </p:nvSpPr>
        <p:spPr bwMode="auto">
          <a:xfrm>
            <a:off x="5740400" y="1260475"/>
            <a:ext cx="0" cy="51943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695" name="Line 15"/>
          <p:cNvSpPr>
            <a:spLocks noChangeShapeType="1"/>
          </p:cNvSpPr>
          <p:nvPr/>
        </p:nvSpPr>
        <p:spPr bwMode="auto">
          <a:xfrm>
            <a:off x="4127500" y="1260475"/>
            <a:ext cx="0" cy="4929188"/>
          </a:xfrm>
          <a:prstGeom prst="line">
            <a:avLst/>
          </a:prstGeom>
          <a:noFill/>
          <a:ln w="31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696" name="Line 16"/>
          <p:cNvSpPr>
            <a:spLocks noChangeShapeType="1"/>
          </p:cNvSpPr>
          <p:nvPr/>
        </p:nvSpPr>
        <p:spPr bwMode="auto">
          <a:xfrm>
            <a:off x="2386013" y="38258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697" name="Line 17"/>
          <p:cNvSpPr>
            <a:spLocks noChangeShapeType="1"/>
          </p:cNvSpPr>
          <p:nvPr/>
        </p:nvSpPr>
        <p:spPr bwMode="auto">
          <a:xfrm>
            <a:off x="2386013" y="42576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698" name="Line 18"/>
          <p:cNvSpPr>
            <a:spLocks noChangeShapeType="1"/>
          </p:cNvSpPr>
          <p:nvPr/>
        </p:nvSpPr>
        <p:spPr bwMode="auto">
          <a:xfrm>
            <a:off x="2386013" y="46894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699" name="Line 19"/>
          <p:cNvSpPr>
            <a:spLocks noChangeShapeType="1"/>
          </p:cNvSpPr>
          <p:nvPr/>
        </p:nvSpPr>
        <p:spPr bwMode="auto">
          <a:xfrm>
            <a:off x="2386013" y="51212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700" name="Line 20"/>
          <p:cNvSpPr>
            <a:spLocks noChangeShapeType="1"/>
          </p:cNvSpPr>
          <p:nvPr/>
        </p:nvSpPr>
        <p:spPr bwMode="auto">
          <a:xfrm>
            <a:off x="2386013" y="51212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701" name="Line 21"/>
          <p:cNvSpPr>
            <a:spLocks noChangeShapeType="1"/>
          </p:cNvSpPr>
          <p:nvPr/>
        </p:nvSpPr>
        <p:spPr bwMode="auto">
          <a:xfrm>
            <a:off x="2386013" y="55530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702" name="Line 22"/>
          <p:cNvSpPr>
            <a:spLocks noChangeShapeType="1"/>
          </p:cNvSpPr>
          <p:nvPr/>
        </p:nvSpPr>
        <p:spPr bwMode="auto">
          <a:xfrm>
            <a:off x="2386013" y="59848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703" name="Line 23"/>
          <p:cNvSpPr>
            <a:spLocks noChangeShapeType="1"/>
          </p:cNvSpPr>
          <p:nvPr/>
        </p:nvSpPr>
        <p:spPr bwMode="auto">
          <a:xfrm>
            <a:off x="2386013" y="16668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704" name="Line 24"/>
          <p:cNvSpPr>
            <a:spLocks noChangeShapeType="1"/>
          </p:cNvSpPr>
          <p:nvPr/>
        </p:nvSpPr>
        <p:spPr bwMode="auto">
          <a:xfrm>
            <a:off x="2386013" y="20986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705" name="Line 25"/>
          <p:cNvSpPr>
            <a:spLocks noChangeShapeType="1"/>
          </p:cNvSpPr>
          <p:nvPr/>
        </p:nvSpPr>
        <p:spPr bwMode="auto">
          <a:xfrm>
            <a:off x="2386013" y="25304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706" name="Line 26"/>
          <p:cNvSpPr>
            <a:spLocks noChangeShapeType="1"/>
          </p:cNvSpPr>
          <p:nvPr/>
        </p:nvSpPr>
        <p:spPr bwMode="auto">
          <a:xfrm>
            <a:off x="2386013" y="29622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707" name="Line 27"/>
          <p:cNvSpPr>
            <a:spLocks noChangeShapeType="1"/>
          </p:cNvSpPr>
          <p:nvPr/>
        </p:nvSpPr>
        <p:spPr bwMode="auto">
          <a:xfrm>
            <a:off x="2386013" y="29622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708" name="Line 28"/>
          <p:cNvSpPr>
            <a:spLocks noChangeShapeType="1"/>
          </p:cNvSpPr>
          <p:nvPr/>
        </p:nvSpPr>
        <p:spPr bwMode="auto">
          <a:xfrm>
            <a:off x="2386013" y="33940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709" name="Line 29"/>
          <p:cNvSpPr>
            <a:spLocks noChangeShapeType="1"/>
          </p:cNvSpPr>
          <p:nvPr/>
        </p:nvSpPr>
        <p:spPr bwMode="auto">
          <a:xfrm>
            <a:off x="2386013" y="38258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710" name="Line 30"/>
          <p:cNvSpPr>
            <a:spLocks noChangeShapeType="1"/>
          </p:cNvSpPr>
          <p:nvPr/>
        </p:nvSpPr>
        <p:spPr bwMode="auto">
          <a:xfrm>
            <a:off x="2386013" y="12350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711" name="Line 31"/>
          <p:cNvSpPr>
            <a:spLocks noChangeShapeType="1"/>
          </p:cNvSpPr>
          <p:nvPr/>
        </p:nvSpPr>
        <p:spPr bwMode="auto">
          <a:xfrm>
            <a:off x="2386013" y="16668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712" name="Text Box 32"/>
          <p:cNvSpPr txBox="1">
            <a:spLocks noChangeArrowheads="1"/>
          </p:cNvSpPr>
          <p:nvPr/>
        </p:nvSpPr>
        <p:spPr bwMode="auto">
          <a:xfrm>
            <a:off x="1882775" y="1092200"/>
            <a:ext cx="5270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100.0</a:t>
            </a:r>
            <a:endParaRPr lang="en-US" sz="1200"/>
          </a:p>
        </p:txBody>
      </p:sp>
      <p:sp>
        <p:nvSpPr>
          <p:cNvPr id="327713" name="Text Box 33"/>
          <p:cNvSpPr txBox="1">
            <a:spLocks noChangeArrowheads="1"/>
          </p:cNvSpPr>
          <p:nvPr/>
        </p:nvSpPr>
        <p:spPr bwMode="auto">
          <a:xfrm>
            <a:off x="1957388" y="15240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50.0</a:t>
            </a:r>
            <a:endParaRPr lang="en-US" sz="1200"/>
          </a:p>
        </p:txBody>
      </p:sp>
      <p:sp>
        <p:nvSpPr>
          <p:cNvPr id="327714" name="Text Box 34"/>
          <p:cNvSpPr txBox="1">
            <a:spLocks noChangeArrowheads="1"/>
          </p:cNvSpPr>
          <p:nvPr/>
        </p:nvSpPr>
        <p:spPr bwMode="auto">
          <a:xfrm>
            <a:off x="1957388" y="19558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20.0</a:t>
            </a:r>
            <a:endParaRPr lang="en-US" sz="1200"/>
          </a:p>
        </p:txBody>
      </p:sp>
      <p:sp>
        <p:nvSpPr>
          <p:cNvPr id="327715" name="Text Box 35"/>
          <p:cNvSpPr txBox="1">
            <a:spLocks noChangeArrowheads="1"/>
          </p:cNvSpPr>
          <p:nvPr/>
        </p:nvSpPr>
        <p:spPr bwMode="auto">
          <a:xfrm>
            <a:off x="1957388" y="23876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10.0</a:t>
            </a:r>
            <a:endParaRPr lang="en-US" sz="1200"/>
          </a:p>
        </p:txBody>
      </p:sp>
      <p:sp>
        <p:nvSpPr>
          <p:cNvPr id="327716" name="Text Box 36"/>
          <p:cNvSpPr txBox="1">
            <a:spLocks noChangeArrowheads="1"/>
          </p:cNvSpPr>
          <p:nvPr/>
        </p:nvSpPr>
        <p:spPr bwMode="auto">
          <a:xfrm>
            <a:off x="2033588" y="2819400"/>
            <a:ext cx="3746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5.0</a:t>
            </a:r>
            <a:endParaRPr lang="en-US" sz="1200"/>
          </a:p>
        </p:txBody>
      </p:sp>
      <p:sp>
        <p:nvSpPr>
          <p:cNvPr id="327717" name="Text Box 37"/>
          <p:cNvSpPr txBox="1">
            <a:spLocks noChangeArrowheads="1"/>
          </p:cNvSpPr>
          <p:nvPr/>
        </p:nvSpPr>
        <p:spPr bwMode="auto">
          <a:xfrm>
            <a:off x="2025650" y="3251200"/>
            <a:ext cx="3746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2.0</a:t>
            </a:r>
            <a:endParaRPr lang="en-US" sz="1200"/>
          </a:p>
        </p:txBody>
      </p:sp>
      <p:sp>
        <p:nvSpPr>
          <p:cNvPr id="327718" name="Text Box 38"/>
          <p:cNvSpPr txBox="1">
            <a:spLocks noChangeArrowheads="1"/>
          </p:cNvSpPr>
          <p:nvPr/>
        </p:nvSpPr>
        <p:spPr bwMode="auto">
          <a:xfrm>
            <a:off x="2025650" y="3683000"/>
            <a:ext cx="3746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1.0</a:t>
            </a:r>
            <a:endParaRPr lang="en-US" sz="1200"/>
          </a:p>
        </p:txBody>
      </p:sp>
      <p:sp>
        <p:nvSpPr>
          <p:cNvPr id="327719" name="Text Box 39"/>
          <p:cNvSpPr txBox="1">
            <a:spLocks noChangeArrowheads="1"/>
          </p:cNvSpPr>
          <p:nvPr/>
        </p:nvSpPr>
        <p:spPr bwMode="auto">
          <a:xfrm>
            <a:off x="1949450" y="41148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0.50</a:t>
            </a:r>
            <a:endParaRPr lang="en-US" sz="1200"/>
          </a:p>
        </p:txBody>
      </p:sp>
      <p:sp>
        <p:nvSpPr>
          <p:cNvPr id="327720" name="Text Box 40"/>
          <p:cNvSpPr txBox="1">
            <a:spLocks noChangeArrowheads="1"/>
          </p:cNvSpPr>
          <p:nvPr/>
        </p:nvSpPr>
        <p:spPr bwMode="auto">
          <a:xfrm>
            <a:off x="1949450" y="45466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0.20</a:t>
            </a:r>
            <a:endParaRPr lang="en-US" sz="1200"/>
          </a:p>
        </p:txBody>
      </p:sp>
      <p:sp>
        <p:nvSpPr>
          <p:cNvPr id="327721" name="Text Box 41"/>
          <p:cNvSpPr txBox="1">
            <a:spLocks noChangeArrowheads="1"/>
          </p:cNvSpPr>
          <p:nvPr/>
        </p:nvSpPr>
        <p:spPr bwMode="auto">
          <a:xfrm>
            <a:off x="1949450" y="49784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0.10</a:t>
            </a:r>
            <a:endParaRPr lang="en-US" sz="1200"/>
          </a:p>
        </p:txBody>
      </p:sp>
      <p:sp>
        <p:nvSpPr>
          <p:cNvPr id="327722" name="Text Box 42"/>
          <p:cNvSpPr txBox="1">
            <a:spLocks noChangeArrowheads="1"/>
          </p:cNvSpPr>
          <p:nvPr/>
        </p:nvSpPr>
        <p:spPr bwMode="auto">
          <a:xfrm>
            <a:off x="1949450" y="54102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0.05</a:t>
            </a:r>
            <a:endParaRPr lang="en-US" sz="1200"/>
          </a:p>
        </p:txBody>
      </p:sp>
      <p:sp>
        <p:nvSpPr>
          <p:cNvPr id="327723" name="Text Box 43"/>
          <p:cNvSpPr txBox="1">
            <a:spLocks noChangeArrowheads="1"/>
          </p:cNvSpPr>
          <p:nvPr/>
        </p:nvSpPr>
        <p:spPr bwMode="auto">
          <a:xfrm>
            <a:off x="1949450" y="58420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0.02</a:t>
            </a:r>
            <a:endParaRPr lang="en-US" sz="1200"/>
          </a:p>
        </p:txBody>
      </p:sp>
      <p:sp>
        <p:nvSpPr>
          <p:cNvPr id="327726" name="Freeform 46"/>
          <p:cNvSpPr>
            <a:spLocks/>
          </p:cNvSpPr>
          <p:nvPr/>
        </p:nvSpPr>
        <p:spPr bwMode="auto">
          <a:xfrm>
            <a:off x="2490788" y="2974975"/>
            <a:ext cx="4321175" cy="1533525"/>
          </a:xfrm>
          <a:custGeom>
            <a:avLst/>
            <a:gdLst/>
            <a:ahLst/>
            <a:cxnLst>
              <a:cxn ang="0">
                <a:pos x="0" y="530"/>
              </a:cxn>
              <a:cxn ang="0">
                <a:pos x="451" y="530"/>
              </a:cxn>
              <a:cxn ang="0">
                <a:pos x="693" y="488"/>
              </a:cxn>
              <a:cxn ang="0">
                <a:pos x="885" y="213"/>
              </a:cxn>
              <a:cxn ang="0">
                <a:pos x="994" y="29"/>
              </a:cxn>
              <a:cxn ang="0">
                <a:pos x="1077" y="38"/>
              </a:cxn>
              <a:cxn ang="0">
                <a:pos x="1144" y="180"/>
              </a:cxn>
              <a:cxn ang="0">
                <a:pos x="1344" y="847"/>
              </a:cxn>
              <a:cxn ang="0">
                <a:pos x="1511" y="897"/>
              </a:cxn>
              <a:cxn ang="0">
                <a:pos x="1854" y="781"/>
              </a:cxn>
              <a:cxn ang="0">
                <a:pos x="2204" y="614"/>
              </a:cxn>
              <a:cxn ang="0">
                <a:pos x="2722" y="271"/>
              </a:cxn>
            </a:cxnLst>
            <a:rect l="0" t="0" r="r" b="b"/>
            <a:pathLst>
              <a:path w="2722" h="966">
                <a:moveTo>
                  <a:pt x="0" y="530"/>
                </a:moveTo>
                <a:cubicBezTo>
                  <a:pt x="75" y="530"/>
                  <a:pt x="336" y="537"/>
                  <a:pt x="451" y="530"/>
                </a:cubicBezTo>
                <a:cubicBezTo>
                  <a:pt x="566" y="523"/>
                  <a:pt x="621" y="541"/>
                  <a:pt x="693" y="488"/>
                </a:cubicBezTo>
                <a:cubicBezTo>
                  <a:pt x="765" y="435"/>
                  <a:pt x="835" y="289"/>
                  <a:pt x="885" y="213"/>
                </a:cubicBezTo>
                <a:cubicBezTo>
                  <a:pt x="935" y="137"/>
                  <a:pt x="962" y="58"/>
                  <a:pt x="994" y="29"/>
                </a:cubicBezTo>
                <a:cubicBezTo>
                  <a:pt x="1026" y="0"/>
                  <a:pt x="1052" y="13"/>
                  <a:pt x="1077" y="38"/>
                </a:cubicBezTo>
                <a:cubicBezTo>
                  <a:pt x="1102" y="63"/>
                  <a:pt x="1099" y="45"/>
                  <a:pt x="1144" y="180"/>
                </a:cubicBezTo>
                <a:cubicBezTo>
                  <a:pt x="1189" y="315"/>
                  <a:pt x="1283" y="728"/>
                  <a:pt x="1344" y="847"/>
                </a:cubicBezTo>
                <a:cubicBezTo>
                  <a:pt x="1405" y="966"/>
                  <a:pt x="1426" y="908"/>
                  <a:pt x="1511" y="897"/>
                </a:cubicBezTo>
                <a:cubicBezTo>
                  <a:pt x="1596" y="886"/>
                  <a:pt x="1739" y="828"/>
                  <a:pt x="1854" y="781"/>
                </a:cubicBezTo>
                <a:cubicBezTo>
                  <a:pt x="1969" y="734"/>
                  <a:pt x="2059" y="699"/>
                  <a:pt x="2204" y="614"/>
                </a:cubicBezTo>
                <a:cubicBezTo>
                  <a:pt x="2349" y="529"/>
                  <a:pt x="2614" y="342"/>
                  <a:pt x="2722" y="271"/>
                </a:cubicBezTo>
              </a:path>
            </a:pathLst>
          </a:custGeom>
          <a:noFill/>
          <a:ln w="19050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7732" name="Text Box 52"/>
          <p:cNvSpPr txBox="1">
            <a:spLocks noChangeArrowheads="1"/>
          </p:cNvSpPr>
          <p:nvPr/>
        </p:nvSpPr>
        <p:spPr bwMode="auto">
          <a:xfrm>
            <a:off x="6145213" y="3746500"/>
            <a:ext cx="4778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b="1" i="0">
                <a:solidFill>
                  <a:schemeClr val="hlink"/>
                </a:solidFill>
                <a:latin typeface="Arial" charset="0"/>
              </a:rPr>
              <a:t>Na</a:t>
            </a:r>
            <a:r>
              <a:rPr lang="es-ES_tradnl" sz="1400" b="1" i="0" baseline="30000">
                <a:solidFill>
                  <a:schemeClr val="hlink"/>
                </a:solidFill>
                <a:latin typeface="Arial" charset="0"/>
              </a:rPr>
              <a:t>+</a:t>
            </a:r>
            <a:endParaRPr lang="en-US" sz="1400" b="1" i="0" baseline="3000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327739" name="Text Box 59"/>
          <p:cNvSpPr txBox="1">
            <a:spLocks noChangeArrowheads="1"/>
          </p:cNvSpPr>
          <p:nvPr/>
        </p:nvSpPr>
        <p:spPr bwMode="auto">
          <a:xfrm rot="-5400000">
            <a:off x="-864394" y="3479007"/>
            <a:ext cx="51355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/>
              <a:t>Concentración (relación con la concentración en el filtrado)</a:t>
            </a:r>
            <a:endParaRPr lang="en-US" sz="1600"/>
          </a:p>
        </p:txBody>
      </p:sp>
      <p:sp>
        <p:nvSpPr>
          <p:cNvPr id="47" name="46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327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27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6" grpId="0" animBg="1"/>
      <p:bldP spid="3277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Scan100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Grp="1" noChangeArrowheads="1"/>
          </p:cNvSpPr>
          <p:nvPr>
            <p:ph type="title"/>
          </p:nvPr>
        </p:nvSpPr>
        <p:spPr>
          <a:xfrm>
            <a:off x="230188" y="219075"/>
            <a:ext cx="8613775" cy="476250"/>
          </a:xfrm>
        </p:spPr>
        <p:txBody>
          <a:bodyPr/>
          <a:lstStyle/>
          <a:p>
            <a:pPr algn="just"/>
            <a:r>
              <a:rPr lang="en-US" sz="2800"/>
              <a:t>Regulación de la Osmolaridad Urinaria: Tubo colector</a:t>
            </a:r>
          </a:p>
        </p:txBody>
      </p:sp>
      <p:sp>
        <p:nvSpPr>
          <p:cNvPr id="305155" name="Text Box 3"/>
          <p:cNvSpPr txBox="1">
            <a:spLocks noChangeArrowheads="1"/>
          </p:cNvSpPr>
          <p:nvPr/>
        </p:nvSpPr>
        <p:spPr bwMode="auto">
          <a:xfrm>
            <a:off x="1420813" y="6370638"/>
            <a:ext cx="62706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/>
            <a:r>
              <a:rPr lang="en-US" sz="1200" i="0"/>
              <a:t>Figure 20-5: Water movement in the collecting duct in the presence and absence of vasopressin</a:t>
            </a:r>
          </a:p>
        </p:txBody>
      </p:sp>
      <p:pic>
        <p:nvPicPr>
          <p:cNvPr id="305156" name="Picture 4"/>
          <p:cNvPicPr>
            <a:picLocks noChangeAspect="1" noChangeArrowheads="1"/>
          </p:cNvPicPr>
          <p:nvPr/>
        </p:nvPicPr>
        <p:blipFill>
          <a:blip r:embed="rId2" cstate="print"/>
          <a:srcRect t="5232" b="7744"/>
          <a:stretch>
            <a:fillRect/>
          </a:stretch>
        </p:blipFill>
        <p:spPr bwMode="auto">
          <a:xfrm>
            <a:off x="469900" y="1023938"/>
            <a:ext cx="8170863" cy="5330825"/>
          </a:xfrm>
          <a:prstGeom prst="rect">
            <a:avLst/>
          </a:prstGeom>
          <a:noFill/>
        </p:spPr>
      </p:pic>
      <p:sp>
        <p:nvSpPr>
          <p:cNvPr id="7" name="6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513" y="1104900"/>
            <a:ext cx="4678362" cy="4973638"/>
          </a:xfrm>
          <a:prstGeom prst="rect">
            <a:avLst/>
          </a:prstGeom>
          <a:noFill/>
        </p:spPr>
      </p:pic>
      <p:pic>
        <p:nvPicPr>
          <p:cNvPr id="282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3363" y="1597025"/>
            <a:ext cx="1814512" cy="4352925"/>
          </a:xfrm>
          <a:prstGeom prst="rect">
            <a:avLst/>
          </a:prstGeom>
          <a:noFill/>
        </p:spPr>
      </p:pic>
      <p:sp>
        <p:nvSpPr>
          <p:cNvPr id="282628" name="Text Box 4"/>
          <p:cNvSpPr txBox="1">
            <a:spLocks noChangeArrowheads="1"/>
          </p:cNvSpPr>
          <p:nvPr/>
        </p:nvSpPr>
        <p:spPr bwMode="auto">
          <a:xfrm>
            <a:off x="541338" y="1800225"/>
            <a:ext cx="412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300</a:t>
            </a:r>
            <a:endParaRPr lang="es-ES" sz="1200" b="1" i="0"/>
          </a:p>
        </p:txBody>
      </p:sp>
      <p:sp>
        <p:nvSpPr>
          <p:cNvPr id="282629" name="Text Box 5"/>
          <p:cNvSpPr txBox="1">
            <a:spLocks noChangeArrowheads="1"/>
          </p:cNvSpPr>
          <p:nvPr/>
        </p:nvSpPr>
        <p:spPr bwMode="auto">
          <a:xfrm>
            <a:off x="1028700" y="1639888"/>
            <a:ext cx="412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300</a:t>
            </a:r>
            <a:endParaRPr lang="es-ES" sz="1200" b="1" i="0"/>
          </a:p>
        </p:txBody>
      </p:sp>
      <p:sp>
        <p:nvSpPr>
          <p:cNvPr id="282630" name="Text Box 6"/>
          <p:cNvSpPr txBox="1">
            <a:spLocks noChangeArrowheads="1"/>
          </p:cNvSpPr>
          <p:nvPr/>
        </p:nvSpPr>
        <p:spPr bwMode="auto">
          <a:xfrm>
            <a:off x="2413000" y="5641975"/>
            <a:ext cx="4889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1200</a:t>
            </a:r>
            <a:endParaRPr lang="es-ES" sz="1200" b="1" i="0"/>
          </a:p>
        </p:txBody>
      </p:sp>
      <p:sp>
        <p:nvSpPr>
          <p:cNvPr id="282631" name="Text Box 7"/>
          <p:cNvSpPr txBox="1">
            <a:spLocks noChangeArrowheads="1"/>
          </p:cNvSpPr>
          <p:nvPr/>
        </p:nvSpPr>
        <p:spPr bwMode="auto">
          <a:xfrm>
            <a:off x="3221038" y="1787525"/>
            <a:ext cx="412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100</a:t>
            </a:r>
            <a:endParaRPr lang="es-ES" sz="1200" b="1" i="0"/>
          </a:p>
        </p:txBody>
      </p:sp>
      <p:sp>
        <p:nvSpPr>
          <p:cNvPr id="282632" name="Text Box 8"/>
          <p:cNvSpPr txBox="1">
            <a:spLocks noChangeArrowheads="1"/>
          </p:cNvSpPr>
          <p:nvPr/>
        </p:nvSpPr>
        <p:spPr bwMode="auto">
          <a:xfrm>
            <a:off x="1998663" y="2798763"/>
            <a:ext cx="412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400</a:t>
            </a:r>
            <a:endParaRPr lang="es-ES" sz="1200" b="1" i="0"/>
          </a:p>
        </p:txBody>
      </p:sp>
      <p:sp>
        <p:nvSpPr>
          <p:cNvPr id="282633" name="Text Box 9"/>
          <p:cNvSpPr txBox="1">
            <a:spLocks noChangeArrowheads="1"/>
          </p:cNvSpPr>
          <p:nvPr/>
        </p:nvSpPr>
        <p:spPr bwMode="auto">
          <a:xfrm>
            <a:off x="1970088" y="1873250"/>
            <a:ext cx="412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300</a:t>
            </a:r>
            <a:endParaRPr lang="es-ES" sz="1200" b="1" i="0"/>
          </a:p>
        </p:txBody>
      </p:sp>
      <p:sp>
        <p:nvSpPr>
          <p:cNvPr id="282634" name="Text Box 10"/>
          <p:cNvSpPr txBox="1">
            <a:spLocks noChangeArrowheads="1"/>
          </p:cNvSpPr>
          <p:nvPr/>
        </p:nvSpPr>
        <p:spPr bwMode="auto">
          <a:xfrm>
            <a:off x="2008188" y="3889375"/>
            <a:ext cx="412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600</a:t>
            </a:r>
            <a:endParaRPr lang="es-ES" sz="1200" b="1" i="0"/>
          </a:p>
        </p:txBody>
      </p:sp>
      <p:sp>
        <p:nvSpPr>
          <p:cNvPr id="282635" name="Text Box 11"/>
          <p:cNvSpPr txBox="1">
            <a:spLocks noChangeArrowheads="1"/>
          </p:cNvSpPr>
          <p:nvPr/>
        </p:nvSpPr>
        <p:spPr bwMode="auto">
          <a:xfrm>
            <a:off x="2930525" y="2776538"/>
            <a:ext cx="412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200</a:t>
            </a:r>
            <a:endParaRPr lang="es-ES" sz="1200" b="1" i="0"/>
          </a:p>
        </p:txBody>
      </p:sp>
      <p:sp>
        <p:nvSpPr>
          <p:cNvPr id="282636" name="Text Box 12"/>
          <p:cNvSpPr txBox="1">
            <a:spLocks noChangeArrowheads="1"/>
          </p:cNvSpPr>
          <p:nvPr/>
        </p:nvSpPr>
        <p:spPr bwMode="auto">
          <a:xfrm>
            <a:off x="2906713" y="3895725"/>
            <a:ext cx="412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400</a:t>
            </a:r>
            <a:endParaRPr lang="es-ES" sz="1200" b="1" i="0"/>
          </a:p>
        </p:txBody>
      </p:sp>
      <p:sp>
        <p:nvSpPr>
          <p:cNvPr id="282637" name="Text Box 13"/>
          <p:cNvSpPr txBox="1">
            <a:spLocks noChangeArrowheads="1"/>
          </p:cNvSpPr>
          <p:nvPr/>
        </p:nvSpPr>
        <p:spPr bwMode="auto">
          <a:xfrm>
            <a:off x="2006600" y="4799013"/>
            <a:ext cx="412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900</a:t>
            </a:r>
            <a:endParaRPr lang="es-ES" sz="1200" b="1" i="0"/>
          </a:p>
        </p:txBody>
      </p:sp>
      <p:sp>
        <p:nvSpPr>
          <p:cNvPr id="282638" name="Text Box 14"/>
          <p:cNvSpPr txBox="1">
            <a:spLocks noChangeArrowheads="1"/>
          </p:cNvSpPr>
          <p:nvPr/>
        </p:nvSpPr>
        <p:spPr bwMode="auto">
          <a:xfrm>
            <a:off x="2936875" y="4778375"/>
            <a:ext cx="3937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100" b="1" i="0"/>
              <a:t>700</a:t>
            </a:r>
            <a:endParaRPr lang="es-ES" sz="1100" b="1" i="0"/>
          </a:p>
        </p:txBody>
      </p:sp>
      <p:sp>
        <p:nvSpPr>
          <p:cNvPr id="282639" name="Text Box 15"/>
          <p:cNvSpPr txBox="1">
            <a:spLocks noChangeArrowheads="1"/>
          </p:cNvSpPr>
          <p:nvPr/>
        </p:nvSpPr>
        <p:spPr bwMode="auto">
          <a:xfrm>
            <a:off x="1444625" y="2471738"/>
            <a:ext cx="4302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</a:t>
            </a:r>
            <a:r>
              <a:rPr lang="es-ES_tradnl" sz="1200" b="1" i="0" baseline="-25000"/>
              <a:t>2</a:t>
            </a:r>
            <a:r>
              <a:rPr lang="es-ES_tradnl" sz="1200" b="1" i="0"/>
              <a:t>0</a:t>
            </a:r>
            <a:endParaRPr lang="es-ES" sz="1200" b="1" i="0"/>
          </a:p>
        </p:txBody>
      </p:sp>
      <p:sp>
        <p:nvSpPr>
          <p:cNvPr id="282640" name="Text Box 16"/>
          <p:cNvSpPr txBox="1">
            <a:spLocks noChangeArrowheads="1"/>
          </p:cNvSpPr>
          <p:nvPr/>
        </p:nvSpPr>
        <p:spPr bwMode="auto">
          <a:xfrm>
            <a:off x="1441450" y="2935288"/>
            <a:ext cx="4302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</a:t>
            </a:r>
            <a:r>
              <a:rPr lang="es-ES_tradnl" sz="1200" b="1" i="0" baseline="-25000"/>
              <a:t>2</a:t>
            </a:r>
            <a:r>
              <a:rPr lang="es-ES_tradnl" sz="1200" b="1" i="0"/>
              <a:t>0</a:t>
            </a:r>
            <a:endParaRPr lang="es-ES" sz="1200" b="1" i="0"/>
          </a:p>
        </p:txBody>
      </p:sp>
      <p:sp>
        <p:nvSpPr>
          <p:cNvPr id="282641" name="Text Box 17"/>
          <p:cNvSpPr txBox="1">
            <a:spLocks noChangeArrowheads="1"/>
          </p:cNvSpPr>
          <p:nvPr/>
        </p:nvSpPr>
        <p:spPr bwMode="auto">
          <a:xfrm>
            <a:off x="1428750" y="3379788"/>
            <a:ext cx="4302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</a:t>
            </a:r>
            <a:r>
              <a:rPr lang="es-ES_tradnl" sz="1200" b="1" i="0" baseline="-25000"/>
              <a:t>2</a:t>
            </a:r>
            <a:r>
              <a:rPr lang="es-ES_tradnl" sz="1200" b="1" i="0"/>
              <a:t>0</a:t>
            </a:r>
            <a:endParaRPr lang="es-ES" sz="1200" b="1" i="0"/>
          </a:p>
        </p:txBody>
      </p:sp>
      <p:sp>
        <p:nvSpPr>
          <p:cNvPr id="282642" name="Text Box 18"/>
          <p:cNvSpPr txBox="1">
            <a:spLocks noChangeArrowheads="1"/>
          </p:cNvSpPr>
          <p:nvPr/>
        </p:nvSpPr>
        <p:spPr bwMode="auto">
          <a:xfrm>
            <a:off x="1435100" y="3795713"/>
            <a:ext cx="4302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</a:t>
            </a:r>
            <a:r>
              <a:rPr lang="es-ES_tradnl" sz="1200" b="1" i="0" baseline="-25000"/>
              <a:t>2</a:t>
            </a:r>
            <a:r>
              <a:rPr lang="es-ES_tradnl" sz="1200" b="1" i="0"/>
              <a:t>0</a:t>
            </a:r>
            <a:endParaRPr lang="es-ES" sz="1200" b="1" i="0"/>
          </a:p>
        </p:txBody>
      </p:sp>
      <p:sp>
        <p:nvSpPr>
          <p:cNvPr id="282643" name="Text Box 19"/>
          <p:cNvSpPr txBox="1">
            <a:spLocks noChangeArrowheads="1"/>
          </p:cNvSpPr>
          <p:nvPr/>
        </p:nvSpPr>
        <p:spPr bwMode="auto">
          <a:xfrm>
            <a:off x="1422400" y="4249738"/>
            <a:ext cx="4302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</a:t>
            </a:r>
            <a:r>
              <a:rPr lang="es-ES_tradnl" sz="1200" b="1" i="0" baseline="-25000"/>
              <a:t>2</a:t>
            </a:r>
            <a:r>
              <a:rPr lang="es-ES_tradnl" sz="1200" b="1" i="0"/>
              <a:t>0</a:t>
            </a:r>
            <a:endParaRPr lang="es-ES" sz="1200" b="1" i="0"/>
          </a:p>
        </p:txBody>
      </p:sp>
      <p:sp>
        <p:nvSpPr>
          <p:cNvPr id="282644" name="Text Box 20"/>
          <p:cNvSpPr txBox="1">
            <a:spLocks noChangeArrowheads="1"/>
          </p:cNvSpPr>
          <p:nvPr/>
        </p:nvSpPr>
        <p:spPr bwMode="auto">
          <a:xfrm>
            <a:off x="1428750" y="4675188"/>
            <a:ext cx="4302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</a:t>
            </a:r>
            <a:r>
              <a:rPr lang="es-ES_tradnl" sz="1200" b="1" i="0" baseline="-25000"/>
              <a:t>2</a:t>
            </a:r>
            <a:r>
              <a:rPr lang="es-ES_tradnl" sz="1200" b="1" i="0"/>
              <a:t>0</a:t>
            </a:r>
            <a:endParaRPr lang="es-ES" sz="1200" b="1" i="0"/>
          </a:p>
        </p:txBody>
      </p:sp>
      <p:sp>
        <p:nvSpPr>
          <p:cNvPr id="282645" name="Text Box 21"/>
          <p:cNvSpPr txBox="1">
            <a:spLocks noChangeArrowheads="1"/>
          </p:cNvSpPr>
          <p:nvPr/>
        </p:nvSpPr>
        <p:spPr bwMode="auto">
          <a:xfrm>
            <a:off x="1435100" y="5091113"/>
            <a:ext cx="4302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</a:t>
            </a:r>
            <a:r>
              <a:rPr lang="es-ES_tradnl" sz="1200" b="1" i="0" baseline="-25000"/>
              <a:t>2</a:t>
            </a:r>
            <a:r>
              <a:rPr lang="es-ES_tradnl" sz="1200" b="1" i="0"/>
              <a:t>0</a:t>
            </a:r>
            <a:endParaRPr lang="es-ES" sz="1200" b="1" i="0"/>
          </a:p>
        </p:txBody>
      </p:sp>
      <p:sp>
        <p:nvSpPr>
          <p:cNvPr id="282646" name="Text Box 22"/>
          <p:cNvSpPr txBox="1">
            <a:spLocks noChangeArrowheads="1"/>
          </p:cNvSpPr>
          <p:nvPr/>
        </p:nvSpPr>
        <p:spPr bwMode="auto">
          <a:xfrm>
            <a:off x="2389188" y="2487613"/>
            <a:ext cx="5222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NaCl</a:t>
            </a:r>
            <a:endParaRPr lang="es-ES" sz="1200" b="1" i="0"/>
          </a:p>
        </p:txBody>
      </p:sp>
      <p:sp>
        <p:nvSpPr>
          <p:cNvPr id="282647" name="Text Box 23"/>
          <p:cNvSpPr txBox="1">
            <a:spLocks noChangeArrowheads="1"/>
          </p:cNvSpPr>
          <p:nvPr/>
        </p:nvSpPr>
        <p:spPr bwMode="auto">
          <a:xfrm>
            <a:off x="2386013" y="2960688"/>
            <a:ext cx="5222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NaCl</a:t>
            </a:r>
            <a:endParaRPr lang="es-ES" sz="1200" b="1" i="0"/>
          </a:p>
        </p:txBody>
      </p:sp>
      <p:sp>
        <p:nvSpPr>
          <p:cNvPr id="282648" name="Text Box 24"/>
          <p:cNvSpPr txBox="1">
            <a:spLocks noChangeArrowheads="1"/>
          </p:cNvSpPr>
          <p:nvPr/>
        </p:nvSpPr>
        <p:spPr bwMode="auto">
          <a:xfrm>
            <a:off x="2376488" y="3398838"/>
            <a:ext cx="5222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NaCl</a:t>
            </a:r>
            <a:endParaRPr lang="es-ES" sz="1200" b="1" i="0"/>
          </a:p>
        </p:txBody>
      </p:sp>
      <p:sp>
        <p:nvSpPr>
          <p:cNvPr id="282649" name="Text Box 25"/>
          <p:cNvSpPr txBox="1">
            <a:spLocks noChangeArrowheads="1"/>
          </p:cNvSpPr>
          <p:nvPr/>
        </p:nvSpPr>
        <p:spPr bwMode="auto">
          <a:xfrm>
            <a:off x="2373313" y="3757613"/>
            <a:ext cx="5222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NaCl</a:t>
            </a:r>
            <a:endParaRPr lang="es-ES" sz="1200" b="1" i="0"/>
          </a:p>
        </p:txBody>
      </p:sp>
      <p:sp>
        <p:nvSpPr>
          <p:cNvPr id="282650" name="Text Box 26"/>
          <p:cNvSpPr txBox="1">
            <a:spLocks noChangeArrowheads="1"/>
          </p:cNvSpPr>
          <p:nvPr/>
        </p:nvSpPr>
        <p:spPr bwMode="auto">
          <a:xfrm>
            <a:off x="2341563" y="4430713"/>
            <a:ext cx="5222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NaCl</a:t>
            </a:r>
            <a:endParaRPr lang="es-ES" sz="1200" b="1" i="0"/>
          </a:p>
        </p:txBody>
      </p:sp>
      <p:sp>
        <p:nvSpPr>
          <p:cNvPr id="282651" name="Text Box 27"/>
          <p:cNvSpPr txBox="1">
            <a:spLocks noChangeArrowheads="1"/>
          </p:cNvSpPr>
          <p:nvPr/>
        </p:nvSpPr>
        <p:spPr bwMode="auto">
          <a:xfrm>
            <a:off x="2813050" y="2170113"/>
            <a:ext cx="412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100</a:t>
            </a:r>
            <a:endParaRPr lang="es-ES" sz="1200" b="1" i="0"/>
          </a:p>
        </p:txBody>
      </p:sp>
      <p:sp>
        <p:nvSpPr>
          <p:cNvPr id="282652" name="Text Box 28"/>
          <p:cNvSpPr txBox="1">
            <a:spLocks noChangeArrowheads="1"/>
          </p:cNvSpPr>
          <p:nvPr/>
        </p:nvSpPr>
        <p:spPr bwMode="auto">
          <a:xfrm>
            <a:off x="4213225" y="2917825"/>
            <a:ext cx="412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100</a:t>
            </a:r>
            <a:endParaRPr lang="es-ES" sz="1200" b="1" i="0"/>
          </a:p>
        </p:txBody>
      </p:sp>
      <p:sp>
        <p:nvSpPr>
          <p:cNvPr id="282653" name="Text Box 29"/>
          <p:cNvSpPr txBox="1">
            <a:spLocks noChangeArrowheads="1"/>
          </p:cNvSpPr>
          <p:nvPr/>
        </p:nvSpPr>
        <p:spPr bwMode="auto">
          <a:xfrm>
            <a:off x="4195763" y="2162175"/>
            <a:ext cx="412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100</a:t>
            </a:r>
            <a:endParaRPr lang="es-ES" sz="1200" b="1" i="0"/>
          </a:p>
        </p:txBody>
      </p:sp>
      <p:sp>
        <p:nvSpPr>
          <p:cNvPr id="282654" name="Text Box 30"/>
          <p:cNvSpPr txBox="1">
            <a:spLocks noChangeArrowheads="1"/>
          </p:cNvSpPr>
          <p:nvPr/>
        </p:nvSpPr>
        <p:spPr bwMode="auto">
          <a:xfrm>
            <a:off x="4213225" y="3898900"/>
            <a:ext cx="412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100</a:t>
            </a:r>
            <a:endParaRPr lang="es-ES" sz="1200" b="1" i="0"/>
          </a:p>
        </p:txBody>
      </p:sp>
      <p:sp>
        <p:nvSpPr>
          <p:cNvPr id="282655" name="Text Box 31"/>
          <p:cNvSpPr txBox="1">
            <a:spLocks noChangeArrowheads="1"/>
          </p:cNvSpPr>
          <p:nvPr/>
        </p:nvSpPr>
        <p:spPr bwMode="auto">
          <a:xfrm>
            <a:off x="4918075" y="4749800"/>
            <a:ext cx="450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/>
              <a:t>900</a:t>
            </a:r>
            <a:endParaRPr lang="es-ES" sz="1400" b="1" i="0"/>
          </a:p>
        </p:txBody>
      </p:sp>
      <p:sp>
        <p:nvSpPr>
          <p:cNvPr id="282656" name="Text Box 32"/>
          <p:cNvSpPr txBox="1">
            <a:spLocks noChangeArrowheads="1"/>
          </p:cNvSpPr>
          <p:nvPr/>
        </p:nvSpPr>
        <p:spPr bwMode="auto">
          <a:xfrm>
            <a:off x="4876800" y="5260975"/>
            <a:ext cx="539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/>
              <a:t>1200</a:t>
            </a:r>
            <a:endParaRPr lang="es-ES" sz="1400" b="1" i="0"/>
          </a:p>
        </p:txBody>
      </p:sp>
      <p:sp>
        <p:nvSpPr>
          <p:cNvPr id="282657" name="Text Box 33"/>
          <p:cNvSpPr txBox="1">
            <a:spLocks noChangeArrowheads="1"/>
          </p:cNvSpPr>
          <p:nvPr/>
        </p:nvSpPr>
        <p:spPr bwMode="auto">
          <a:xfrm>
            <a:off x="4219575" y="5391150"/>
            <a:ext cx="412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100</a:t>
            </a:r>
            <a:endParaRPr lang="es-ES" sz="1200" b="1" i="0"/>
          </a:p>
        </p:txBody>
      </p:sp>
      <p:sp>
        <p:nvSpPr>
          <p:cNvPr id="282658" name="Text Box 34"/>
          <p:cNvSpPr txBox="1">
            <a:spLocks noChangeArrowheads="1"/>
          </p:cNvSpPr>
          <p:nvPr/>
        </p:nvSpPr>
        <p:spPr bwMode="auto">
          <a:xfrm>
            <a:off x="6194425" y="2592388"/>
            <a:ext cx="4302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</a:t>
            </a:r>
            <a:r>
              <a:rPr lang="es-ES_tradnl" sz="1200" b="1" i="0" baseline="-25000"/>
              <a:t>2</a:t>
            </a:r>
            <a:r>
              <a:rPr lang="es-ES_tradnl" sz="1200" b="1" i="0"/>
              <a:t>0</a:t>
            </a:r>
            <a:endParaRPr lang="es-ES" sz="1200" b="1" i="0"/>
          </a:p>
        </p:txBody>
      </p:sp>
      <p:sp>
        <p:nvSpPr>
          <p:cNvPr id="282659" name="Text Box 35"/>
          <p:cNvSpPr txBox="1">
            <a:spLocks noChangeArrowheads="1"/>
          </p:cNvSpPr>
          <p:nvPr/>
        </p:nvSpPr>
        <p:spPr bwMode="auto">
          <a:xfrm>
            <a:off x="6183313" y="2413000"/>
            <a:ext cx="5222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NaCl</a:t>
            </a:r>
            <a:endParaRPr lang="es-ES" sz="1200" b="1" i="0"/>
          </a:p>
        </p:txBody>
      </p:sp>
      <p:sp>
        <p:nvSpPr>
          <p:cNvPr id="282660" name="Text Box 36"/>
          <p:cNvSpPr txBox="1">
            <a:spLocks noChangeArrowheads="1"/>
          </p:cNvSpPr>
          <p:nvPr/>
        </p:nvSpPr>
        <p:spPr bwMode="auto">
          <a:xfrm>
            <a:off x="6188075" y="3487738"/>
            <a:ext cx="4302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</a:t>
            </a:r>
            <a:r>
              <a:rPr lang="es-ES_tradnl" sz="1200" b="1" i="0" baseline="-25000"/>
              <a:t>2</a:t>
            </a:r>
            <a:r>
              <a:rPr lang="es-ES_tradnl" sz="1200" b="1" i="0"/>
              <a:t>0</a:t>
            </a:r>
            <a:endParaRPr lang="es-ES" sz="1200" b="1" i="0"/>
          </a:p>
        </p:txBody>
      </p:sp>
      <p:sp>
        <p:nvSpPr>
          <p:cNvPr id="282661" name="Text Box 37"/>
          <p:cNvSpPr txBox="1">
            <a:spLocks noChangeArrowheads="1"/>
          </p:cNvSpPr>
          <p:nvPr/>
        </p:nvSpPr>
        <p:spPr bwMode="auto">
          <a:xfrm>
            <a:off x="6176963" y="3302000"/>
            <a:ext cx="5222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NaCl</a:t>
            </a:r>
            <a:endParaRPr lang="es-ES" sz="1200" b="1" i="0"/>
          </a:p>
        </p:txBody>
      </p:sp>
      <p:sp>
        <p:nvSpPr>
          <p:cNvPr id="282662" name="Text Box 38"/>
          <p:cNvSpPr txBox="1">
            <a:spLocks noChangeArrowheads="1"/>
          </p:cNvSpPr>
          <p:nvPr/>
        </p:nvSpPr>
        <p:spPr bwMode="auto">
          <a:xfrm>
            <a:off x="6218238" y="4516438"/>
            <a:ext cx="4302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</a:t>
            </a:r>
            <a:r>
              <a:rPr lang="es-ES_tradnl" sz="1200" b="1" i="0" baseline="-25000"/>
              <a:t>2</a:t>
            </a:r>
            <a:r>
              <a:rPr lang="es-ES_tradnl" sz="1200" b="1" i="0"/>
              <a:t>0</a:t>
            </a:r>
            <a:endParaRPr lang="es-ES" sz="1200" b="1" i="0"/>
          </a:p>
        </p:txBody>
      </p:sp>
      <p:sp>
        <p:nvSpPr>
          <p:cNvPr id="282663" name="Text Box 39"/>
          <p:cNvSpPr txBox="1">
            <a:spLocks noChangeArrowheads="1"/>
          </p:cNvSpPr>
          <p:nvPr/>
        </p:nvSpPr>
        <p:spPr bwMode="auto">
          <a:xfrm>
            <a:off x="6207125" y="4330700"/>
            <a:ext cx="5222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NaCl</a:t>
            </a:r>
            <a:endParaRPr lang="es-ES" sz="1200" b="1" i="0"/>
          </a:p>
        </p:txBody>
      </p:sp>
      <p:sp>
        <p:nvSpPr>
          <p:cNvPr id="282664" name="Text Box 40"/>
          <p:cNvSpPr txBox="1">
            <a:spLocks noChangeArrowheads="1"/>
          </p:cNvSpPr>
          <p:nvPr/>
        </p:nvSpPr>
        <p:spPr bwMode="auto">
          <a:xfrm>
            <a:off x="6213475" y="5197475"/>
            <a:ext cx="4302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</a:t>
            </a:r>
            <a:r>
              <a:rPr lang="es-ES_tradnl" sz="1200" b="1" i="0" baseline="-25000"/>
              <a:t>2</a:t>
            </a:r>
            <a:r>
              <a:rPr lang="es-ES_tradnl" sz="1200" b="1" i="0"/>
              <a:t>0</a:t>
            </a:r>
            <a:endParaRPr lang="es-ES" sz="1200" b="1" i="0"/>
          </a:p>
        </p:txBody>
      </p:sp>
      <p:sp>
        <p:nvSpPr>
          <p:cNvPr id="282665" name="Text Box 41"/>
          <p:cNvSpPr txBox="1">
            <a:spLocks noChangeArrowheads="1"/>
          </p:cNvSpPr>
          <p:nvPr/>
        </p:nvSpPr>
        <p:spPr bwMode="auto">
          <a:xfrm>
            <a:off x="6208713" y="5005388"/>
            <a:ext cx="5222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NaCl</a:t>
            </a:r>
            <a:endParaRPr lang="es-ES" sz="1200" b="1" i="0"/>
          </a:p>
        </p:txBody>
      </p:sp>
      <p:sp>
        <p:nvSpPr>
          <p:cNvPr id="282666" name="Text Box 42"/>
          <p:cNvSpPr txBox="1">
            <a:spLocks noChangeArrowheads="1"/>
          </p:cNvSpPr>
          <p:nvPr/>
        </p:nvSpPr>
        <p:spPr bwMode="auto">
          <a:xfrm>
            <a:off x="8280400" y="2570163"/>
            <a:ext cx="4302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</a:t>
            </a:r>
            <a:r>
              <a:rPr lang="es-ES_tradnl" sz="1200" b="1" i="0" baseline="-25000"/>
              <a:t>2</a:t>
            </a:r>
            <a:r>
              <a:rPr lang="es-ES_tradnl" sz="1200" b="1" i="0"/>
              <a:t>0</a:t>
            </a:r>
            <a:endParaRPr lang="es-ES" sz="1200" b="1" i="0"/>
          </a:p>
        </p:txBody>
      </p:sp>
      <p:sp>
        <p:nvSpPr>
          <p:cNvPr id="282667" name="Text Box 43"/>
          <p:cNvSpPr txBox="1">
            <a:spLocks noChangeArrowheads="1"/>
          </p:cNvSpPr>
          <p:nvPr/>
        </p:nvSpPr>
        <p:spPr bwMode="auto">
          <a:xfrm>
            <a:off x="8281988" y="2384425"/>
            <a:ext cx="5222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NaCl</a:t>
            </a:r>
            <a:endParaRPr lang="es-ES" sz="1200" b="1" i="0"/>
          </a:p>
        </p:txBody>
      </p:sp>
      <p:sp>
        <p:nvSpPr>
          <p:cNvPr id="282668" name="Text Box 44"/>
          <p:cNvSpPr txBox="1">
            <a:spLocks noChangeArrowheads="1"/>
          </p:cNvSpPr>
          <p:nvPr/>
        </p:nvSpPr>
        <p:spPr bwMode="auto">
          <a:xfrm>
            <a:off x="8267700" y="3490913"/>
            <a:ext cx="4302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</a:t>
            </a:r>
            <a:r>
              <a:rPr lang="es-ES_tradnl" sz="1200" b="1" i="0" baseline="-25000"/>
              <a:t>2</a:t>
            </a:r>
            <a:r>
              <a:rPr lang="es-ES_tradnl" sz="1200" b="1" i="0"/>
              <a:t>0</a:t>
            </a:r>
            <a:endParaRPr lang="es-ES" sz="1200" b="1" i="0"/>
          </a:p>
        </p:txBody>
      </p:sp>
      <p:sp>
        <p:nvSpPr>
          <p:cNvPr id="282669" name="Text Box 45"/>
          <p:cNvSpPr txBox="1">
            <a:spLocks noChangeArrowheads="1"/>
          </p:cNvSpPr>
          <p:nvPr/>
        </p:nvSpPr>
        <p:spPr bwMode="auto">
          <a:xfrm>
            <a:off x="8269288" y="3317875"/>
            <a:ext cx="5222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NaCl</a:t>
            </a:r>
            <a:endParaRPr lang="es-ES" sz="1200" b="1" i="0"/>
          </a:p>
        </p:txBody>
      </p:sp>
      <p:sp>
        <p:nvSpPr>
          <p:cNvPr id="282670" name="Text Box 46"/>
          <p:cNvSpPr txBox="1">
            <a:spLocks noChangeArrowheads="1"/>
          </p:cNvSpPr>
          <p:nvPr/>
        </p:nvSpPr>
        <p:spPr bwMode="auto">
          <a:xfrm>
            <a:off x="8272463" y="4500563"/>
            <a:ext cx="4302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</a:t>
            </a:r>
            <a:r>
              <a:rPr lang="es-ES_tradnl" sz="1200" b="1" i="0" baseline="-25000"/>
              <a:t>2</a:t>
            </a:r>
            <a:r>
              <a:rPr lang="es-ES_tradnl" sz="1200" b="1" i="0"/>
              <a:t>0</a:t>
            </a:r>
            <a:endParaRPr lang="es-ES" sz="1200" b="1" i="0"/>
          </a:p>
        </p:txBody>
      </p:sp>
      <p:sp>
        <p:nvSpPr>
          <p:cNvPr id="282671" name="Text Box 47"/>
          <p:cNvSpPr txBox="1">
            <a:spLocks noChangeArrowheads="1"/>
          </p:cNvSpPr>
          <p:nvPr/>
        </p:nvSpPr>
        <p:spPr bwMode="auto">
          <a:xfrm>
            <a:off x="8261350" y="4327525"/>
            <a:ext cx="5222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NaCl</a:t>
            </a:r>
            <a:endParaRPr lang="es-ES" sz="1200" b="1" i="0"/>
          </a:p>
        </p:txBody>
      </p:sp>
      <p:sp>
        <p:nvSpPr>
          <p:cNvPr id="282672" name="Text Box 48"/>
          <p:cNvSpPr txBox="1">
            <a:spLocks noChangeArrowheads="1"/>
          </p:cNvSpPr>
          <p:nvPr/>
        </p:nvSpPr>
        <p:spPr bwMode="auto">
          <a:xfrm>
            <a:off x="8274050" y="5194300"/>
            <a:ext cx="4302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H</a:t>
            </a:r>
            <a:r>
              <a:rPr lang="es-ES_tradnl" sz="1200" b="1" i="0" baseline="-25000"/>
              <a:t>2</a:t>
            </a:r>
            <a:r>
              <a:rPr lang="es-ES_tradnl" sz="1200" b="1" i="0"/>
              <a:t>0</a:t>
            </a:r>
            <a:endParaRPr lang="es-ES" sz="1200" b="1" i="0"/>
          </a:p>
        </p:txBody>
      </p:sp>
      <p:sp>
        <p:nvSpPr>
          <p:cNvPr id="282673" name="Text Box 49"/>
          <p:cNvSpPr txBox="1">
            <a:spLocks noChangeArrowheads="1"/>
          </p:cNvSpPr>
          <p:nvPr/>
        </p:nvSpPr>
        <p:spPr bwMode="auto">
          <a:xfrm>
            <a:off x="8269288" y="5008563"/>
            <a:ext cx="5222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NaCl</a:t>
            </a:r>
            <a:endParaRPr lang="es-ES" sz="1200" b="1" i="0"/>
          </a:p>
        </p:txBody>
      </p:sp>
      <p:sp>
        <p:nvSpPr>
          <p:cNvPr id="282674" name="Text Box 50"/>
          <p:cNvSpPr txBox="1">
            <a:spLocks noChangeArrowheads="1"/>
          </p:cNvSpPr>
          <p:nvPr/>
        </p:nvSpPr>
        <p:spPr bwMode="auto">
          <a:xfrm>
            <a:off x="6919913" y="5083175"/>
            <a:ext cx="412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900</a:t>
            </a:r>
            <a:endParaRPr lang="es-ES" sz="1200" b="1" i="0"/>
          </a:p>
        </p:txBody>
      </p:sp>
      <p:sp>
        <p:nvSpPr>
          <p:cNvPr id="282675" name="Text Box 51"/>
          <p:cNvSpPr txBox="1">
            <a:spLocks noChangeArrowheads="1"/>
          </p:cNvSpPr>
          <p:nvPr/>
        </p:nvSpPr>
        <p:spPr bwMode="auto">
          <a:xfrm>
            <a:off x="7742238" y="3927475"/>
            <a:ext cx="412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600</a:t>
            </a:r>
            <a:endParaRPr lang="es-ES" sz="1200" b="1" i="0"/>
          </a:p>
        </p:txBody>
      </p:sp>
      <p:sp>
        <p:nvSpPr>
          <p:cNvPr id="282676" name="Text Box 52"/>
          <p:cNvSpPr txBox="1">
            <a:spLocks noChangeArrowheads="1"/>
          </p:cNvSpPr>
          <p:nvPr/>
        </p:nvSpPr>
        <p:spPr bwMode="auto">
          <a:xfrm>
            <a:off x="7273925" y="5570538"/>
            <a:ext cx="4889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1200</a:t>
            </a:r>
            <a:endParaRPr lang="es-ES" sz="1200" b="1" i="0"/>
          </a:p>
        </p:txBody>
      </p:sp>
      <p:sp>
        <p:nvSpPr>
          <p:cNvPr id="282677" name="Text Box 53"/>
          <p:cNvSpPr txBox="1">
            <a:spLocks noChangeArrowheads="1"/>
          </p:cNvSpPr>
          <p:nvPr/>
        </p:nvSpPr>
        <p:spPr bwMode="auto">
          <a:xfrm>
            <a:off x="7740650" y="4748213"/>
            <a:ext cx="412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900</a:t>
            </a:r>
            <a:endParaRPr lang="es-ES" sz="1200" b="1" i="0"/>
          </a:p>
        </p:txBody>
      </p:sp>
      <p:sp>
        <p:nvSpPr>
          <p:cNvPr id="282678" name="Text Box 54"/>
          <p:cNvSpPr txBox="1">
            <a:spLocks noChangeArrowheads="1"/>
          </p:cNvSpPr>
          <p:nvPr/>
        </p:nvSpPr>
        <p:spPr bwMode="auto">
          <a:xfrm>
            <a:off x="6929438" y="3368675"/>
            <a:ext cx="412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400</a:t>
            </a:r>
            <a:endParaRPr lang="es-ES" sz="1200" b="1" i="0"/>
          </a:p>
        </p:txBody>
      </p:sp>
      <p:sp>
        <p:nvSpPr>
          <p:cNvPr id="282679" name="Text Box 55"/>
          <p:cNvSpPr txBox="1">
            <a:spLocks noChangeArrowheads="1"/>
          </p:cNvSpPr>
          <p:nvPr/>
        </p:nvSpPr>
        <p:spPr bwMode="auto">
          <a:xfrm>
            <a:off x="7734300" y="2857500"/>
            <a:ext cx="412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400</a:t>
            </a:r>
            <a:endParaRPr lang="es-ES" sz="1200" b="1" i="0"/>
          </a:p>
        </p:txBody>
      </p:sp>
      <p:sp>
        <p:nvSpPr>
          <p:cNvPr id="282680" name="Text Box 56"/>
          <p:cNvSpPr txBox="1">
            <a:spLocks noChangeArrowheads="1"/>
          </p:cNvSpPr>
          <p:nvPr/>
        </p:nvSpPr>
        <p:spPr bwMode="auto">
          <a:xfrm>
            <a:off x="6904038" y="2646363"/>
            <a:ext cx="412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300</a:t>
            </a:r>
            <a:endParaRPr lang="es-ES" sz="1200" b="1" i="0"/>
          </a:p>
        </p:txBody>
      </p:sp>
      <p:sp>
        <p:nvSpPr>
          <p:cNvPr id="282681" name="Text Box 57"/>
          <p:cNvSpPr txBox="1">
            <a:spLocks noChangeArrowheads="1"/>
          </p:cNvSpPr>
          <p:nvPr/>
        </p:nvSpPr>
        <p:spPr bwMode="auto">
          <a:xfrm>
            <a:off x="6884988" y="2093913"/>
            <a:ext cx="412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300</a:t>
            </a:r>
            <a:endParaRPr lang="es-ES" sz="1200" b="1" i="0"/>
          </a:p>
        </p:txBody>
      </p:sp>
      <p:sp>
        <p:nvSpPr>
          <p:cNvPr id="282682" name="Text Box 58"/>
          <p:cNvSpPr txBox="1">
            <a:spLocks noChangeArrowheads="1"/>
          </p:cNvSpPr>
          <p:nvPr/>
        </p:nvSpPr>
        <p:spPr bwMode="auto">
          <a:xfrm>
            <a:off x="7743825" y="2092325"/>
            <a:ext cx="412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300</a:t>
            </a:r>
            <a:endParaRPr lang="es-ES" sz="1200" b="1" i="0"/>
          </a:p>
        </p:txBody>
      </p:sp>
      <p:sp>
        <p:nvSpPr>
          <p:cNvPr id="282683" name="Text Box 59"/>
          <p:cNvSpPr txBox="1">
            <a:spLocks noChangeArrowheads="1"/>
          </p:cNvSpPr>
          <p:nvPr/>
        </p:nvSpPr>
        <p:spPr bwMode="auto">
          <a:xfrm>
            <a:off x="6916738" y="4416425"/>
            <a:ext cx="412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600</a:t>
            </a:r>
            <a:endParaRPr lang="es-ES" sz="1200" b="1" i="0"/>
          </a:p>
        </p:txBody>
      </p:sp>
      <p:sp>
        <p:nvSpPr>
          <p:cNvPr id="282684" name="Line 60"/>
          <p:cNvSpPr>
            <a:spLocks noChangeShapeType="1"/>
          </p:cNvSpPr>
          <p:nvPr/>
        </p:nvSpPr>
        <p:spPr bwMode="auto">
          <a:xfrm>
            <a:off x="6670675" y="2584450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685" name="Line 61"/>
          <p:cNvSpPr>
            <a:spLocks noChangeShapeType="1"/>
          </p:cNvSpPr>
          <p:nvPr/>
        </p:nvSpPr>
        <p:spPr bwMode="auto">
          <a:xfrm rot="-10800000">
            <a:off x="6632575" y="2736850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686" name="Line 62"/>
          <p:cNvSpPr>
            <a:spLocks noChangeShapeType="1"/>
          </p:cNvSpPr>
          <p:nvPr/>
        </p:nvSpPr>
        <p:spPr bwMode="auto">
          <a:xfrm>
            <a:off x="6677025" y="3467100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687" name="Line 63"/>
          <p:cNvSpPr>
            <a:spLocks noChangeShapeType="1"/>
          </p:cNvSpPr>
          <p:nvPr/>
        </p:nvSpPr>
        <p:spPr bwMode="auto">
          <a:xfrm rot="-10800000">
            <a:off x="6664325" y="3600450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688" name="Line 64"/>
          <p:cNvSpPr>
            <a:spLocks noChangeShapeType="1"/>
          </p:cNvSpPr>
          <p:nvPr/>
        </p:nvSpPr>
        <p:spPr bwMode="auto">
          <a:xfrm>
            <a:off x="6657975" y="4489450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689" name="Line 65"/>
          <p:cNvSpPr>
            <a:spLocks noChangeShapeType="1"/>
          </p:cNvSpPr>
          <p:nvPr/>
        </p:nvSpPr>
        <p:spPr bwMode="auto">
          <a:xfrm rot="-10800000">
            <a:off x="6638925" y="4635500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690" name="Line 66"/>
          <p:cNvSpPr>
            <a:spLocks noChangeShapeType="1"/>
          </p:cNvSpPr>
          <p:nvPr/>
        </p:nvSpPr>
        <p:spPr bwMode="auto">
          <a:xfrm>
            <a:off x="6651625" y="5156200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691" name="Line 67"/>
          <p:cNvSpPr>
            <a:spLocks noChangeShapeType="1"/>
          </p:cNvSpPr>
          <p:nvPr/>
        </p:nvSpPr>
        <p:spPr bwMode="auto">
          <a:xfrm rot="-10800000">
            <a:off x="6632575" y="5302250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692" name="Line 68"/>
          <p:cNvSpPr>
            <a:spLocks noChangeShapeType="1"/>
          </p:cNvSpPr>
          <p:nvPr/>
        </p:nvSpPr>
        <p:spPr bwMode="auto">
          <a:xfrm>
            <a:off x="8016875" y="2546350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693" name="Line 69"/>
          <p:cNvSpPr>
            <a:spLocks noChangeShapeType="1"/>
          </p:cNvSpPr>
          <p:nvPr/>
        </p:nvSpPr>
        <p:spPr bwMode="auto">
          <a:xfrm rot="-10800000">
            <a:off x="7978775" y="2698750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694" name="Line 70"/>
          <p:cNvSpPr>
            <a:spLocks noChangeShapeType="1"/>
          </p:cNvSpPr>
          <p:nvPr/>
        </p:nvSpPr>
        <p:spPr bwMode="auto">
          <a:xfrm>
            <a:off x="8010525" y="3479800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695" name="Line 71"/>
          <p:cNvSpPr>
            <a:spLocks noChangeShapeType="1"/>
          </p:cNvSpPr>
          <p:nvPr/>
        </p:nvSpPr>
        <p:spPr bwMode="auto">
          <a:xfrm rot="-10800000">
            <a:off x="7972425" y="3632200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696" name="Line 72"/>
          <p:cNvSpPr>
            <a:spLocks noChangeShapeType="1"/>
          </p:cNvSpPr>
          <p:nvPr/>
        </p:nvSpPr>
        <p:spPr bwMode="auto">
          <a:xfrm>
            <a:off x="8004175" y="4489450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697" name="Line 73"/>
          <p:cNvSpPr>
            <a:spLocks noChangeShapeType="1"/>
          </p:cNvSpPr>
          <p:nvPr/>
        </p:nvSpPr>
        <p:spPr bwMode="auto">
          <a:xfrm rot="-10800000">
            <a:off x="7966075" y="4641850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698" name="Line 74"/>
          <p:cNvSpPr>
            <a:spLocks noChangeShapeType="1"/>
          </p:cNvSpPr>
          <p:nvPr/>
        </p:nvSpPr>
        <p:spPr bwMode="auto">
          <a:xfrm>
            <a:off x="7997825" y="5162550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699" name="Line 75"/>
          <p:cNvSpPr>
            <a:spLocks noChangeShapeType="1"/>
          </p:cNvSpPr>
          <p:nvPr/>
        </p:nvSpPr>
        <p:spPr bwMode="auto">
          <a:xfrm rot="-10800000">
            <a:off x="7991475" y="5314950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00" name="Line 76"/>
          <p:cNvSpPr>
            <a:spLocks noChangeShapeType="1"/>
          </p:cNvSpPr>
          <p:nvPr/>
        </p:nvSpPr>
        <p:spPr bwMode="auto">
          <a:xfrm>
            <a:off x="6927850" y="1790700"/>
            <a:ext cx="163513" cy="273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01" name="Line 77"/>
          <p:cNvSpPr>
            <a:spLocks noChangeShapeType="1"/>
          </p:cNvSpPr>
          <p:nvPr/>
        </p:nvSpPr>
        <p:spPr bwMode="auto">
          <a:xfrm flipV="1">
            <a:off x="7977188" y="1803400"/>
            <a:ext cx="150812" cy="2587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02" name="Line 78"/>
          <p:cNvSpPr>
            <a:spLocks noChangeShapeType="1"/>
          </p:cNvSpPr>
          <p:nvPr/>
        </p:nvSpPr>
        <p:spPr bwMode="auto">
          <a:xfrm>
            <a:off x="7119938" y="3892550"/>
            <a:ext cx="0" cy="4238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03" name="Freeform 79"/>
          <p:cNvSpPr>
            <a:spLocks/>
          </p:cNvSpPr>
          <p:nvPr/>
        </p:nvSpPr>
        <p:spPr bwMode="auto">
          <a:xfrm>
            <a:off x="7937500" y="3711575"/>
            <a:ext cx="1588" cy="263525"/>
          </a:xfrm>
          <a:custGeom>
            <a:avLst/>
            <a:gdLst/>
            <a:ahLst/>
            <a:cxnLst>
              <a:cxn ang="0">
                <a:pos x="1" y="166"/>
              </a:cxn>
              <a:cxn ang="0">
                <a:pos x="0" y="0"/>
              </a:cxn>
            </a:cxnLst>
            <a:rect l="0" t="0" r="r" b="b"/>
            <a:pathLst>
              <a:path w="1" h="166">
                <a:moveTo>
                  <a:pt x="1" y="166"/>
                </a:moveTo>
                <a:lnTo>
                  <a:pt x="0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04" name="Freeform 80"/>
          <p:cNvSpPr>
            <a:spLocks/>
          </p:cNvSpPr>
          <p:nvPr/>
        </p:nvSpPr>
        <p:spPr bwMode="auto">
          <a:xfrm>
            <a:off x="7131050" y="5353050"/>
            <a:ext cx="165100" cy="273050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17" y="108"/>
              </a:cxn>
              <a:cxn ang="0">
                <a:pos x="104" y="172"/>
              </a:cxn>
            </a:cxnLst>
            <a:rect l="0" t="0" r="r" b="b"/>
            <a:pathLst>
              <a:path w="104" h="172">
                <a:moveTo>
                  <a:pt x="2" y="0"/>
                </a:moveTo>
                <a:cubicBezTo>
                  <a:pt x="4" y="18"/>
                  <a:pt x="0" y="79"/>
                  <a:pt x="17" y="108"/>
                </a:cubicBezTo>
                <a:cubicBezTo>
                  <a:pt x="34" y="137"/>
                  <a:pt x="86" y="159"/>
                  <a:pt x="104" y="17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05" name="Freeform 81"/>
          <p:cNvSpPr>
            <a:spLocks/>
          </p:cNvSpPr>
          <p:nvPr/>
        </p:nvSpPr>
        <p:spPr bwMode="auto">
          <a:xfrm rot="14624002">
            <a:off x="7732713" y="5340350"/>
            <a:ext cx="165100" cy="273050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17" y="108"/>
              </a:cxn>
              <a:cxn ang="0">
                <a:pos x="104" y="172"/>
              </a:cxn>
            </a:cxnLst>
            <a:rect l="0" t="0" r="r" b="b"/>
            <a:pathLst>
              <a:path w="104" h="172">
                <a:moveTo>
                  <a:pt x="2" y="0"/>
                </a:moveTo>
                <a:cubicBezTo>
                  <a:pt x="4" y="18"/>
                  <a:pt x="0" y="79"/>
                  <a:pt x="17" y="108"/>
                </a:cubicBezTo>
                <a:cubicBezTo>
                  <a:pt x="34" y="137"/>
                  <a:pt x="86" y="159"/>
                  <a:pt x="104" y="17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06" name="Line 82"/>
          <p:cNvSpPr>
            <a:spLocks noChangeShapeType="1"/>
          </p:cNvSpPr>
          <p:nvPr/>
        </p:nvSpPr>
        <p:spPr bwMode="auto">
          <a:xfrm rot="-10800000">
            <a:off x="1811338" y="2628900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07" name="Line 83"/>
          <p:cNvSpPr>
            <a:spLocks noChangeShapeType="1"/>
          </p:cNvSpPr>
          <p:nvPr/>
        </p:nvSpPr>
        <p:spPr bwMode="auto">
          <a:xfrm rot="-10800000">
            <a:off x="1808163" y="3101975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08" name="Line 84"/>
          <p:cNvSpPr>
            <a:spLocks noChangeShapeType="1"/>
          </p:cNvSpPr>
          <p:nvPr/>
        </p:nvSpPr>
        <p:spPr bwMode="auto">
          <a:xfrm rot="-10800000">
            <a:off x="1801813" y="3533775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09" name="Line 85"/>
          <p:cNvSpPr>
            <a:spLocks noChangeShapeType="1"/>
          </p:cNvSpPr>
          <p:nvPr/>
        </p:nvSpPr>
        <p:spPr bwMode="auto">
          <a:xfrm rot="-10800000">
            <a:off x="1795463" y="3940175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10" name="Line 86"/>
          <p:cNvSpPr>
            <a:spLocks noChangeShapeType="1"/>
          </p:cNvSpPr>
          <p:nvPr/>
        </p:nvSpPr>
        <p:spPr bwMode="auto">
          <a:xfrm rot="-10800000">
            <a:off x="1801813" y="4410075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11" name="Line 87"/>
          <p:cNvSpPr>
            <a:spLocks noChangeShapeType="1"/>
          </p:cNvSpPr>
          <p:nvPr/>
        </p:nvSpPr>
        <p:spPr bwMode="auto">
          <a:xfrm rot="-10800000">
            <a:off x="1795463" y="4816475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12" name="Line 88"/>
          <p:cNvSpPr>
            <a:spLocks noChangeShapeType="1"/>
          </p:cNvSpPr>
          <p:nvPr/>
        </p:nvSpPr>
        <p:spPr bwMode="auto">
          <a:xfrm rot="-10800000">
            <a:off x="1801813" y="5222875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13" name="Freeform 89"/>
          <p:cNvSpPr>
            <a:spLocks/>
          </p:cNvSpPr>
          <p:nvPr/>
        </p:nvSpPr>
        <p:spPr bwMode="auto">
          <a:xfrm rot="-437337">
            <a:off x="2266950" y="5440363"/>
            <a:ext cx="165100" cy="273050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17" y="108"/>
              </a:cxn>
              <a:cxn ang="0">
                <a:pos x="104" y="172"/>
              </a:cxn>
            </a:cxnLst>
            <a:rect l="0" t="0" r="r" b="b"/>
            <a:pathLst>
              <a:path w="104" h="172">
                <a:moveTo>
                  <a:pt x="2" y="0"/>
                </a:moveTo>
                <a:cubicBezTo>
                  <a:pt x="4" y="18"/>
                  <a:pt x="0" y="79"/>
                  <a:pt x="17" y="108"/>
                </a:cubicBezTo>
                <a:cubicBezTo>
                  <a:pt x="34" y="137"/>
                  <a:pt x="86" y="159"/>
                  <a:pt x="104" y="17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14" name="Freeform 90"/>
          <p:cNvSpPr>
            <a:spLocks/>
          </p:cNvSpPr>
          <p:nvPr/>
        </p:nvSpPr>
        <p:spPr bwMode="auto">
          <a:xfrm rot="-6414819">
            <a:off x="2930525" y="5445125"/>
            <a:ext cx="165100" cy="273050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17" y="108"/>
              </a:cxn>
              <a:cxn ang="0">
                <a:pos x="104" y="172"/>
              </a:cxn>
            </a:cxnLst>
            <a:rect l="0" t="0" r="r" b="b"/>
            <a:pathLst>
              <a:path w="104" h="172">
                <a:moveTo>
                  <a:pt x="2" y="0"/>
                </a:moveTo>
                <a:cubicBezTo>
                  <a:pt x="4" y="18"/>
                  <a:pt x="0" y="79"/>
                  <a:pt x="17" y="108"/>
                </a:cubicBezTo>
                <a:cubicBezTo>
                  <a:pt x="34" y="137"/>
                  <a:pt x="86" y="159"/>
                  <a:pt x="104" y="17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15" name="Line 91"/>
          <p:cNvSpPr>
            <a:spLocks noChangeShapeType="1"/>
          </p:cNvSpPr>
          <p:nvPr/>
        </p:nvSpPr>
        <p:spPr bwMode="auto">
          <a:xfrm rot="-10800000">
            <a:off x="2847975" y="2647950"/>
            <a:ext cx="3492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16" name="Line 92"/>
          <p:cNvSpPr>
            <a:spLocks noChangeShapeType="1"/>
          </p:cNvSpPr>
          <p:nvPr/>
        </p:nvSpPr>
        <p:spPr bwMode="auto">
          <a:xfrm rot="-10800000">
            <a:off x="2844800" y="3121025"/>
            <a:ext cx="3492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17" name="Line 93"/>
          <p:cNvSpPr>
            <a:spLocks noChangeShapeType="1"/>
          </p:cNvSpPr>
          <p:nvPr/>
        </p:nvSpPr>
        <p:spPr bwMode="auto">
          <a:xfrm rot="-10800000">
            <a:off x="2838450" y="3552825"/>
            <a:ext cx="3492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18" name="Line 94"/>
          <p:cNvSpPr>
            <a:spLocks noChangeShapeType="1"/>
          </p:cNvSpPr>
          <p:nvPr/>
        </p:nvSpPr>
        <p:spPr bwMode="auto">
          <a:xfrm rot="-10800000">
            <a:off x="2832100" y="3902075"/>
            <a:ext cx="3492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grpSp>
        <p:nvGrpSpPr>
          <p:cNvPr id="282761" name="Group 137"/>
          <p:cNvGrpSpPr>
            <a:grpSpLocks/>
          </p:cNvGrpSpPr>
          <p:nvPr/>
        </p:nvGrpSpPr>
        <p:grpSpPr bwMode="auto">
          <a:xfrm>
            <a:off x="3538538" y="4437063"/>
            <a:ext cx="809625" cy="274637"/>
            <a:chOff x="2229" y="2795"/>
            <a:chExt cx="510" cy="173"/>
          </a:xfrm>
        </p:grpSpPr>
        <p:sp>
          <p:nvSpPr>
            <p:cNvPr id="282719" name="Text Box 95"/>
            <p:cNvSpPr txBox="1">
              <a:spLocks noChangeArrowheads="1"/>
            </p:cNvSpPr>
            <p:nvPr/>
          </p:nvSpPr>
          <p:spPr bwMode="auto">
            <a:xfrm>
              <a:off x="2229" y="2795"/>
              <a:ext cx="31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_tradnl" sz="1200" b="1" i="0"/>
                <a:t>Urea</a:t>
              </a:r>
              <a:endParaRPr lang="es-ES" sz="1200" b="1" i="0"/>
            </a:p>
          </p:txBody>
        </p:sp>
        <p:sp>
          <p:nvSpPr>
            <p:cNvPr id="282720" name="Line 96"/>
            <p:cNvSpPr>
              <a:spLocks noChangeShapeType="1"/>
            </p:cNvSpPr>
            <p:nvPr/>
          </p:nvSpPr>
          <p:spPr bwMode="auto">
            <a:xfrm rot="-10800000">
              <a:off x="2519" y="2890"/>
              <a:ext cx="220" cy="0"/>
            </a:xfrm>
            <a:prstGeom prst="line">
              <a:avLst/>
            </a:prstGeom>
            <a:noFill/>
            <a:ln w="38100">
              <a:solidFill>
                <a:srgbClr val="00007E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282721" name="Line 97"/>
          <p:cNvSpPr>
            <a:spLocks noChangeShapeType="1"/>
          </p:cNvSpPr>
          <p:nvPr/>
        </p:nvSpPr>
        <p:spPr bwMode="auto">
          <a:xfrm rot="-10800000">
            <a:off x="3224213" y="4575175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22" name="Line 98"/>
          <p:cNvSpPr>
            <a:spLocks noChangeShapeType="1"/>
          </p:cNvSpPr>
          <p:nvPr/>
        </p:nvSpPr>
        <p:spPr bwMode="auto">
          <a:xfrm rot="-10800000">
            <a:off x="2801938" y="4572000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23" name="Text Box 99"/>
          <p:cNvSpPr txBox="1">
            <a:spLocks noChangeArrowheads="1"/>
          </p:cNvSpPr>
          <p:nvPr/>
        </p:nvSpPr>
        <p:spPr bwMode="auto">
          <a:xfrm>
            <a:off x="3535363" y="5053013"/>
            <a:ext cx="5064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/>
              <a:t>Urea</a:t>
            </a:r>
            <a:endParaRPr lang="es-ES" sz="1200" b="1" i="0"/>
          </a:p>
        </p:txBody>
      </p:sp>
      <p:sp>
        <p:nvSpPr>
          <p:cNvPr id="282724" name="Line 100"/>
          <p:cNvSpPr>
            <a:spLocks noChangeShapeType="1"/>
          </p:cNvSpPr>
          <p:nvPr/>
        </p:nvSpPr>
        <p:spPr bwMode="auto">
          <a:xfrm rot="-10800000">
            <a:off x="3995738" y="5203825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25" name="Line 101"/>
          <p:cNvSpPr>
            <a:spLocks noChangeShapeType="1"/>
          </p:cNvSpPr>
          <p:nvPr/>
        </p:nvSpPr>
        <p:spPr bwMode="auto">
          <a:xfrm rot="-10800000">
            <a:off x="3221038" y="5191125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26" name="Freeform 102"/>
          <p:cNvSpPr>
            <a:spLocks/>
          </p:cNvSpPr>
          <p:nvPr/>
        </p:nvSpPr>
        <p:spPr bwMode="auto">
          <a:xfrm rot="-4976676">
            <a:off x="952500" y="1789113"/>
            <a:ext cx="165100" cy="273050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17" y="108"/>
              </a:cxn>
              <a:cxn ang="0">
                <a:pos x="104" y="172"/>
              </a:cxn>
            </a:cxnLst>
            <a:rect l="0" t="0" r="r" b="b"/>
            <a:pathLst>
              <a:path w="104" h="172">
                <a:moveTo>
                  <a:pt x="2" y="0"/>
                </a:moveTo>
                <a:cubicBezTo>
                  <a:pt x="4" y="18"/>
                  <a:pt x="0" y="79"/>
                  <a:pt x="17" y="108"/>
                </a:cubicBezTo>
                <a:cubicBezTo>
                  <a:pt x="34" y="137"/>
                  <a:pt x="86" y="159"/>
                  <a:pt x="104" y="17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27" name="Line 103"/>
          <p:cNvSpPr>
            <a:spLocks noChangeShapeType="1"/>
          </p:cNvSpPr>
          <p:nvPr/>
        </p:nvSpPr>
        <p:spPr bwMode="auto">
          <a:xfrm>
            <a:off x="4402138" y="2460625"/>
            <a:ext cx="0" cy="4238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28" name="Line 104"/>
          <p:cNvSpPr>
            <a:spLocks noChangeShapeType="1"/>
          </p:cNvSpPr>
          <p:nvPr/>
        </p:nvSpPr>
        <p:spPr bwMode="auto">
          <a:xfrm>
            <a:off x="4398963" y="3286125"/>
            <a:ext cx="0" cy="4238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29" name="Line 105"/>
          <p:cNvSpPr>
            <a:spLocks noChangeShapeType="1"/>
          </p:cNvSpPr>
          <p:nvPr/>
        </p:nvSpPr>
        <p:spPr bwMode="auto">
          <a:xfrm>
            <a:off x="4414838" y="4683125"/>
            <a:ext cx="0" cy="4238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30" name="Line 106"/>
          <p:cNvSpPr>
            <a:spLocks noChangeShapeType="1"/>
          </p:cNvSpPr>
          <p:nvPr/>
        </p:nvSpPr>
        <p:spPr bwMode="auto">
          <a:xfrm flipH="1">
            <a:off x="2189163" y="2133600"/>
            <a:ext cx="47625" cy="4238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31" name="Freeform 107"/>
          <p:cNvSpPr>
            <a:spLocks/>
          </p:cNvSpPr>
          <p:nvPr/>
        </p:nvSpPr>
        <p:spPr bwMode="auto">
          <a:xfrm>
            <a:off x="2222500" y="3556000"/>
            <a:ext cx="3175" cy="3127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197"/>
              </a:cxn>
            </a:cxnLst>
            <a:rect l="0" t="0" r="r" b="b"/>
            <a:pathLst>
              <a:path w="2" h="197">
                <a:moveTo>
                  <a:pt x="0" y="0"/>
                </a:moveTo>
                <a:lnTo>
                  <a:pt x="2" y="197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32" name="Freeform 108"/>
          <p:cNvSpPr>
            <a:spLocks/>
          </p:cNvSpPr>
          <p:nvPr/>
        </p:nvSpPr>
        <p:spPr bwMode="auto">
          <a:xfrm>
            <a:off x="3167063" y="3203575"/>
            <a:ext cx="1587" cy="263525"/>
          </a:xfrm>
          <a:custGeom>
            <a:avLst/>
            <a:gdLst/>
            <a:ahLst/>
            <a:cxnLst>
              <a:cxn ang="0">
                <a:pos x="1" y="166"/>
              </a:cxn>
              <a:cxn ang="0">
                <a:pos x="0" y="0"/>
              </a:cxn>
            </a:cxnLst>
            <a:rect l="0" t="0" r="r" b="b"/>
            <a:pathLst>
              <a:path w="1" h="166">
                <a:moveTo>
                  <a:pt x="1" y="166"/>
                </a:moveTo>
                <a:lnTo>
                  <a:pt x="0" y="0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33" name="Freeform 109"/>
          <p:cNvSpPr>
            <a:spLocks/>
          </p:cNvSpPr>
          <p:nvPr/>
        </p:nvSpPr>
        <p:spPr bwMode="auto">
          <a:xfrm>
            <a:off x="3902075" y="1638300"/>
            <a:ext cx="222250" cy="2889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0" y="182"/>
              </a:cxn>
            </a:cxnLst>
            <a:rect l="0" t="0" r="r" b="b"/>
            <a:pathLst>
              <a:path w="140" h="182">
                <a:moveTo>
                  <a:pt x="0" y="0"/>
                </a:moveTo>
                <a:lnTo>
                  <a:pt x="140" y="182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34" name="Freeform 110"/>
          <p:cNvSpPr>
            <a:spLocks/>
          </p:cNvSpPr>
          <p:nvPr/>
        </p:nvSpPr>
        <p:spPr bwMode="auto">
          <a:xfrm rot="-1449325">
            <a:off x="1590675" y="1936750"/>
            <a:ext cx="165100" cy="273050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17" y="108"/>
              </a:cxn>
              <a:cxn ang="0">
                <a:pos x="104" y="172"/>
              </a:cxn>
            </a:cxnLst>
            <a:rect l="0" t="0" r="r" b="b"/>
            <a:pathLst>
              <a:path w="104" h="172">
                <a:moveTo>
                  <a:pt x="2" y="0"/>
                </a:moveTo>
                <a:cubicBezTo>
                  <a:pt x="4" y="18"/>
                  <a:pt x="0" y="79"/>
                  <a:pt x="17" y="108"/>
                </a:cubicBezTo>
                <a:cubicBezTo>
                  <a:pt x="34" y="137"/>
                  <a:pt x="86" y="159"/>
                  <a:pt x="104" y="17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35" name="Freeform 111"/>
          <p:cNvSpPr>
            <a:spLocks/>
          </p:cNvSpPr>
          <p:nvPr/>
        </p:nvSpPr>
        <p:spPr bwMode="auto">
          <a:xfrm rot="1884101">
            <a:off x="788988" y="1619250"/>
            <a:ext cx="287337" cy="273050"/>
          </a:xfrm>
          <a:custGeom>
            <a:avLst/>
            <a:gdLst/>
            <a:ahLst/>
            <a:cxnLst>
              <a:cxn ang="0">
                <a:pos x="18" y="172"/>
              </a:cxn>
              <a:cxn ang="0">
                <a:pos x="27" y="58"/>
              </a:cxn>
              <a:cxn ang="0">
                <a:pos x="181" y="0"/>
              </a:cxn>
            </a:cxnLst>
            <a:rect l="0" t="0" r="r" b="b"/>
            <a:pathLst>
              <a:path w="181" h="172">
                <a:moveTo>
                  <a:pt x="18" y="172"/>
                </a:moveTo>
                <a:cubicBezTo>
                  <a:pt x="19" y="153"/>
                  <a:pt x="0" y="87"/>
                  <a:pt x="27" y="58"/>
                </a:cubicBezTo>
                <a:cubicBezTo>
                  <a:pt x="54" y="29"/>
                  <a:pt x="149" y="12"/>
                  <a:pt x="181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36" name="Freeform 112"/>
          <p:cNvSpPr>
            <a:spLocks/>
          </p:cNvSpPr>
          <p:nvPr/>
        </p:nvSpPr>
        <p:spPr bwMode="auto">
          <a:xfrm>
            <a:off x="1609725" y="1390650"/>
            <a:ext cx="322263" cy="377825"/>
          </a:xfrm>
          <a:custGeom>
            <a:avLst/>
            <a:gdLst/>
            <a:ahLst/>
            <a:cxnLst>
              <a:cxn ang="0">
                <a:pos x="0" y="64"/>
              </a:cxn>
              <a:cxn ang="0">
                <a:pos x="144" y="6"/>
              </a:cxn>
              <a:cxn ang="0">
                <a:pos x="198" y="98"/>
              </a:cxn>
              <a:cxn ang="0">
                <a:pos x="112" y="238"/>
              </a:cxn>
            </a:cxnLst>
            <a:rect l="0" t="0" r="r" b="b"/>
            <a:pathLst>
              <a:path w="203" h="238">
                <a:moveTo>
                  <a:pt x="0" y="64"/>
                </a:moveTo>
                <a:cubicBezTo>
                  <a:pt x="24" y="54"/>
                  <a:pt x="111" y="0"/>
                  <a:pt x="144" y="6"/>
                </a:cubicBezTo>
                <a:cubicBezTo>
                  <a:pt x="177" y="12"/>
                  <a:pt x="203" y="59"/>
                  <a:pt x="198" y="98"/>
                </a:cubicBezTo>
                <a:cubicBezTo>
                  <a:pt x="193" y="137"/>
                  <a:pt x="130" y="209"/>
                  <a:pt x="112" y="238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37" name="Freeform 113"/>
          <p:cNvSpPr>
            <a:spLocks/>
          </p:cNvSpPr>
          <p:nvPr/>
        </p:nvSpPr>
        <p:spPr bwMode="auto">
          <a:xfrm>
            <a:off x="2762250" y="1493838"/>
            <a:ext cx="415925" cy="258762"/>
          </a:xfrm>
          <a:custGeom>
            <a:avLst/>
            <a:gdLst/>
            <a:ahLst/>
            <a:cxnLst>
              <a:cxn ang="0">
                <a:pos x="2" y="163"/>
              </a:cxn>
              <a:cxn ang="0">
                <a:pos x="6" y="113"/>
              </a:cxn>
              <a:cxn ang="0">
                <a:pos x="38" y="33"/>
              </a:cxn>
              <a:cxn ang="0">
                <a:pos x="144" y="17"/>
              </a:cxn>
              <a:cxn ang="0">
                <a:pos x="262" y="137"/>
              </a:cxn>
            </a:cxnLst>
            <a:rect l="0" t="0" r="r" b="b"/>
            <a:pathLst>
              <a:path w="262" h="163">
                <a:moveTo>
                  <a:pt x="2" y="163"/>
                </a:moveTo>
                <a:cubicBezTo>
                  <a:pt x="3" y="155"/>
                  <a:pt x="0" y="135"/>
                  <a:pt x="6" y="113"/>
                </a:cubicBezTo>
                <a:cubicBezTo>
                  <a:pt x="12" y="91"/>
                  <a:pt x="15" y="49"/>
                  <a:pt x="38" y="33"/>
                </a:cubicBezTo>
                <a:cubicBezTo>
                  <a:pt x="61" y="17"/>
                  <a:pt x="107" y="0"/>
                  <a:pt x="144" y="17"/>
                </a:cubicBezTo>
                <a:cubicBezTo>
                  <a:pt x="181" y="34"/>
                  <a:pt x="238" y="112"/>
                  <a:pt x="262" y="137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38" name="Text Box 114"/>
          <p:cNvSpPr txBox="1">
            <a:spLocks noChangeArrowheads="1"/>
          </p:cNvSpPr>
          <p:nvPr/>
        </p:nvSpPr>
        <p:spPr bwMode="auto">
          <a:xfrm>
            <a:off x="4870450" y="2149475"/>
            <a:ext cx="450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/>
              <a:t>300</a:t>
            </a:r>
            <a:endParaRPr lang="es-ES" sz="1400" b="1" i="0"/>
          </a:p>
        </p:txBody>
      </p:sp>
      <p:sp>
        <p:nvSpPr>
          <p:cNvPr id="282739" name="Text Box 115"/>
          <p:cNvSpPr txBox="1">
            <a:spLocks noChangeArrowheads="1"/>
          </p:cNvSpPr>
          <p:nvPr/>
        </p:nvSpPr>
        <p:spPr bwMode="auto">
          <a:xfrm>
            <a:off x="4884738" y="2868613"/>
            <a:ext cx="450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/>
              <a:t>400</a:t>
            </a:r>
            <a:endParaRPr lang="es-ES" sz="1400" b="1" i="0"/>
          </a:p>
        </p:txBody>
      </p:sp>
      <p:sp>
        <p:nvSpPr>
          <p:cNvPr id="282740" name="Text Box 116"/>
          <p:cNvSpPr txBox="1">
            <a:spLocks noChangeArrowheads="1"/>
          </p:cNvSpPr>
          <p:nvPr/>
        </p:nvSpPr>
        <p:spPr bwMode="auto">
          <a:xfrm>
            <a:off x="4881563" y="3887788"/>
            <a:ext cx="450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/>
              <a:t>600</a:t>
            </a:r>
            <a:endParaRPr lang="es-ES" sz="1400" b="1" i="0"/>
          </a:p>
        </p:txBody>
      </p:sp>
      <p:sp>
        <p:nvSpPr>
          <p:cNvPr id="282741" name="Rectangle 117"/>
          <p:cNvSpPr>
            <a:spLocks noChangeArrowheads="1"/>
          </p:cNvSpPr>
          <p:nvPr/>
        </p:nvSpPr>
        <p:spPr bwMode="auto">
          <a:xfrm>
            <a:off x="304800" y="76200"/>
            <a:ext cx="8610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>
              <a:lnSpc>
                <a:spcPct val="90000"/>
              </a:lnSpc>
              <a:tabLst>
                <a:tab pos="4686300" algn="l"/>
              </a:tabLst>
            </a:pPr>
            <a:r>
              <a:rPr lang="en-US" sz="2800" b="1" i="0">
                <a:solidFill>
                  <a:srgbClr val="743A00"/>
                </a:solidFill>
              </a:rPr>
              <a:t>Asa de Henle: Mecanismo de Contracorriente</a:t>
            </a:r>
          </a:p>
        </p:txBody>
      </p:sp>
      <p:sp>
        <p:nvSpPr>
          <p:cNvPr id="282742" name="Text Box 118"/>
          <p:cNvSpPr txBox="1">
            <a:spLocks noChangeArrowheads="1"/>
          </p:cNvSpPr>
          <p:nvPr/>
        </p:nvSpPr>
        <p:spPr bwMode="auto">
          <a:xfrm>
            <a:off x="3298825" y="714375"/>
            <a:ext cx="15113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>
                <a:latin typeface="Arial" charset="0"/>
              </a:rPr>
              <a:t>Túbulo colector</a:t>
            </a:r>
            <a:endParaRPr lang="es-ES" sz="1400" b="1" i="0">
              <a:latin typeface="Arial" charset="0"/>
            </a:endParaRPr>
          </a:p>
        </p:txBody>
      </p:sp>
      <p:sp>
        <p:nvSpPr>
          <p:cNvPr id="282743" name="Text Box 119"/>
          <p:cNvSpPr txBox="1">
            <a:spLocks noChangeArrowheads="1"/>
          </p:cNvSpPr>
          <p:nvPr/>
        </p:nvSpPr>
        <p:spPr bwMode="auto">
          <a:xfrm>
            <a:off x="4524375" y="1169988"/>
            <a:ext cx="12477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_tradnl" sz="1400" b="1" i="0">
                <a:solidFill>
                  <a:srgbClr val="0000AC"/>
                </a:solidFill>
                <a:latin typeface="Arial" charset="0"/>
              </a:rPr>
              <a:t>Osmolalidad del líquido intersticial</a:t>
            </a:r>
          </a:p>
          <a:p>
            <a:pPr algn="ctr"/>
            <a:r>
              <a:rPr lang="es-ES_tradnl" sz="1400" b="1" i="0">
                <a:solidFill>
                  <a:srgbClr val="0000AC"/>
                </a:solidFill>
                <a:latin typeface="Arial" charset="0"/>
              </a:rPr>
              <a:t>(mOsm)</a:t>
            </a:r>
            <a:endParaRPr lang="es-ES" sz="1400" b="1" i="0">
              <a:solidFill>
                <a:srgbClr val="0000AC"/>
              </a:solidFill>
              <a:latin typeface="Arial" charset="0"/>
            </a:endParaRPr>
          </a:p>
        </p:txBody>
      </p:sp>
      <p:sp>
        <p:nvSpPr>
          <p:cNvPr id="282744" name="Text Box 120"/>
          <p:cNvSpPr txBox="1">
            <a:spLocks noChangeArrowheads="1"/>
          </p:cNvSpPr>
          <p:nvPr/>
        </p:nvSpPr>
        <p:spPr bwMode="auto">
          <a:xfrm>
            <a:off x="417513" y="2411413"/>
            <a:ext cx="844550" cy="314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>
                <a:latin typeface="Arial" charset="0"/>
              </a:rPr>
              <a:t>Corteza</a:t>
            </a:r>
            <a:endParaRPr lang="es-ES" sz="1400" b="1" i="0">
              <a:latin typeface="Arial" charset="0"/>
            </a:endParaRPr>
          </a:p>
        </p:txBody>
      </p:sp>
      <p:sp>
        <p:nvSpPr>
          <p:cNvPr id="282745" name="Line 121"/>
          <p:cNvSpPr>
            <a:spLocks noChangeShapeType="1"/>
          </p:cNvSpPr>
          <p:nvPr/>
        </p:nvSpPr>
        <p:spPr bwMode="auto">
          <a:xfrm>
            <a:off x="288925" y="2806700"/>
            <a:ext cx="17049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46" name="Text Box 122"/>
          <p:cNvSpPr txBox="1">
            <a:spLocks noChangeArrowheads="1"/>
          </p:cNvSpPr>
          <p:nvPr/>
        </p:nvSpPr>
        <p:spPr bwMode="auto">
          <a:xfrm>
            <a:off x="401638" y="3487738"/>
            <a:ext cx="823912" cy="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>
                <a:latin typeface="Arial" charset="0"/>
              </a:rPr>
              <a:t>Médula</a:t>
            </a:r>
          </a:p>
          <a:p>
            <a:r>
              <a:rPr lang="es-ES_tradnl" sz="1400" b="1" i="0">
                <a:latin typeface="Arial" charset="0"/>
              </a:rPr>
              <a:t>externa</a:t>
            </a:r>
            <a:endParaRPr lang="es-ES" sz="1400" b="1" i="0">
              <a:latin typeface="Arial" charset="0"/>
            </a:endParaRPr>
          </a:p>
        </p:txBody>
      </p:sp>
      <p:sp>
        <p:nvSpPr>
          <p:cNvPr id="282747" name="Line 123"/>
          <p:cNvSpPr>
            <a:spLocks noChangeShapeType="1"/>
          </p:cNvSpPr>
          <p:nvPr/>
        </p:nvSpPr>
        <p:spPr bwMode="auto">
          <a:xfrm>
            <a:off x="300038" y="4210050"/>
            <a:ext cx="17049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48" name="Text Box 124"/>
          <p:cNvSpPr txBox="1">
            <a:spLocks noChangeArrowheads="1"/>
          </p:cNvSpPr>
          <p:nvPr/>
        </p:nvSpPr>
        <p:spPr bwMode="auto">
          <a:xfrm>
            <a:off x="7781925" y="1198563"/>
            <a:ext cx="12477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_tradnl" sz="1400" b="1" i="0">
                <a:solidFill>
                  <a:srgbClr val="0000AC"/>
                </a:solidFill>
                <a:latin typeface="Arial" charset="0"/>
              </a:rPr>
              <a:t>Hacia la vena</a:t>
            </a:r>
            <a:endParaRPr lang="es-ES" sz="1400" b="1" i="0">
              <a:solidFill>
                <a:srgbClr val="0000AC"/>
              </a:solidFill>
              <a:latin typeface="Arial" charset="0"/>
            </a:endParaRPr>
          </a:p>
        </p:txBody>
      </p:sp>
      <p:sp>
        <p:nvSpPr>
          <p:cNvPr id="282749" name="Text Box 125"/>
          <p:cNvSpPr txBox="1">
            <a:spLocks noChangeArrowheads="1"/>
          </p:cNvSpPr>
          <p:nvPr/>
        </p:nvSpPr>
        <p:spPr bwMode="auto">
          <a:xfrm>
            <a:off x="6099175" y="908050"/>
            <a:ext cx="124777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_tradnl" sz="1400" b="1" i="0">
                <a:solidFill>
                  <a:srgbClr val="FF3300"/>
                </a:solidFill>
                <a:latin typeface="Arial" charset="0"/>
              </a:rPr>
              <a:t>Sangre</a:t>
            </a:r>
            <a:r>
              <a:rPr lang="es-ES_tradnl" sz="1400" b="1" i="0">
                <a:solidFill>
                  <a:srgbClr val="0000AC"/>
                </a:solidFill>
                <a:latin typeface="Arial" charset="0"/>
              </a:rPr>
              <a:t> </a:t>
            </a:r>
            <a:r>
              <a:rPr lang="es-ES_tradnl" sz="1400" b="1" i="0">
                <a:latin typeface="Arial" charset="0"/>
              </a:rPr>
              <a:t>de la arteriola aferente</a:t>
            </a:r>
            <a:endParaRPr lang="es-ES" sz="1400" b="1" i="0">
              <a:latin typeface="Arial" charset="0"/>
            </a:endParaRPr>
          </a:p>
        </p:txBody>
      </p:sp>
      <p:sp>
        <p:nvSpPr>
          <p:cNvPr id="282750" name="Line 126"/>
          <p:cNvSpPr>
            <a:spLocks noChangeShapeType="1"/>
          </p:cNvSpPr>
          <p:nvPr/>
        </p:nvSpPr>
        <p:spPr bwMode="auto">
          <a:xfrm rot="-21600000">
            <a:off x="100013" y="6407150"/>
            <a:ext cx="3492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51" name="Line 127"/>
          <p:cNvSpPr>
            <a:spLocks noChangeShapeType="1"/>
          </p:cNvSpPr>
          <p:nvPr/>
        </p:nvSpPr>
        <p:spPr bwMode="auto">
          <a:xfrm>
            <a:off x="112713" y="6662738"/>
            <a:ext cx="349250" cy="0"/>
          </a:xfrm>
          <a:prstGeom prst="line">
            <a:avLst/>
          </a:prstGeom>
          <a:noFill/>
          <a:ln w="38100">
            <a:solidFill>
              <a:srgbClr val="00007E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52" name="Text Box 128"/>
          <p:cNvSpPr txBox="1">
            <a:spLocks noChangeArrowheads="1"/>
          </p:cNvSpPr>
          <p:nvPr/>
        </p:nvSpPr>
        <p:spPr bwMode="auto">
          <a:xfrm>
            <a:off x="447675" y="6302375"/>
            <a:ext cx="13557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000" b="1" i="0">
                <a:latin typeface="Arial" charset="0"/>
              </a:rPr>
              <a:t>= Transporte activo</a:t>
            </a:r>
            <a:endParaRPr lang="es-ES" sz="1000" b="1" i="0">
              <a:latin typeface="Arial" charset="0"/>
            </a:endParaRPr>
          </a:p>
        </p:txBody>
      </p:sp>
      <p:sp>
        <p:nvSpPr>
          <p:cNvPr id="282753" name="Text Box 129"/>
          <p:cNvSpPr txBox="1">
            <a:spLocks noChangeArrowheads="1"/>
          </p:cNvSpPr>
          <p:nvPr/>
        </p:nvSpPr>
        <p:spPr bwMode="auto">
          <a:xfrm>
            <a:off x="439738" y="6542088"/>
            <a:ext cx="13906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000" b="1" i="0">
                <a:latin typeface="Arial" charset="0"/>
              </a:rPr>
              <a:t>= Transporte pasivo</a:t>
            </a:r>
            <a:endParaRPr lang="es-ES" sz="1000" b="1" i="0">
              <a:latin typeface="Arial" charset="0"/>
            </a:endParaRPr>
          </a:p>
        </p:txBody>
      </p:sp>
      <p:sp>
        <p:nvSpPr>
          <p:cNvPr id="282754" name="Text Box 130"/>
          <p:cNvSpPr txBox="1">
            <a:spLocks noChangeArrowheads="1"/>
          </p:cNvSpPr>
          <p:nvPr/>
        </p:nvSpPr>
        <p:spPr bwMode="auto">
          <a:xfrm>
            <a:off x="882650" y="5776913"/>
            <a:ext cx="13176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>
                <a:latin typeface="Arial" charset="0"/>
              </a:rPr>
              <a:t>ASA DE HENLE</a:t>
            </a:r>
            <a:endParaRPr lang="es-ES" sz="1200" b="1" i="0">
              <a:latin typeface="Arial" charset="0"/>
            </a:endParaRPr>
          </a:p>
        </p:txBody>
      </p:sp>
      <p:sp>
        <p:nvSpPr>
          <p:cNvPr id="282755" name="Text Box 131"/>
          <p:cNvSpPr txBox="1">
            <a:spLocks noChangeArrowheads="1"/>
          </p:cNvSpPr>
          <p:nvPr/>
        </p:nvSpPr>
        <p:spPr bwMode="auto">
          <a:xfrm>
            <a:off x="5602288" y="5745163"/>
            <a:ext cx="11731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200" b="1" i="0">
                <a:latin typeface="Arial" charset="0"/>
              </a:rPr>
              <a:t>VASA RECTA</a:t>
            </a:r>
            <a:endParaRPr lang="es-ES" sz="1200" b="1" i="0">
              <a:latin typeface="Arial" charset="0"/>
            </a:endParaRPr>
          </a:p>
        </p:txBody>
      </p:sp>
      <p:sp>
        <p:nvSpPr>
          <p:cNvPr id="282756" name="Freeform 132"/>
          <p:cNvSpPr>
            <a:spLocks/>
          </p:cNvSpPr>
          <p:nvPr/>
        </p:nvSpPr>
        <p:spPr bwMode="auto">
          <a:xfrm>
            <a:off x="1538288" y="5934075"/>
            <a:ext cx="1181100" cy="223838"/>
          </a:xfrm>
          <a:custGeom>
            <a:avLst/>
            <a:gdLst/>
            <a:ahLst/>
            <a:cxnLst>
              <a:cxn ang="0">
                <a:pos x="23" y="50"/>
              </a:cxn>
              <a:cxn ang="0">
                <a:pos x="103" y="106"/>
              </a:cxn>
              <a:cxn ang="0">
                <a:pos x="644" y="123"/>
              </a:cxn>
              <a:cxn ang="0">
                <a:pos x="704" y="0"/>
              </a:cxn>
            </a:cxnLst>
            <a:rect l="0" t="0" r="r" b="b"/>
            <a:pathLst>
              <a:path w="744" h="141">
                <a:moveTo>
                  <a:pt x="23" y="50"/>
                </a:moveTo>
                <a:cubicBezTo>
                  <a:pt x="36" y="59"/>
                  <a:pt x="0" y="94"/>
                  <a:pt x="103" y="106"/>
                </a:cubicBezTo>
                <a:cubicBezTo>
                  <a:pt x="206" y="118"/>
                  <a:pt x="544" y="141"/>
                  <a:pt x="644" y="123"/>
                </a:cubicBezTo>
                <a:cubicBezTo>
                  <a:pt x="744" y="105"/>
                  <a:pt x="691" y="26"/>
                  <a:pt x="704" y="0"/>
                </a:cubicBezTo>
              </a:path>
            </a:pathLst>
          </a:custGeom>
          <a:noFill/>
          <a:ln w="38100" cmpd="sng">
            <a:solidFill>
              <a:srgbClr val="0000FF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57" name="Freeform 133"/>
          <p:cNvSpPr>
            <a:spLocks/>
          </p:cNvSpPr>
          <p:nvPr/>
        </p:nvSpPr>
        <p:spPr bwMode="auto">
          <a:xfrm>
            <a:off x="6356350" y="5900738"/>
            <a:ext cx="1181100" cy="223837"/>
          </a:xfrm>
          <a:custGeom>
            <a:avLst/>
            <a:gdLst/>
            <a:ahLst/>
            <a:cxnLst>
              <a:cxn ang="0">
                <a:pos x="23" y="50"/>
              </a:cxn>
              <a:cxn ang="0">
                <a:pos x="103" y="106"/>
              </a:cxn>
              <a:cxn ang="0">
                <a:pos x="644" y="123"/>
              </a:cxn>
              <a:cxn ang="0">
                <a:pos x="704" y="0"/>
              </a:cxn>
            </a:cxnLst>
            <a:rect l="0" t="0" r="r" b="b"/>
            <a:pathLst>
              <a:path w="744" h="141">
                <a:moveTo>
                  <a:pt x="23" y="50"/>
                </a:moveTo>
                <a:cubicBezTo>
                  <a:pt x="36" y="59"/>
                  <a:pt x="0" y="94"/>
                  <a:pt x="103" y="106"/>
                </a:cubicBezTo>
                <a:cubicBezTo>
                  <a:pt x="206" y="118"/>
                  <a:pt x="544" y="141"/>
                  <a:pt x="644" y="123"/>
                </a:cubicBezTo>
                <a:cubicBezTo>
                  <a:pt x="744" y="105"/>
                  <a:pt x="691" y="26"/>
                  <a:pt x="704" y="0"/>
                </a:cubicBezTo>
              </a:path>
            </a:pathLst>
          </a:custGeom>
          <a:noFill/>
          <a:ln w="38100" cmpd="sng">
            <a:solidFill>
              <a:srgbClr val="0000FF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58" name="Line 134"/>
          <p:cNvSpPr>
            <a:spLocks noChangeShapeType="1"/>
          </p:cNvSpPr>
          <p:nvPr/>
        </p:nvSpPr>
        <p:spPr bwMode="auto">
          <a:xfrm>
            <a:off x="4325938" y="955675"/>
            <a:ext cx="95250" cy="217488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759" name="Text Box 135"/>
          <p:cNvSpPr txBox="1">
            <a:spLocks noChangeArrowheads="1"/>
          </p:cNvSpPr>
          <p:nvPr/>
        </p:nvSpPr>
        <p:spPr bwMode="auto">
          <a:xfrm>
            <a:off x="460375" y="4818063"/>
            <a:ext cx="803275" cy="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400" b="1" i="0">
                <a:latin typeface="Arial" charset="0"/>
              </a:rPr>
              <a:t>Médula</a:t>
            </a:r>
          </a:p>
          <a:p>
            <a:r>
              <a:rPr lang="es-ES_tradnl" sz="1400" b="1" i="0">
                <a:latin typeface="Arial" charset="0"/>
              </a:rPr>
              <a:t>interna</a:t>
            </a:r>
            <a:endParaRPr lang="es-ES" sz="1400" b="1" i="0">
              <a:latin typeface="Arial" charset="0"/>
            </a:endParaRPr>
          </a:p>
        </p:txBody>
      </p:sp>
      <p:sp>
        <p:nvSpPr>
          <p:cNvPr id="282760" name="Line 136"/>
          <p:cNvSpPr>
            <a:spLocks noChangeShapeType="1"/>
          </p:cNvSpPr>
          <p:nvPr/>
        </p:nvSpPr>
        <p:spPr bwMode="auto">
          <a:xfrm>
            <a:off x="225425" y="561975"/>
            <a:ext cx="8637588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2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82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82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82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82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282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282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0"/>
                                        <p:tgtEl>
                                          <p:spTgt spid="282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82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28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282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282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28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1000"/>
                                        <p:tgtEl>
                                          <p:spTgt spid="282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1000"/>
                                        <p:tgtEl>
                                          <p:spTgt spid="28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1000"/>
                                        <p:tgtEl>
                                          <p:spTgt spid="282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282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1000"/>
                                        <p:tgtEl>
                                          <p:spTgt spid="28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1000"/>
                                        <p:tgtEl>
                                          <p:spTgt spid="28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1000"/>
                                        <p:tgtEl>
                                          <p:spTgt spid="282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1000"/>
                                        <p:tgtEl>
                                          <p:spTgt spid="28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1000"/>
                                        <p:tgtEl>
                                          <p:spTgt spid="28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1000"/>
                                        <p:tgtEl>
                                          <p:spTgt spid="28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1000"/>
                                        <p:tgtEl>
                                          <p:spTgt spid="28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1000"/>
                                        <p:tgtEl>
                                          <p:spTgt spid="282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1000"/>
                                        <p:tgtEl>
                                          <p:spTgt spid="28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1000"/>
                                        <p:tgtEl>
                                          <p:spTgt spid="28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1000"/>
                                        <p:tgtEl>
                                          <p:spTgt spid="28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1000"/>
                                        <p:tgtEl>
                                          <p:spTgt spid="282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1000"/>
                                        <p:tgtEl>
                                          <p:spTgt spid="282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28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1000"/>
                                        <p:tgtEl>
                                          <p:spTgt spid="28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1000"/>
                                        <p:tgtEl>
                                          <p:spTgt spid="28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1000"/>
                                        <p:tgtEl>
                                          <p:spTgt spid="282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" dur="1000"/>
                                        <p:tgtEl>
                                          <p:spTgt spid="282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0" dur="1000"/>
                                        <p:tgtEl>
                                          <p:spTgt spid="28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3" dur="1000"/>
                                        <p:tgtEl>
                                          <p:spTgt spid="282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6" dur="1000"/>
                                        <p:tgtEl>
                                          <p:spTgt spid="28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1000"/>
                                        <p:tgtEl>
                                          <p:spTgt spid="282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6" dur="1000"/>
                                        <p:tgtEl>
                                          <p:spTgt spid="28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9" dur="1000"/>
                                        <p:tgtEl>
                                          <p:spTgt spid="28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1000"/>
                                        <p:tgtEl>
                                          <p:spTgt spid="282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1000"/>
                                        <p:tgtEl>
                                          <p:spTgt spid="28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1000"/>
                                        <p:tgtEl>
                                          <p:spTgt spid="28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1000"/>
                                        <p:tgtEl>
                                          <p:spTgt spid="28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1000"/>
                                        <p:tgtEl>
                                          <p:spTgt spid="282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2000"/>
                                        <p:tgtEl>
                                          <p:spTgt spid="282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0" dur="1000"/>
                                        <p:tgtEl>
                                          <p:spTgt spid="282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1000"/>
                                        <p:tgtEl>
                                          <p:spTgt spid="282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0" dur="1000"/>
                                        <p:tgtEl>
                                          <p:spTgt spid="282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3" dur="1000"/>
                                        <p:tgtEl>
                                          <p:spTgt spid="282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6" dur="500"/>
                                        <p:tgtEl>
                                          <p:spTgt spid="282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282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4" dur="500"/>
                                        <p:tgtEl>
                                          <p:spTgt spid="282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9" dur="500"/>
                                        <p:tgtEl>
                                          <p:spTgt spid="282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4" dur="500"/>
                                        <p:tgtEl>
                                          <p:spTgt spid="282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9" dur="500"/>
                                        <p:tgtEl>
                                          <p:spTgt spid="282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2" dur="500"/>
                                        <p:tgtEl>
                                          <p:spTgt spid="282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7" dur="500"/>
                                        <p:tgtEl>
                                          <p:spTgt spid="282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2" dur="500"/>
                                        <p:tgtEl>
                                          <p:spTgt spid="282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28" grpId="0"/>
      <p:bldP spid="282629" grpId="0"/>
      <p:bldP spid="282630" grpId="0"/>
      <p:bldP spid="282631" grpId="0"/>
      <p:bldP spid="282632" grpId="0"/>
      <p:bldP spid="282633" grpId="0"/>
      <p:bldP spid="282634" grpId="0"/>
      <p:bldP spid="282635" grpId="0"/>
      <p:bldP spid="282636" grpId="0"/>
      <p:bldP spid="282637" grpId="0"/>
      <p:bldP spid="282638" grpId="0"/>
      <p:bldP spid="282639" grpId="0"/>
      <p:bldP spid="282640" grpId="0"/>
      <p:bldP spid="282641" grpId="0"/>
      <p:bldP spid="282643" grpId="0"/>
      <p:bldP spid="282644" grpId="0"/>
      <p:bldP spid="282645" grpId="0"/>
      <p:bldP spid="282646" grpId="0"/>
      <p:bldP spid="282647" grpId="0"/>
      <p:bldP spid="282648" grpId="0"/>
      <p:bldP spid="282649" grpId="0"/>
      <p:bldP spid="282650" grpId="0"/>
      <p:bldP spid="282651" grpId="0"/>
      <p:bldP spid="282652" grpId="0"/>
      <p:bldP spid="282653" grpId="0"/>
      <p:bldP spid="282654" grpId="0"/>
      <p:bldP spid="282657" grpId="0"/>
      <p:bldP spid="282706" grpId="0" animBg="1"/>
      <p:bldP spid="282707" grpId="0" animBg="1"/>
      <p:bldP spid="282708" grpId="0" animBg="1"/>
      <p:bldP spid="282709" grpId="0" animBg="1"/>
      <p:bldP spid="282710" grpId="0" animBg="1"/>
      <p:bldP spid="282711" grpId="0" animBg="1"/>
      <p:bldP spid="282712" grpId="0" animBg="1"/>
      <p:bldP spid="282713" grpId="0" animBg="1"/>
      <p:bldP spid="282714" grpId="0" animBg="1"/>
      <p:bldP spid="282715" grpId="0" animBg="1"/>
      <p:bldP spid="282716" grpId="0" animBg="1"/>
      <p:bldP spid="282717" grpId="0" animBg="1"/>
      <p:bldP spid="282718" grpId="0" animBg="1"/>
      <p:bldP spid="282721" grpId="0" animBg="1"/>
      <p:bldP spid="282722" grpId="0" animBg="1"/>
      <p:bldP spid="282723" grpId="0"/>
      <p:bldP spid="282724" grpId="0" animBg="1"/>
      <p:bldP spid="282725" grpId="0" animBg="1"/>
      <p:bldP spid="282726" grpId="0" animBg="1"/>
      <p:bldP spid="282727" grpId="0" animBg="1"/>
      <p:bldP spid="282728" grpId="0" animBg="1"/>
      <p:bldP spid="282729" grpId="0" animBg="1"/>
      <p:bldP spid="282730" grpId="0" animBg="1"/>
      <p:bldP spid="282731" grpId="0" animBg="1"/>
      <p:bldP spid="282732" grpId="0" animBg="1"/>
      <p:bldP spid="282733" grpId="0" animBg="1"/>
      <p:bldP spid="282734" grpId="0" animBg="1"/>
      <p:bldP spid="282735" grpId="0" animBg="1"/>
      <p:bldP spid="282736" grpId="0" animBg="1"/>
      <p:bldP spid="282737" grpId="0" animBg="1"/>
      <p:bldP spid="282760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6" name="Rectangle 4"/>
          <p:cNvSpPr>
            <a:spLocks noChangeArrowheads="1"/>
          </p:cNvSpPr>
          <p:nvPr/>
        </p:nvSpPr>
        <p:spPr bwMode="auto">
          <a:xfrm>
            <a:off x="200025" y="0"/>
            <a:ext cx="8763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rgbClr val="006666"/>
            </a:outerShdw>
          </a:effectLst>
        </p:spPr>
        <p:txBody>
          <a:bodyPr anchor="b">
            <a:spAutoFit/>
          </a:bodyPr>
          <a:lstStyle/>
          <a:p>
            <a:pPr eaLnBrk="1" hangingPunct="1">
              <a:lnSpc>
                <a:spcPct val="90000"/>
              </a:lnSpc>
              <a:tabLst>
                <a:tab pos="4686300" algn="l"/>
              </a:tabLst>
            </a:pPr>
            <a:r>
              <a:rPr lang="es-ES_tradnl" sz="3000" b="1" i="0">
                <a:solidFill>
                  <a:srgbClr val="FFFFCC"/>
                </a:solidFill>
              </a:rPr>
              <a:t>Concentraciones medias de distintas sustancias en los diferentes puntos del sistema tubular</a:t>
            </a:r>
            <a:endParaRPr lang="en-US" sz="3000" b="1" i="0">
              <a:solidFill>
                <a:srgbClr val="FFFFCC"/>
              </a:solidFill>
            </a:endParaRPr>
          </a:p>
        </p:txBody>
      </p:sp>
      <p:sp>
        <p:nvSpPr>
          <p:cNvPr id="325637" name="Text Box 5"/>
          <p:cNvSpPr txBox="1">
            <a:spLocks noChangeArrowheads="1"/>
          </p:cNvSpPr>
          <p:nvPr/>
        </p:nvSpPr>
        <p:spPr bwMode="auto">
          <a:xfrm>
            <a:off x="2582863" y="6145213"/>
            <a:ext cx="9191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/>
              <a:t>Túbulo</a:t>
            </a:r>
          </a:p>
          <a:p>
            <a:pPr algn="ctr"/>
            <a:r>
              <a:rPr lang="es-ES_tradnl" sz="1600"/>
              <a:t>proximal</a:t>
            </a:r>
            <a:endParaRPr lang="en-US" sz="1600"/>
          </a:p>
        </p:txBody>
      </p:sp>
      <p:sp>
        <p:nvSpPr>
          <p:cNvPr id="325638" name="Text Box 6"/>
          <p:cNvSpPr txBox="1">
            <a:spLocks noChangeArrowheads="1"/>
          </p:cNvSpPr>
          <p:nvPr/>
        </p:nvSpPr>
        <p:spPr bwMode="auto">
          <a:xfrm>
            <a:off x="3756025" y="6145213"/>
            <a:ext cx="73183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/>
              <a:t>Asa de</a:t>
            </a:r>
          </a:p>
          <a:p>
            <a:pPr algn="ctr"/>
            <a:r>
              <a:rPr lang="es-ES_tradnl" sz="1600"/>
              <a:t>Henle</a:t>
            </a:r>
            <a:endParaRPr lang="en-US" sz="1600"/>
          </a:p>
        </p:txBody>
      </p:sp>
      <p:sp>
        <p:nvSpPr>
          <p:cNvPr id="325639" name="Text Box 7"/>
          <p:cNvSpPr txBox="1">
            <a:spLocks noChangeArrowheads="1"/>
          </p:cNvSpPr>
          <p:nvPr/>
        </p:nvSpPr>
        <p:spPr bwMode="auto">
          <a:xfrm>
            <a:off x="4833938" y="6145213"/>
            <a:ext cx="7604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/>
              <a:t>Túbulo</a:t>
            </a:r>
          </a:p>
          <a:p>
            <a:pPr algn="ctr"/>
            <a:r>
              <a:rPr lang="es-ES_tradnl" sz="1600"/>
              <a:t>distal</a:t>
            </a:r>
            <a:endParaRPr lang="en-US" sz="1600"/>
          </a:p>
        </p:txBody>
      </p:sp>
      <p:sp>
        <p:nvSpPr>
          <p:cNvPr id="325640" name="Text Box 8"/>
          <p:cNvSpPr txBox="1">
            <a:spLocks noChangeArrowheads="1"/>
          </p:cNvSpPr>
          <p:nvPr/>
        </p:nvSpPr>
        <p:spPr bwMode="auto">
          <a:xfrm>
            <a:off x="5873750" y="6146800"/>
            <a:ext cx="8524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/>
              <a:t>Túbulo</a:t>
            </a:r>
          </a:p>
          <a:p>
            <a:pPr algn="ctr"/>
            <a:r>
              <a:rPr lang="es-ES_tradnl" sz="1600"/>
              <a:t>colector</a:t>
            </a:r>
            <a:endParaRPr lang="en-US" sz="1600"/>
          </a:p>
        </p:txBody>
      </p:sp>
      <p:sp>
        <p:nvSpPr>
          <p:cNvPr id="325641" name="Line 9"/>
          <p:cNvSpPr>
            <a:spLocks noChangeShapeType="1"/>
          </p:cNvSpPr>
          <p:nvPr/>
        </p:nvSpPr>
        <p:spPr bwMode="auto">
          <a:xfrm>
            <a:off x="2503488" y="1231900"/>
            <a:ext cx="0" cy="49434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42" name="Line 10"/>
          <p:cNvSpPr>
            <a:spLocks noChangeShapeType="1"/>
          </p:cNvSpPr>
          <p:nvPr/>
        </p:nvSpPr>
        <p:spPr bwMode="auto">
          <a:xfrm>
            <a:off x="2025650" y="6175375"/>
            <a:ext cx="47577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43" name="Line 11"/>
          <p:cNvSpPr>
            <a:spLocks noChangeShapeType="1"/>
          </p:cNvSpPr>
          <p:nvPr/>
        </p:nvSpPr>
        <p:spPr bwMode="auto">
          <a:xfrm>
            <a:off x="3581400" y="1260475"/>
            <a:ext cx="0" cy="51943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44" name="Line 12"/>
          <p:cNvSpPr>
            <a:spLocks noChangeShapeType="1"/>
          </p:cNvSpPr>
          <p:nvPr/>
        </p:nvSpPr>
        <p:spPr bwMode="auto">
          <a:xfrm>
            <a:off x="4660900" y="1260475"/>
            <a:ext cx="0" cy="51943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45" name="Line 13"/>
          <p:cNvSpPr>
            <a:spLocks noChangeShapeType="1"/>
          </p:cNvSpPr>
          <p:nvPr/>
        </p:nvSpPr>
        <p:spPr bwMode="auto">
          <a:xfrm>
            <a:off x="6819900" y="1260475"/>
            <a:ext cx="0" cy="51943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46" name="Line 14"/>
          <p:cNvSpPr>
            <a:spLocks noChangeShapeType="1"/>
          </p:cNvSpPr>
          <p:nvPr/>
        </p:nvSpPr>
        <p:spPr bwMode="auto">
          <a:xfrm>
            <a:off x="5740400" y="1260475"/>
            <a:ext cx="0" cy="51943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47" name="Line 15"/>
          <p:cNvSpPr>
            <a:spLocks noChangeShapeType="1"/>
          </p:cNvSpPr>
          <p:nvPr/>
        </p:nvSpPr>
        <p:spPr bwMode="auto">
          <a:xfrm>
            <a:off x="4127500" y="1260475"/>
            <a:ext cx="0" cy="4929188"/>
          </a:xfrm>
          <a:prstGeom prst="line">
            <a:avLst/>
          </a:prstGeom>
          <a:noFill/>
          <a:ln w="31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48" name="Line 16"/>
          <p:cNvSpPr>
            <a:spLocks noChangeShapeType="1"/>
          </p:cNvSpPr>
          <p:nvPr/>
        </p:nvSpPr>
        <p:spPr bwMode="auto">
          <a:xfrm>
            <a:off x="2386013" y="38258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49" name="Line 17"/>
          <p:cNvSpPr>
            <a:spLocks noChangeShapeType="1"/>
          </p:cNvSpPr>
          <p:nvPr/>
        </p:nvSpPr>
        <p:spPr bwMode="auto">
          <a:xfrm>
            <a:off x="2386013" y="42576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50" name="Line 18"/>
          <p:cNvSpPr>
            <a:spLocks noChangeShapeType="1"/>
          </p:cNvSpPr>
          <p:nvPr/>
        </p:nvSpPr>
        <p:spPr bwMode="auto">
          <a:xfrm>
            <a:off x="2386013" y="46894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51" name="Line 19"/>
          <p:cNvSpPr>
            <a:spLocks noChangeShapeType="1"/>
          </p:cNvSpPr>
          <p:nvPr/>
        </p:nvSpPr>
        <p:spPr bwMode="auto">
          <a:xfrm>
            <a:off x="2386013" y="51212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52" name="Line 20"/>
          <p:cNvSpPr>
            <a:spLocks noChangeShapeType="1"/>
          </p:cNvSpPr>
          <p:nvPr/>
        </p:nvSpPr>
        <p:spPr bwMode="auto">
          <a:xfrm>
            <a:off x="2386013" y="51212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53" name="Line 21"/>
          <p:cNvSpPr>
            <a:spLocks noChangeShapeType="1"/>
          </p:cNvSpPr>
          <p:nvPr/>
        </p:nvSpPr>
        <p:spPr bwMode="auto">
          <a:xfrm>
            <a:off x="2386013" y="55530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54" name="Line 22"/>
          <p:cNvSpPr>
            <a:spLocks noChangeShapeType="1"/>
          </p:cNvSpPr>
          <p:nvPr/>
        </p:nvSpPr>
        <p:spPr bwMode="auto">
          <a:xfrm>
            <a:off x="2386013" y="59848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55" name="Line 23"/>
          <p:cNvSpPr>
            <a:spLocks noChangeShapeType="1"/>
          </p:cNvSpPr>
          <p:nvPr/>
        </p:nvSpPr>
        <p:spPr bwMode="auto">
          <a:xfrm>
            <a:off x="2386013" y="16668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56" name="Line 24"/>
          <p:cNvSpPr>
            <a:spLocks noChangeShapeType="1"/>
          </p:cNvSpPr>
          <p:nvPr/>
        </p:nvSpPr>
        <p:spPr bwMode="auto">
          <a:xfrm>
            <a:off x="2386013" y="20986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57" name="Line 25"/>
          <p:cNvSpPr>
            <a:spLocks noChangeShapeType="1"/>
          </p:cNvSpPr>
          <p:nvPr/>
        </p:nvSpPr>
        <p:spPr bwMode="auto">
          <a:xfrm>
            <a:off x="2386013" y="25304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58" name="Line 26"/>
          <p:cNvSpPr>
            <a:spLocks noChangeShapeType="1"/>
          </p:cNvSpPr>
          <p:nvPr/>
        </p:nvSpPr>
        <p:spPr bwMode="auto">
          <a:xfrm>
            <a:off x="2386013" y="29622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59" name="Line 27"/>
          <p:cNvSpPr>
            <a:spLocks noChangeShapeType="1"/>
          </p:cNvSpPr>
          <p:nvPr/>
        </p:nvSpPr>
        <p:spPr bwMode="auto">
          <a:xfrm>
            <a:off x="2386013" y="29622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60" name="Line 28"/>
          <p:cNvSpPr>
            <a:spLocks noChangeShapeType="1"/>
          </p:cNvSpPr>
          <p:nvPr/>
        </p:nvSpPr>
        <p:spPr bwMode="auto">
          <a:xfrm>
            <a:off x="2386013" y="33940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61" name="Line 29"/>
          <p:cNvSpPr>
            <a:spLocks noChangeShapeType="1"/>
          </p:cNvSpPr>
          <p:nvPr/>
        </p:nvSpPr>
        <p:spPr bwMode="auto">
          <a:xfrm>
            <a:off x="2386013" y="38258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62" name="Line 30"/>
          <p:cNvSpPr>
            <a:spLocks noChangeShapeType="1"/>
          </p:cNvSpPr>
          <p:nvPr/>
        </p:nvSpPr>
        <p:spPr bwMode="auto">
          <a:xfrm>
            <a:off x="2386013" y="12350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63" name="Line 31"/>
          <p:cNvSpPr>
            <a:spLocks noChangeShapeType="1"/>
          </p:cNvSpPr>
          <p:nvPr/>
        </p:nvSpPr>
        <p:spPr bwMode="auto">
          <a:xfrm>
            <a:off x="2386013" y="16668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64" name="Text Box 32"/>
          <p:cNvSpPr txBox="1">
            <a:spLocks noChangeArrowheads="1"/>
          </p:cNvSpPr>
          <p:nvPr/>
        </p:nvSpPr>
        <p:spPr bwMode="auto">
          <a:xfrm>
            <a:off x="1882775" y="1092200"/>
            <a:ext cx="5270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100.0</a:t>
            </a:r>
            <a:endParaRPr lang="en-US" sz="1200"/>
          </a:p>
        </p:txBody>
      </p:sp>
      <p:sp>
        <p:nvSpPr>
          <p:cNvPr id="325665" name="Text Box 33"/>
          <p:cNvSpPr txBox="1">
            <a:spLocks noChangeArrowheads="1"/>
          </p:cNvSpPr>
          <p:nvPr/>
        </p:nvSpPr>
        <p:spPr bwMode="auto">
          <a:xfrm>
            <a:off x="1957388" y="15240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50.0</a:t>
            </a:r>
            <a:endParaRPr lang="en-US" sz="1200"/>
          </a:p>
        </p:txBody>
      </p:sp>
      <p:sp>
        <p:nvSpPr>
          <p:cNvPr id="325666" name="Text Box 34"/>
          <p:cNvSpPr txBox="1">
            <a:spLocks noChangeArrowheads="1"/>
          </p:cNvSpPr>
          <p:nvPr/>
        </p:nvSpPr>
        <p:spPr bwMode="auto">
          <a:xfrm>
            <a:off x="1957388" y="19558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20.0</a:t>
            </a:r>
            <a:endParaRPr lang="en-US" sz="1200"/>
          </a:p>
        </p:txBody>
      </p:sp>
      <p:sp>
        <p:nvSpPr>
          <p:cNvPr id="325667" name="Text Box 35"/>
          <p:cNvSpPr txBox="1">
            <a:spLocks noChangeArrowheads="1"/>
          </p:cNvSpPr>
          <p:nvPr/>
        </p:nvSpPr>
        <p:spPr bwMode="auto">
          <a:xfrm>
            <a:off x="1957388" y="23876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10.0</a:t>
            </a:r>
            <a:endParaRPr lang="en-US" sz="1200"/>
          </a:p>
        </p:txBody>
      </p:sp>
      <p:sp>
        <p:nvSpPr>
          <p:cNvPr id="325668" name="Text Box 36"/>
          <p:cNvSpPr txBox="1">
            <a:spLocks noChangeArrowheads="1"/>
          </p:cNvSpPr>
          <p:nvPr/>
        </p:nvSpPr>
        <p:spPr bwMode="auto">
          <a:xfrm>
            <a:off x="2033588" y="2819400"/>
            <a:ext cx="3746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5.0</a:t>
            </a:r>
            <a:endParaRPr lang="en-US" sz="1200"/>
          </a:p>
        </p:txBody>
      </p:sp>
      <p:sp>
        <p:nvSpPr>
          <p:cNvPr id="325669" name="Text Box 37"/>
          <p:cNvSpPr txBox="1">
            <a:spLocks noChangeArrowheads="1"/>
          </p:cNvSpPr>
          <p:nvPr/>
        </p:nvSpPr>
        <p:spPr bwMode="auto">
          <a:xfrm>
            <a:off x="2025650" y="3251200"/>
            <a:ext cx="3746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2.0</a:t>
            </a:r>
            <a:endParaRPr lang="en-US" sz="1200"/>
          </a:p>
        </p:txBody>
      </p:sp>
      <p:sp>
        <p:nvSpPr>
          <p:cNvPr id="325670" name="Text Box 38"/>
          <p:cNvSpPr txBox="1">
            <a:spLocks noChangeArrowheads="1"/>
          </p:cNvSpPr>
          <p:nvPr/>
        </p:nvSpPr>
        <p:spPr bwMode="auto">
          <a:xfrm>
            <a:off x="2025650" y="3683000"/>
            <a:ext cx="3746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1.0</a:t>
            </a:r>
            <a:endParaRPr lang="en-US" sz="1200"/>
          </a:p>
        </p:txBody>
      </p:sp>
      <p:sp>
        <p:nvSpPr>
          <p:cNvPr id="325671" name="Text Box 39"/>
          <p:cNvSpPr txBox="1">
            <a:spLocks noChangeArrowheads="1"/>
          </p:cNvSpPr>
          <p:nvPr/>
        </p:nvSpPr>
        <p:spPr bwMode="auto">
          <a:xfrm>
            <a:off x="1949450" y="41148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0.50</a:t>
            </a:r>
            <a:endParaRPr lang="en-US" sz="1200"/>
          </a:p>
        </p:txBody>
      </p:sp>
      <p:sp>
        <p:nvSpPr>
          <p:cNvPr id="325672" name="Text Box 40"/>
          <p:cNvSpPr txBox="1">
            <a:spLocks noChangeArrowheads="1"/>
          </p:cNvSpPr>
          <p:nvPr/>
        </p:nvSpPr>
        <p:spPr bwMode="auto">
          <a:xfrm>
            <a:off x="1949450" y="45466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0.20</a:t>
            </a:r>
            <a:endParaRPr lang="en-US" sz="1200"/>
          </a:p>
        </p:txBody>
      </p:sp>
      <p:sp>
        <p:nvSpPr>
          <p:cNvPr id="325673" name="Text Box 41"/>
          <p:cNvSpPr txBox="1">
            <a:spLocks noChangeArrowheads="1"/>
          </p:cNvSpPr>
          <p:nvPr/>
        </p:nvSpPr>
        <p:spPr bwMode="auto">
          <a:xfrm>
            <a:off x="1949450" y="49784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0.10</a:t>
            </a:r>
            <a:endParaRPr lang="en-US" sz="1200"/>
          </a:p>
        </p:txBody>
      </p:sp>
      <p:sp>
        <p:nvSpPr>
          <p:cNvPr id="325674" name="Text Box 42"/>
          <p:cNvSpPr txBox="1">
            <a:spLocks noChangeArrowheads="1"/>
          </p:cNvSpPr>
          <p:nvPr/>
        </p:nvSpPr>
        <p:spPr bwMode="auto">
          <a:xfrm>
            <a:off x="1949450" y="54102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0.05</a:t>
            </a:r>
            <a:endParaRPr lang="en-US" sz="1200"/>
          </a:p>
        </p:txBody>
      </p:sp>
      <p:sp>
        <p:nvSpPr>
          <p:cNvPr id="325675" name="Text Box 43"/>
          <p:cNvSpPr txBox="1">
            <a:spLocks noChangeArrowheads="1"/>
          </p:cNvSpPr>
          <p:nvPr/>
        </p:nvSpPr>
        <p:spPr bwMode="auto">
          <a:xfrm>
            <a:off x="1949450" y="58420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0.02</a:t>
            </a:r>
            <a:endParaRPr lang="en-US" sz="1200"/>
          </a:p>
        </p:txBody>
      </p:sp>
      <p:sp>
        <p:nvSpPr>
          <p:cNvPr id="325676" name="Line 44"/>
          <p:cNvSpPr>
            <a:spLocks noChangeShapeType="1"/>
          </p:cNvSpPr>
          <p:nvPr/>
        </p:nvSpPr>
        <p:spPr bwMode="auto">
          <a:xfrm>
            <a:off x="2505075" y="3816350"/>
            <a:ext cx="476250" cy="2346325"/>
          </a:xfrm>
          <a:prstGeom prst="line">
            <a:avLst/>
          </a:prstGeom>
          <a:noFill/>
          <a:ln w="19050">
            <a:solidFill>
              <a:srgbClr val="9900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77" name="Line 45"/>
          <p:cNvSpPr>
            <a:spLocks noChangeShapeType="1"/>
          </p:cNvSpPr>
          <p:nvPr/>
        </p:nvSpPr>
        <p:spPr bwMode="auto">
          <a:xfrm>
            <a:off x="2517775" y="3829050"/>
            <a:ext cx="714375" cy="23447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78" name="Freeform 46"/>
          <p:cNvSpPr>
            <a:spLocks/>
          </p:cNvSpPr>
          <p:nvPr/>
        </p:nvSpPr>
        <p:spPr bwMode="auto">
          <a:xfrm>
            <a:off x="2490788" y="2974975"/>
            <a:ext cx="4321175" cy="1533525"/>
          </a:xfrm>
          <a:custGeom>
            <a:avLst/>
            <a:gdLst/>
            <a:ahLst/>
            <a:cxnLst>
              <a:cxn ang="0">
                <a:pos x="0" y="530"/>
              </a:cxn>
              <a:cxn ang="0">
                <a:pos x="451" y="530"/>
              </a:cxn>
              <a:cxn ang="0">
                <a:pos x="693" y="488"/>
              </a:cxn>
              <a:cxn ang="0">
                <a:pos x="885" y="213"/>
              </a:cxn>
              <a:cxn ang="0">
                <a:pos x="994" y="29"/>
              </a:cxn>
              <a:cxn ang="0">
                <a:pos x="1077" y="38"/>
              </a:cxn>
              <a:cxn ang="0">
                <a:pos x="1144" y="180"/>
              </a:cxn>
              <a:cxn ang="0">
                <a:pos x="1344" y="847"/>
              </a:cxn>
              <a:cxn ang="0">
                <a:pos x="1511" y="897"/>
              </a:cxn>
              <a:cxn ang="0">
                <a:pos x="1854" y="781"/>
              </a:cxn>
              <a:cxn ang="0">
                <a:pos x="2204" y="614"/>
              </a:cxn>
              <a:cxn ang="0">
                <a:pos x="2722" y="271"/>
              </a:cxn>
            </a:cxnLst>
            <a:rect l="0" t="0" r="r" b="b"/>
            <a:pathLst>
              <a:path w="2722" h="966">
                <a:moveTo>
                  <a:pt x="0" y="530"/>
                </a:moveTo>
                <a:cubicBezTo>
                  <a:pt x="75" y="530"/>
                  <a:pt x="336" y="537"/>
                  <a:pt x="451" y="530"/>
                </a:cubicBezTo>
                <a:cubicBezTo>
                  <a:pt x="566" y="523"/>
                  <a:pt x="621" y="541"/>
                  <a:pt x="693" y="488"/>
                </a:cubicBezTo>
                <a:cubicBezTo>
                  <a:pt x="765" y="435"/>
                  <a:pt x="835" y="289"/>
                  <a:pt x="885" y="213"/>
                </a:cubicBezTo>
                <a:cubicBezTo>
                  <a:pt x="935" y="137"/>
                  <a:pt x="962" y="58"/>
                  <a:pt x="994" y="29"/>
                </a:cubicBezTo>
                <a:cubicBezTo>
                  <a:pt x="1026" y="0"/>
                  <a:pt x="1052" y="13"/>
                  <a:pt x="1077" y="38"/>
                </a:cubicBezTo>
                <a:cubicBezTo>
                  <a:pt x="1102" y="63"/>
                  <a:pt x="1099" y="45"/>
                  <a:pt x="1144" y="180"/>
                </a:cubicBezTo>
                <a:cubicBezTo>
                  <a:pt x="1189" y="315"/>
                  <a:pt x="1283" y="728"/>
                  <a:pt x="1344" y="847"/>
                </a:cubicBezTo>
                <a:cubicBezTo>
                  <a:pt x="1405" y="966"/>
                  <a:pt x="1426" y="908"/>
                  <a:pt x="1511" y="897"/>
                </a:cubicBezTo>
                <a:cubicBezTo>
                  <a:pt x="1596" y="886"/>
                  <a:pt x="1739" y="828"/>
                  <a:pt x="1854" y="781"/>
                </a:cubicBezTo>
                <a:cubicBezTo>
                  <a:pt x="1969" y="734"/>
                  <a:pt x="2059" y="699"/>
                  <a:pt x="2204" y="614"/>
                </a:cubicBezTo>
                <a:cubicBezTo>
                  <a:pt x="2349" y="529"/>
                  <a:pt x="2614" y="342"/>
                  <a:pt x="2722" y="271"/>
                </a:cubicBezTo>
              </a:path>
            </a:pathLst>
          </a:custGeom>
          <a:noFill/>
          <a:ln w="19050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79" name="Freeform 47"/>
          <p:cNvSpPr>
            <a:spLocks/>
          </p:cNvSpPr>
          <p:nvPr/>
        </p:nvSpPr>
        <p:spPr bwMode="auto">
          <a:xfrm>
            <a:off x="2490788" y="2876550"/>
            <a:ext cx="4321175" cy="1555750"/>
          </a:xfrm>
          <a:custGeom>
            <a:avLst/>
            <a:gdLst/>
            <a:ahLst/>
            <a:cxnLst>
              <a:cxn ang="0">
                <a:pos x="0" y="575"/>
              </a:cxn>
              <a:cxn ang="0">
                <a:pos x="451" y="536"/>
              </a:cxn>
              <a:cxn ang="0">
                <a:pos x="677" y="467"/>
              </a:cxn>
              <a:cxn ang="0">
                <a:pos x="877" y="191"/>
              </a:cxn>
              <a:cxn ang="0">
                <a:pos x="1027" y="3"/>
              </a:cxn>
              <a:cxn ang="0">
                <a:pos x="1169" y="175"/>
              </a:cxn>
              <a:cxn ang="0">
                <a:pos x="1369" y="859"/>
              </a:cxn>
              <a:cxn ang="0">
                <a:pos x="1511" y="903"/>
              </a:cxn>
              <a:cxn ang="0">
                <a:pos x="1854" y="787"/>
              </a:cxn>
              <a:cxn ang="0">
                <a:pos x="2204" y="620"/>
              </a:cxn>
              <a:cxn ang="0">
                <a:pos x="2722" y="277"/>
              </a:cxn>
            </a:cxnLst>
            <a:rect l="0" t="0" r="r" b="b"/>
            <a:pathLst>
              <a:path w="2722" h="980">
                <a:moveTo>
                  <a:pt x="0" y="575"/>
                </a:moveTo>
                <a:cubicBezTo>
                  <a:pt x="75" y="570"/>
                  <a:pt x="338" y="554"/>
                  <a:pt x="451" y="536"/>
                </a:cubicBezTo>
                <a:cubicBezTo>
                  <a:pt x="564" y="518"/>
                  <a:pt x="606" y="524"/>
                  <a:pt x="677" y="467"/>
                </a:cubicBezTo>
                <a:cubicBezTo>
                  <a:pt x="748" y="410"/>
                  <a:pt x="819" y="268"/>
                  <a:pt x="877" y="191"/>
                </a:cubicBezTo>
                <a:cubicBezTo>
                  <a:pt x="935" y="114"/>
                  <a:pt x="978" y="6"/>
                  <a:pt x="1027" y="3"/>
                </a:cubicBezTo>
                <a:cubicBezTo>
                  <a:pt x="1076" y="0"/>
                  <a:pt x="1112" y="32"/>
                  <a:pt x="1169" y="175"/>
                </a:cubicBezTo>
                <a:cubicBezTo>
                  <a:pt x="1226" y="318"/>
                  <a:pt x="1312" y="738"/>
                  <a:pt x="1369" y="859"/>
                </a:cubicBezTo>
                <a:cubicBezTo>
                  <a:pt x="1426" y="980"/>
                  <a:pt x="1430" y="915"/>
                  <a:pt x="1511" y="903"/>
                </a:cubicBezTo>
                <a:cubicBezTo>
                  <a:pt x="1592" y="891"/>
                  <a:pt x="1739" y="834"/>
                  <a:pt x="1854" y="787"/>
                </a:cubicBezTo>
                <a:cubicBezTo>
                  <a:pt x="1969" y="740"/>
                  <a:pt x="2059" y="705"/>
                  <a:pt x="2204" y="620"/>
                </a:cubicBezTo>
                <a:cubicBezTo>
                  <a:pt x="2349" y="535"/>
                  <a:pt x="2614" y="348"/>
                  <a:pt x="2722" y="277"/>
                </a:cubicBezTo>
              </a:path>
            </a:pathLst>
          </a:custGeom>
          <a:noFill/>
          <a:ln w="19050" cmpd="sng">
            <a:solidFill>
              <a:srgbClr val="9900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80" name="Freeform 48"/>
          <p:cNvSpPr>
            <a:spLocks/>
          </p:cNvSpPr>
          <p:nvPr/>
        </p:nvSpPr>
        <p:spPr bwMode="auto">
          <a:xfrm>
            <a:off x="2490788" y="2027238"/>
            <a:ext cx="4321175" cy="2403475"/>
          </a:xfrm>
          <a:custGeom>
            <a:avLst/>
            <a:gdLst/>
            <a:ahLst/>
            <a:cxnLst>
              <a:cxn ang="0">
                <a:pos x="0" y="1127"/>
              </a:cxn>
              <a:cxn ang="0">
                <a:pos x="451" y="1127"/>
              </a:cxn>
              <a:cxn ang="0">
                <a:pos x="693" y="1085"/>
              </a:cxn>
              <a:cxn ang="0">
                <a:pos x="885" y="810"/>
              </a:cxn>
              <a:cxn ang="0">
                <a:pos x="1027" y="625"/>
              </a:cxn>
              <a:cxn ang="0">
                <a:pos x="1144" y="777"/>
              </a:cxn>
              <a:cxn ang="0">
                <a:pos x="1279" y="1343"/>
              </a:cxn>
              <a:cxn ang="0">
                <a:pos x="1361" y="1511"/>
              </a:cxn>
              <a:cxn ang="0">
                <a:pos x="1635" y="1327"/>
              </a:cxn>
              <a:cxn ang="0">
                <a:pos x="2021" y="985"/>
              </a:cxn>
              <a:cxn ang="0">
                <a:pos x="2430" y="451"/>
              </a:cxn>
              <a:cxn ang="0">
                <a:pos x="2722" y="0"/>
              </a:cxn>
            </a:cxnLst>
            <a:rect l="0" t="0" r="r" b="b"/>
            <a:pathLst>
              <a:path w="2722" h="1514">
                <a:moveTo>
                  <a:pt x="0" y="1127"/>
                </a:moveTo>
                <a:cubicBezTo>
                  <a:pt x="75" y="1127"/>
                  <a:pt x="336" y="1134"/>
                  <a:pt x="451" y="1127"/>
                </a:cubicBezTo>
                <a:cubicBezTo>
                  <a:pt x="566" y="1120"/>
                  <a:pt x="621" y="1138"/>
                  <a:pt x="693" y="1085"/>
                </a:cubicBezTo>
                <a:cubicBezTo>
                  <a:pt x="765" y="1032"/>
                  <a:pt x="829" y="887"/>
                  <a:pt x="885" y="810"/>
                </a:cubicBezTo>
                <a:cubicBezTo>
                  <a:pt x="941" y="733"/>
                  <a:pt x="984" y="630"/>
                  <a:pt x="1027" y="625"/>
                </a:cubicBezTo>
                <a:cubicBezTo>
                  <a:pt x="1070" y="620"/>
                  <a:pt x="1102" y="657"/>
                  <a:pt x="1144" y="777"/>
                </a:cubicBezTo>
                <a:cubicBezTo>
                  <a:pt x="1186" y="897"/>
                  <a:pt x="1243" y="1221"/>
                  <a:pt x="1279" y="1343"/>
                </a:cubicBezTo>
                <a:cubicBezTo>
                  <a:pt x="1315" y="1465"/>
                  <a:pt x="1302" y="1514"/>
                  <a:pt x="1361" y="1511"/>
                </a:cubicBezTo>
                <a:cubicBezTo>
                  <a:pt x="1420" y="1508"/>
                  <a:pt x="1525" y="1415"/>
                  <a:pt x="1635" y="1327"/>
                </a:cubicBezTo>
                <a:cubicBezTo>
                  <a:pt x="1745" y="1239"/>
                  <a:pt x="1889" y="1131"/>
                  <a:pt x="2021" y="985"/>
                </a:cubicBezTo>
                <a:cubicBezTo>
                  <a:pt x="2153" y="839"/>
                  <a:pt x="2313" y="615"/>
                  <a:pt x="2430" y="451"/>
                </a:cubicBezTo>
                <a:cubicBezTo>
                  <a:pt x="2547" y="287"/>
                  <a:pt x="2661" y="94"/>
                  <a:pt x="2722" y="0"/>
                </a:cubicBezTo>
              </a:path>
            </a:pathLst>
          </a:custGeom>
          <a:noFill/>
          <a:ln w="28575" cmpd="sng">
            <a:solidFill>
              <a:srgbClr val="D27D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81" name="Text Box 49"/>
          <p:cNvSpPr txBox="1">
            <a:spLocks noChangeArrowheads="1"/>
          </p:cNvSpPr>
          <p:nvPr/>
        </p:nvSpPr>
        <p:spPr bwMode="auto">
          <a:xfrm>
            <a:off x="3973513" y="2652713"/>
            <a:ext cx="400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b="1" i="0">
                <a:solidFill>
                  <a:srgbClr val="990033"/>
                </a:solidFill>
                <a:latin typeface="Arial" charset="0"/>
              </a:rPr>
              <a:t>Cl</a:t>
            </a:r>
            <a:r>
              <a:rPr lang="es-ES_tradnl" sz="1400" b="1" i="0" baseline="30000">
                <a:solidFill>
                  <a:srgbClr val="990033"/>
                </a:solidFill>
                <a:latin typeface="Arial" charset="0"/>
              </a:rPr>
              <a:t>-</a:t>
            </a:r>
            <a:endParaRPr lang="en-US" sz="1400" b="1" i="0" baseline="30000">
              <a:solidFill>
                <a:srgbClr val="990033"/>
              </a:solidFill>
              <a:latin typeface="Arial" charset="0"/>
            </a:endParaRPr>
          </a:p>
        </p:txBody>
      </p:sp>
      <p:sp>
        <p:nvSpPr>
          <p:cNvPr id="325682" name="Text Box 50"/>
          <p:cNvSpPr txBox="1">
            <a:spLocks noChangeArrowheads="1"/>
          </p:cNvSpPr>
          <p:nvPr/>
        </p:nvSpPr>
        <p:spPr bwMode="auto">
          <a:xfrm>
            <a:off x="3851275" y="3052763"/>
            <a:ext cx="6254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b="1" i="0">
                <a:solidFill>
                  <a:srgbClr val="D27D00"/>
                </a:solidFill>
                <a:latin typeface="Arial" charset="0"/>
              </a:rPr>
              <a:t>K</a:t>
            </a:r>
            <a:r>
              <a:rPr lang="es-ES_tradnl" sz="1400" b="1" i="0" baseline="30000">
                <a:solidFill>
                  <a:srgbClr val="D27D00"/>
                </a:solidFill>
                <a:latin typeface="Arial" charset="0"/>
              </a:rPr>
              <a:t>+ </a:t>
            </a:r>
            <a:r>
              <a:rPr lang="es-ES_tradnl" sz="1400" b="1" i="0" baseline="30000">
                <a:solidFill>
                  <a:schemeClr val="hlink"/>
                </a:solidFill>
                <a:latin typeface="Arial" charset="0"/>
              </a:rPr>
              <a:t> </a:t>
            </a:r>
          </a:p>
          <a:p>
            <a:pPr algn="ctr"/>
            <a:r>
              <a:rPr lang="es-ES_tradnl" sz="1400" b="1" i="0">
                <a:latin typeface="Arial" charset="0"/>
              </a:rPr>
              <a:t>y</a:t>
            </a:r>
            <a:r>
              <a:rPr lang="es-ES_tradnl" sz="1400" b="1" i="0">
                <a:solidFill>
                  <a:schemeClr val="hlink"/>
                </a:solidFill>
                <a:latin typeface="Arial" charset="0"/>
              </a:rPr>
              <a:t> Na</a:t>
            </a:r>
            <a:r>
              <a:rPr lang="es-ES_tradnl" sz="1400" b="1" i="0" baseline="30000">
                <a:solidFill>
                  <a:schemeClr val="hlink"/>
                </a:solidFill>
                <a:latin typeface="Arial" charset="0"/>
              </a:rPr>
              <a:t>+</a:t>
            </a:r>
            <a:endParaRPr lang="en-US" sz="1400" b="1" i="0" baseline="3000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325683" name="Text Box 51"/>
          <p:cNvSpPr txBox="1">
            <a:spLocks noChangeArrowheads="1"/>
          </p:cNvSpPr>
          <p:nvPr/>
        </p:nvSpPr>
        <p:spPr bwMode="auto">
          <a:xfrm>
            <a:off x="6237288" y="2767013"/>
            <a:ext cx="4429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b="1" i="0">
                <a:solidFill>
                  <a:srgbClr val="D27D00"/>
                </a:solidFill>
                <a:latin typeface="Arial" charset="0"/>
              </a:rPr>
              <a:t>K</a:t>
            </a:r>
            <a:r>
              <a:rPr lang="es-ES_tradnl" sz="1400" b="1" i="0" baseline="30000">
                <a:solidFill>
                  <a:srgbClr val="D27D00"/>
                </a:solidFill>
                <a:latin typeface="Arial" charset="0"/>
              </a:rPr>
              <a:t>+ </a:t>
            </a:r>
            <a:r>
              <a:rPr lang="es-ES_tradnl" sz="1400" b="1" i="0" baseline="30000">
                <a:solidFill>
                  <a:schemeClr val="hlink"/>
                </a:solidFill>
                <a:latin typeface="Arial" charset="0"/>
              </a:rPr>
              <a:t> </a:t>
            </a:r>
          </a:p>
        </p:txBody>
      </p:sp>
      <p:sp>
        <p:nvSpPr>
          <p:cNvPr id="325684" name="Text Box 52"/>
          <p:cNvSpPr txBox="1">
            <a:spLocks noChangeArrowheads="1"/>
          </p:cNvSpPr>
          <p:nvPr/>
        </p:nvSpPr>
        <p:spPr bwMode="auto">
          <a:xfrm>
            <a:off x="6145213" y="3746500"/>
            <a:ext cx="4778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b="1" i="0">
                <a:solidFill>
                  <a:schemeClr val="hlink"/>
                </a:solidFill>
                <a:latin typeface="Arial" charset="0"/>
              </a:rPr>
              <a:t>Na</a:t>
            </a:r>
            <a:r>
              <a:rPr lang="es-ES_tradnl" sz="1400" b="1" i="0" baseline="30000">
                <a:solidFill>
                  <a:schemeClr val="hlink"/>
                </a:solidFill>
                <a:latin typeface="Arial" charset="0"/>
              </a:rPr>
              <a:t>+</a:t>
            </a:r>
            <a:endParaRPr lang="en-US" sz="1400" b="1" i="0" baseline="3000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325685" name="Text Box 53"/>
          <p:cNvSpPr txBox="1">
            <a:spLocks noChangeArrowheads="1"/>
          </p:cNvSpPr>
          <p:nvPr/>
        </p:nvSpPr>
        <p:spPr bwMode="auto">
          <a:xfrm rot="4407344">
            <a:off x="2559050" y="4699000"/>
            <a:ext cx="8064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b="1" i="0">
                <a:latin typeface="Arial" charset="0"/>
              </a:rPr>
              <a:t>CHONs</a:t>
            </a:r>
            <a:endParaRPr lang="en-US" sz="1400" b="1" i="0" baseline="30000">
              <a:latin typeface="Arial" charset="0"/>
            </a:endParaRPr>
          </a:p>
        </p:txBody>
      </p:sp>
      <p:sp>
        <p:nvSpPr>
          <p:cNvPr id="325686" name="Text Box 54"/>
          <p:cNvSpPr txBox="1">
            <a:spLocks noChangeArrowheads="1"/>
          </p:cNvSpPr>
          <p:nvPr/>
        </p:nvSpPr>
        <p:spPr bwMode="auto">
          <a:xfrm rot="4427574">
            <a:off x="2776538" y="5397500"/>
            <a:ext cx="57785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b="1" i="0">
                <a:solidFill>
                  <a:schemeClr val="accent2"/>
                </a:solidFill>
                <a:latin typeface="Arial" charset="0"/>
              </a:rPr>
              <a:t>Gluc</a:t>
            </a:r>
            <a:endParaRPr lang="en-US" sz="1400" b="1" i="0" baseline="300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25687" name="Line 55"/>
          <p:cNvSpPr>
            <a:spLocks noChangeShapeType="1"/>
          </p:cNvSpPr>
          <p:nvPr/>
        </p:nvSpPr>
        <p:spPr bwMode="auto">
          <a:xfrm>
            <a:off x="2505075" y="3829050"/>
            <a:ext cx="608013" cy="2332038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88" name="Text Box 56"/>
          <p:cNvSpPr txBox="1">
            <a:spLocks noChangeArrowheads="1"/>
          </p:cNvSpPr>
          <p:nvPr/>
        </p:nvSpPr>
        <p:spPr bwMode="auto">
          <a:xfrm rot="4749582">
            <a:off x="2611438" y="5534025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b="1" i="0">
                <a:solidFill>
                  <a:srgbClr val="990033"/>
                </a:solidFill>
                <a:latin typeface="Arial" charset="0"/>
              </a:rPr>
              <a:t>aa</a:t>
            </a:r>
            <a:endParaRPr lang="en-US" sz="1400" b="1" i="0" baseline="30000">
              <a:solidFill>
                <a:srgbClr val="990033"/>
              </a:solidFill>
              <a:latin typeface="Arial" charset="0"/>
            </a:endParaRPr>
          </a:p>
        </p:txBody>
      </p:sp>
      <p:sp>
        <p:nvSpPr>
          <p:cNvPr id="325689" name="Freeform 57"/>
          <p:cNvSpPr>
            <a:spLocks/>
          </p:cNvSpPr>
          <p:nvPr/>
        </p:nvSpPr>
        <p:spPr bwMode="auto">
          <a:xfrm>
            <a:off x="2503488" y="1201738"/>
            <a:ext cx="4122737" cy="2614612"/>
          </a:xfrm>
          <a:custGeom>
            <a:avLst/>
            <a:gdLst/>
            <a:ahLst/>
            <a:cxnLst>
              <a:cxn ang="0">
                <a:pos x="0" y="1647"/>
              </a:cxn>
              <a:cxn ang="0">
                <a:pos x="987" y="853"/>
              </a:cxn>
              <a:cxn ang="0">
                <a:pos x="1366" y="876"/>
              </a:cxn>
              <a:cxn ang="0">
                <a:pos x="1603" y="837"/>
              </a:cxn>
              <a:cxn ang="0">
                <a:pos x="1863" y="719"/>
              </a:cxn>
              <a:cxn ang="0">
                <a:pos x="2171" y="505"/>
              </a:cxn>
              <a:cxn ang="0">
                <a:pos x="2597" y="0"/>
              </a:cxn>
            </a:cxnLst>
            <a:rect l="0" t="0" r="r" b="b"/>
            <a:pathLst>
              <a:path w="2597" h="1647">
                <a:moveTo>
                  <a:pt x="0" y="1647"/>
                </a:moveTo>
                <a:cubicBezTo>
                  <a:pt x="164" y="1515"/>
                  <a:pt x="759" y="981"/>
                  <a:pt x="987" y="853"/>
                </a:cubicBezTo>
                <a:cubicBezTo>
                  <a:pt x="1215" y="725"/>
                  <a:pt x="1263" y="879"/>
                  <a:pt x="1366" y="876"/>
                </a:cubicBezTo>
                <a:cubicBezTo>
                  <a:pt x="1469" y="873"/>
                  <a:pt x="1520" y="863"/>
                  <a:pt x="1603" y="837"/>
                </a:cubicBezTo>
                <a:cubicBezTo>
                  <a:pt x="1686" y="811"/>
                  <a:pt x="1768" y="774"/>
                  <a:pt x="1863" y="719"/>
                </a:cubicBezTo>
                <a:cubicBezTo>
                  <a:pt x="1958" y="664"/>
                  <a:pt x="2049" y="625"/>
                  <a:pt x="2171" y="505"/>
                </a:cubicBezTo>
                <a:cubicBezTo>
                  <a:pt x="2293" y="385"/>
                  <a:pt x="2508" y="105"/>
                  <a:pt x="2597" y="0"/>
                </a:cubicBezTo>
              </a:path>
            </a:pathLst>
          </a:custGeom>
          <a:noFill/>
          <a:ln w="28575" cmpd="sng">
            <a:solidFill>
              <a:schemeClr val="bg2"/>
            </a:solidFill>
            <a:round/>
            <a:headEnd type="none" w="med" len="med"/>
            <a:tailEnd type="arrow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5690" name="Text Box 58"/>
          <p:cNvSpPr txBox="1">
            <a:spLocks noChangeArrowheads="1"/>
          </p:cNvSpPr>
          <p:nvPr/>
        </p:nvSpPr>
        <p:spPr bwMode="auto">
          <a:xfrm rot="-23923052">
            <a:off x="2532063" y="2984500"/>
            <a:ext cx="1050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b="1" i="0">
                <a:solidFill>
                  <a:schemeClr val="bg2"/>
                </a:solidFill>
                <a:latin typeface="Arial" charset="0"/>
              </a:rPr>
              <a:t>Creatinina</a:t>
            </a:r>
            <a:endParaRPr lang="en-US" sz="1400" b="1" i="0" baseline="300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325691" name="Text Box 59"/>
          <p:cNvSpPr txBox="1">
            <a:spLocks noChangeArrowheads="1"/>
          </p:cNvSpPr>
          <p:nvPr/>
        </p:nvSpPr>
        <p:spPr bwMode="auto">
          <a:xfrm rot="-5400000">
            <a:off x="-864394" y="3479007"/>
            <a:ext cx="51355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/>
              <a:t>Concentración (relación con la concentración en el filtrado)</a:t>
            </a:r>
            <a:endParaRPr lang="en-US" sz="1600"/>
          </a:p>
        </p:txBody>
      </p:sp>
      <p:sp>
        <p:nvSpPr>
          <p:cNvPr id="60" name="59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325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25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325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5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5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0"/>
                                        <p:tgtEl>
                                          <p:spTgt spid="325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0"/>
                                        <p:tgtEl>
                                          <p:spTgt spid="325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78" grpId="0" animBg="1"/>
      <p:bldP spid="325679" grpId="0" animBg="1"/>
      <p:bldP spid="325680" grpId="0" animBg="1"/>
      <p:bldP spid="325682" grpId="0"/>
      <p:bldP spid="325683" grpId="0"/>
      <p:bldP spid="325684" grpId="0"/>
      <p:bldP spid="325689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5" y="0"/>
            <a:ext cx="8763000" cy="914400"/>
          </a:xfrm>
        </p:spPr>
        <p:txBody>
          <a:bodyPr/>
          <a:lstStyle/>
          <a:p>
            <a:r>
              <a:rPr lang="es-ES_tradnl"/>
              <a:t>Reabsorción de distintas sustancias en los diferentes puntos del sistema tubular</a:t>
            </a:r>
            <a:endParaRPr lang="en-US"/>
          </a:p>
        </p:txBody>
      </p:sp>
      <p:sp>
        <p:nvSpPr>
          <p:cNvPr id="312323" name="Text Box 3"/>
          <p:cNvSpPr txBox="1">
            <a:spLocks noChangeArrowheads="1"/>
          </p:cNvSpPr>
          <p:nvPr/>
        </p:nvSpPr>
        <p:spPr bwMode="auto">
          <a:xfrm>
            <a:off x="2582863" y="5014913"/>
            <a:ext cx="9191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/>
              <a:t>Túbulo</a:t>
            </a:r>
          </a:p>
          <a:p>
            <a:pPr algn="ctr"/>
            <a:r>
              <a:rPr lang="es-ES_tradnl" sz="1600"/>
              <a:t>proximal</a:t>
            </a:r>
            <a:endParaRPr lang="en-US" sz="1600"/>
          </a:p>
        </p:txBody>
      </p:sp>
      <p:sp>
        <p:nvSpPr>
          <p:cNvPr id="312324" name="Text Box 4"/>
          <p:cNvSpPr txBox="1">
            <a:spLocks noChangeArrowheads="1"/>
          </p:cNvSpPr>
          <p:nvPr/>
        </p:nvSpPr>
        <p:spPr bwMode="auto">
          <a:xfrm>
            <a:off x="3756025" y="5014913"/>
            <a:ext cx="73183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/>
              <a:t>Asa de</a:t>
            </a:r>
          </a:p>
          <a:p>
            <a:pPr algn="ctr"/>
            <a:r>
              <a:rPr lang="es-ES_tradnl" sz="1600"/>
              <a:t>Henle</a:t>
            </a:r>
            <a:endParaRPr lang="en-US" sz="1600"/>
          </a:p>
        </p:txBody>
      </p:sp>
      <p:sp>
        <p:nvSpPr>
          <p:cNvPr id="312325" name="Text Box 5"/>
          <p:cNvSpPr txBox="1">
            <a:spLocks noChangeArrowheads="1"/>
          </p:cNvSpPr>
          <p:nvPr/>
        </p:nvSpPr>
        <p:spPr bwMode="auto">
          <a:xfrm>
            <a:off x="4833938" y="5014913"/>
            <a:ext cx="7604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/>
              <a:t>Túbulo</a:t>
            </a:r>
          </a:p>
          <a:p>
            <a:pPr algn="ctr"/>
            <a:r>
              <a:rPr lang="es-ES_tradnl" sz="1600"/>
              <a:t>distal</a:t>
            </a:r>
            <a:endParaRPr lang="en-US" sz="1600"/>
          </a:p>
        </p:txBody>
      </p:sp>
      <p:sp>
        <p:nvSpPr>
          <p:cNvPr id="312326" name="Text Box 6"/>
          <p:cNvSpPr txBox="1">
            <a:spLocks noChangeArrowheads="1"/>
          </p:cNvSpPr>
          <p:nvPr/>
        </p:nvSpPr>
        <p:spPr bwMode="auto">
          <a:xfrm>
            <a:off x="5873750" y="5016500"/>
            <a:ext cx="8524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/>
              <a:t>Túbulo</a:t>
            </a:r>
          </a:p>
          <a:p>
            <a:pPr algn="ctr"/>
            <a:r>
              <a:rPr lang="es-ES_tradnl" sz="1600"/>
              <a:t>colector</a:t>
            </a:r>
            <a:endParaRPr lang="en-US" sz="1600"/>
          </a:p>
        </p:txBody>
      </p:sp>
      <p:sp>
        <p:nvSpPr>
          <p:cNvPr id="312327" name="Line 7"/>
          <p:cNvSpPr>
            <a:spLocks noChangeShapeType="1"/>
          </p:cNvSpPr>
          <p:nvPr/>
        </p:nvSpPr>
        <p:spPr bwMode="auto">
          <a:xfrm>
            <a:off x="2503488" y="2019300"/>
            <a:ext cx="0" cy="3022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28" name="Line 8"/>
          <p:cNvSpPr>
            <a:spLocks noChangeShapeType="1"/>
          </p:cNvSpPr>
          <p:nvPr/>
        </p:nvSpPr>
        <p:spPr bwMode="auto">
          <a:xfrm>
            <a:off x="2025650" y="5045075"/>
            <a:ext cx="47577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29" name="Line 9"/>
          <p:cNvSpPr>
            <a:spLocks noChangeShapeType="1"/>
          </p:cNvSpPr>
          <p:nvPr/>
        </p:nvSpPr>
        <p:spPr bwMode="auto">
          <a:xfrm>
            <a:off x="3581400" y="2047875"/>
            <a:ext cx="0" cy="32385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30" name="Line 10"/>
          <p:cNvSpPr>
            <a:spLocks noChangeShapeType="1"/>
          </p:cNvSpPr>
          <p:nvPr/>
        </p:nvSpPr>
        <p:spPr bwMode="auto">
          <a:xfrm>
            <a:off x="4660900" y="2047875"/>
            <a:ext cx="0" cy="32385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31" name="Line 11"/>
          <p:cNvSpPr>
            <a:spLocks noChangeShapeType="1"/>
          </p:cNvSpPr>
          <p:nvPr/>
        </p:nvSpPr>
        <p:spPr bwMode="auto">
          <a:xfrm>
            <a:off x="6819900" y="2047875"/>
            <a:ext cx="0" cy="32385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32" name="Line 12"/>
          <p:cNvSpPr>
            <a:spLocks noChangeShapeType="1"/>
          </p:cNvSpPr>
          <p:nvPr/>
        </p:nvSpPr>
        <p:spPr bwMode="auto">
          <a:xfrm>
            <a:off x="5740400" y="2047875"/>
            <a:ext cx="0" cy="32385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33" name="Line 13"/>
          <p:cNvSpPr>
            <a:spLocks noChangeShapeType="1"/>
          </p:cNvSpPr>
          <p:nvPr/>
        </p:nvSpPr>
        <p:spPr bwMode="auto">
          <a:xfrm>
            <a:off x="4127500" y="2047875"/>
            <a:ext cx="0" cy="3238500"/>
          </a:xfrm>
          <a:prstGeom prst="line">
            <a:avLst/>
          </a:prstGeom>
          <a:noFill/>
          <a:ln w="31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34" name="Line 14"/>
          <p:cNvSpPr>
            <a:spLocks noChangeShapeType="1"/>
          </p:cNvSpPr>
          <p:nvPr/>
        </p:nvSpPr>
        <p:spPr bwMode="auto">
          <a:xfrm>
            <a:off x="2386013" y="46132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35" name="Line 15"/>
          <p:cNvSpPr>
            <a:spLocks noChangeShapeType="1"/>
          </p:cNvSpPr>
          <p:nvPr/>
        </p:nvSpPr>
        <p:spPr bwMode="auto">
          <a:xfrm>
            <a:off x="2386013" y="50450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36" name="Line 16"/>
          <p:cNvSpPr>
            <a:spLocks noChangeShapeType="1"/>
          </p:cNvSpPr>
          <p:nvPr/>
        </p:nvSpPr>
        <p:spPr bwMode="auto">
          <a:xfrm>
            <a:off x="2386013" y="24542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37" name="Line 17"/>
          <p:cNvSpPr>
            <a:spLocks noChangeShapeType="1"/>
          </p:cNvSpPr>
          <p:nvPr/>
        </p:nvSpPr>
        <p:spPr bwMode="auto">
          <a:xfrm>
            <a:off x="2386013" y="28860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38" name="Line 18"/>
          <p:cNvSpPr>
            <a:spLocks noChangeShapeType="1"/>
          </p:cNvSpPr>
          <p:nvPr/>
        </p:nvSpPr>
        <p:spPr bwMode="auto">
          <a:xfrm>
            <a:off x="2386013" y="33178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39" name="Line 19"/>
          <p:cNvSpPr>
            <a:spLocks noChangeShapeType="1"/>
          </p:cNvSpPr>
          <p:nvPr/>
        </p:nvSpPr>
        <p:spPr bwMode="auto">
          <a:xfrm>
            <a:off x="2386013" y="37496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40" name="Line 20"/>
          <p:cNvSpPr>
            <a:spLocks noChangeShapeType="1"/>
          </p:cNvSpPr>
          <p:nvPr/>
        </p:nvSpPr>
        <p:spPr bwMode="auto">
          <a:xfrm>
            <a:off x="2386013" y="37496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41" name="Line 21"/>
          <p:cNvSpPr>
            <a:spLocks noChangeShapeType="1"/>
          </p:cNvSpPr>
          <p:nvPr/>
        </p:nvSpPr>
        <p:spPr bwMode="auto">
          <a:xfrm>
            <a:off x="2386013" y="41814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42" name="Line 22"/>
          <p:cNvSpPr>
            <a:spLocks noChangeShapeType="1"/>
          </p:cNvSpPr>
          <p:nvPr/>
        </p:nvSpPr>
        <p:spPr bwMode="auto">
          <a:xfrm>
            <a:off x="2386013" y="46132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43" name="Line 23"/>
          <p:cNvSpPr>
            <a:spLocks noChangeShapeType="1"/>
          </p:cNvSpPr>
          <p:nvPr/>
        </p:nvSpPr>
        <p:spPr bwMode="auto">
          <a:xfrm>
            <a:off x="2386013" y="20224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44" name="Line 24"/>
          <p:cNvSpPr>
            <a:spLocks noChangeShapeType="1"/>
          </p:cNvSpPr>
          <p:nvPr/>
        </p:nvSpPr>
        <p:spPr bwMode="auto">
          <a:xfrm>
            <a:off x="2386013" y="24542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45" name="Text Box 25"/>
          <p:cNvSpPr txBox="1">
            <a:spLocks noChangeArrowheads="1"/>
          </p:cNvSpPr>
          <p:nvPr/>
        </p:nvSpPr>
        <p:spPr bwMode="auto">
          <a:xfrm>
            <a:off x="1882775" y="1879600"/>
            <a:ext cx="5270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100.0</a:t>
            </a:r>
            <a:endParaRPr lang="en-US" sz="1200"/>
          </a:p>
        </p:txBody>
      </p:sp>
      <p:sp>
        <p:nvSpPr>
          <p:cNvPr id="312346" name="Text Box 26"/>
          <p:cNvSpPr txBox="1">
            <a:spLocks noChangeArrowheads="1"/>
          </p:cNvSpPr>
          <p:nvPr/>
        </p:nvSpPr>
        <p:spPr bwMode="auto">
          <a:xfrm>
            <a:off x="1957388" y="23114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50.0</a:t>
            </a:r>
            <a:endParaRPr lang="en-US" sz="1200"/>
          </a:p>
        </p:txBody>
      </p:sp>
      <p:sp>
        <p:nvSpPr>
          <p:cNvPr id="312347" name="Text Box 27"/>
          <p:cNvSpPr txBox="1">
            <a:spLocks noChangeArrowheads="1"/>
          </p:cNvSpPr>
          <p:nvPr/>
        </p:nvSpPr>
        <p:spPr bwMode="auto">
          <a:xfrm>
            <a:off x="1957388" y="27432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20.0</a:t>
            </a:r>
            <a:endParaRPr lang="en-US" sz="1200"/>
          </a:p>
        </p:txBody>
      </p:sp>
      <p:sp>
        <p:nvSpPr>
          <p:cNvPr id="312348" name="Text Box 28"/>
          <p:cNvSpPr txBox="1">
            <a:spLocks noChangeArrowheads="1"/>
          </p:cNvSpPr>
          <p:nvPr/>
        </p:nvSpPr>
        <p:spPr bwMode="auto">
          <a:xfrm>
            <a:off x="1957388" y="31750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10.0</a:t>
            </a:r>
            <a:endParaRPr lang="en-US" sz="1200"/>
          </a:p>
        </p:txBody>
      </p:sp>
      <p:sp>
        <p:nvSpPr>
          <p:cNvPr id="312349" name="Text Box 29"/>
          <p:cNvSpPr txBox="1">
            <a:spLocks noChangeArrowheads="1"/>
          </p:cNvSpPr>
          <p:nvPr/>
        </p:nvSpPr>
        <p:spPr bwMode="auto">
          <a:xfrm>
            <a:off x="2033588" y="3606800"/>
            <a:ext cx="3746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5.0</a:t>
            </a:r>
            <a:endParaRPr lang="en-US" sz="1200"/>
          </a:p>
        </p:txBody>
      </p:sp>
      <p:sp>
        <p:nvSpPr>
          <p:cNvPr id="312350" name="Text Box 30"/>
          <p:cNvSpPr txBox="1">
            <a:spLocks noChangeArrowheads="1"/>
          </p:cNvSpPr>
          <p:nvPr/>
        </p:nvSpPr>
        <p:spPr bwMode="auto">
          <a:xfrm>
            <a:off x="2025650" y="4038600"/>
            <a:ext cx="3746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2.0</a:t>
            </a:r>
            <a:endParaRPr lang="en-US" sz="1200"/>
          </a:p>
        </p:txBody>
      </p:sp>
      <p:sp>
        <p:nvSpPr>
          <p:cNvPr id="312351" name="Text Box 31"/>
          <p:cNvSpPr txBox="1">
            <a:spLocks noChangeArrowheads="1"/>
          </p:cNvSpPr>
          <p:nvPr/>
        </p:nvSpPr>
        <p:spPr bwMode="auto">
          <a:xfrm>
            <a:off x="2025650" y="4470400"/>
            <a:ext cx="3746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1.0</a:t>
            </a:r>
            <a:endParaRPr lang="en-US" sz="1200"/>
          </a:p>
        </p:txBody>
      </p:sp>
      <p:sp>
        <p:nvSpPr>
          <p:cNvPr id="312352" name="Text Box 32"/>
          <p:cNvSpPr txBox="1">
            <a:spLocks noChangeArrowheads="1"/>
          </p:cNvSpPr>
          <p:nvPr/>
        </p:nvSpPr>
        <p:spPr bwMode="auto">
          <a:xfrm>
            <a:off x="1949450" y="4902200"/>
            <a:ext cx="45085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0.50</a:t>
            </a:r>
            <a:endParaRPr lang="en-US" sz="1200"/>
          </a:p>
        </p:txBody>
      </p:sp>
      <p:sp>
        <p:nvSpPr>
          <p:cNvPr id="312353" name="Line 33"/>
          <p:cNvSpPr>
            <a:spLocks noChangeShapeType="1"/>
          </p:cNvSpPr>
          <p:nvPr/>
        </p:nvSpPr>
        <p:spPr bwMode="auto">
          <a:xfrm>
            <a:off x="2505075" y="2852738"/>
            <a:ext cx="538163" cy="2195512"/>
          </a:xfrm>
          <a:prstGeom prst="line">
            <a:avLst/>
          </a:prstGeom>
          <a:noFill/>
          <a:ln w="19050">
            <a:solidFill>
              <a:srgbClr val="9900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54" name="Line 34"/>
          <p:cNvSpPr>
            <a:spLocks noChangeShapeType="1"/>
          </p:cNvSpPr>
          <p:nvPr/>
        </p:nvSpPr>
        <p:spPr bwMode="auto">
          <a:xfrm>
            <a:off x="2492375" y="2640013"/>
            <a:ext cx="690563" cy="23955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55" name="Text Box 35"/>
          <p:cNvSpPr txBox="1">
            <a:spLocks noChangeArrowheads="1"/>
          </p:cNvSpPr>
          <p:nvPr/>
        </p:nvSpPr>
        <p:spPr bwMode="auto">
          <a:xfrm rot="4407344">
            <a:off x="2305050" y="2921000"/>
            <a:ext cx="8064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b="1" i="0">
                <a:latin typeface="Arial" charset="0"/>
              </a:rPr>
              <a:t>CHONs</a:t>
            </a:r>
            <a:endParaRPr lang="en-US" sz="1400" b="1" i="0" baseline="30000">
              <a:latin typeface="Arial" charset="0"/>
            </a:endParaRPr>
          </a:p>
        </p:txBody>
      </p:sp>
      <p:sp>
        <p:nvSpPr>
          <p:cNvPr id="312356" name="Text Box 36"/>
          <p:cNvSpPr txBox="1">
            <a:spLocks noChangeArrowheads="1"/>
          </p:cNvSpPr>
          <p:nvPr/>
        </p:nvSpPr>
        <p:spPr bwMode="auto">
          <a:xfrm rot="4427574">
            <a:off x="2776538" y="3619500"/>
            <a:ext cx="57785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b="1" i="0">
                <a:solidFill>
                  <a:schemeClr val="accent2"/>
                </a:solidFill>
                <a:latin typeface="Arial" charset="0"/>
              </a:rPr>
              <a:t>Gluc</a:t>
            </a:r>
            <a:endParaRPr lang="en-US" sz="1400" b="1" i="0" baseline="300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12357" name="Line 37"/>
          <p:cNvSpPr>
            <a:spLocks noChangeShapeType="1"/>
          </p:cNvSpPr>
          <p:nvPr/>
        </p:nvSpPr>
        <p:spPr bwMode="auto">
          <a:xfrm>
            <a:off x="2505075" y="2051050"/>
            <a:ext cx="769938" cy="297180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58" name="Text Box 38"/>
          <p:cNvSpPr txBox="1">
            <a:spLocks noChangeArrowheads="1"/>
          </p:cNvSpPr>
          <p:nvPr/>
        </p:nvSpPr>
        <p:spPr bwMode="auto">
          <a:xfrm rot="4749582">
            <a:off x="2611438" y="3756025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b="1" i="0">
                <a:solidFill>
                  <a:srgbClr val="990033"/>
                </a:solidFill>
                <a:latin typeface="Arial" charset="0"/>
              </a:rPr>
              <a:t>aa</a:t>
            </a:r>
            <a:endParaRPr lang="en-US" sz="1400" b="1" i="0" baseline="30000">
              <a:solidFill>
                <a:srgbClr val="990033"/>
              </a:solidFill>
              <a:latin typeface="Arial" charset="0"/>
            </a:endParaRPr>
          </a:p>
        </p:txBody>
      </p:sp>
      <p:sp>
        <p:nvSpPr>
          <p:cNvPr id="312359" name="Freeform 39"/>
          <p:cNvSpPr>
            <a:spLocks/>
          </p:cNvSpPr>
          <p:nvPr/>
        </p:nvSpPr>
        <p:spPr bwMode="auto">
          <a:xfrm>
            <a:off x="2503488" y="4316413"/>
            <a:ext cx="4310062" cy="211137"/>
          </a:xfrm>
          <a:custGeom>
            <a:avLst/>
            <a:gdLst/>
            <a:ahLst/>
            <a:cxnLst>
              <a:cxn ang="0">
                <a:pos x="0" y="133"/>
              </a:cxn>
              <a:cxn ang="0">
                <a:pos x="822" y="19"/>
              </a:cxn>
              <a:cxn ang="0">
                <a:pos x="2715" y="19"/>
              </a:cxn>
            </a:cxnLst>
            <a:rect l="0" t="0" r="r" b="b"/>
            <a:pathLst>
              <a:path w="2715" h="133">
                <a:moveTo>
                  <a:pt x="0" y="133"/>
                </a:moveTo>
                <a:cubicBezTo>
                  <a:pt x="137" y="114"/>
                  <a:pt x="370" y="38"/>
                  <a:pt x="822" y="19"/>
                </a:cubicBezTo>
                <a:cubicBezTo>
                  <a:pt x="1274" y="0"/>
                  <a:pt x="2321" y="19"/>
                  <a:pt x="2715" y="19"/>
                </a:cubicBezTo>
              </a:path>
            </a:pathLst>
          </a:custGeom>
          <a:noFill/>
          <a:ln w="28575" cmpd="sng">
            <a:solidFill>
              <a:schemeClr val="bg2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60" name="Text Box 40"/>
          <p:cNvSpPr txBox="1">
            <a:spLocks noChangeArrowheads="1"/>
          </p:cNvSpPr>
          <p:nvPr/>
        </p:nvSpPr>
        <p:spPr bwMode="auto">
          <a:xfrm>
            <a:off x="4700588" y="4038600"/>
            <a:ext cx="1050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b="1" i="0">
                <a:solidFill>
                  <a:schemeClr val="bg2"/>
                </a:solidFill>
                <a:latin typeface="Arial" charset="0"/>
              </a:rPr>
              <a:t>Creatinina</a:t>
            </a:r>
            <a:endParaRPr lang="en-US" sz="1400" b="1" i="0" baseline="300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312361" name="Text Box 41"/>
          <p:cNvSpPr txBox="1">
            <a:spLocks noChangeArrowheads="1"/>
          </p:cNvSpPr>
          <p:nvPr/>
        </p:nvSpPr>
        <p:spPr bwMode="auto">
          <a:xfrm rot="-5400000">
            <a:off x="540544" y="3325019"/>
            <a:ext cx="23256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/>
              <a:t>Cantidad por minuto (mg)</a:t>
            </a:r>
            <a:endParaRPr lang="en-US" sz="1600"/>
          </a:p>
        </p:txBody>
      </p:sp>
      <p:sp>
        <p:nvSpPr>
          <p:cNvPr id="312362" name="Line 42"/>
          <p:cNvSpPr>
            <a:spLocks noChangeShapeType="1"/>
          </p:cNvSpPr>
          <p:nvPr/>
        </p:nvSpPr>
        <p:spPr bwMode="auto">
          <a:xfrm>
            <a:off x="2492375" y="2016125"/>
            <a:ext cx="4321175" cy="0"/>
          </a:xfrm>
          <a:prstGeom prst="line">
            <a:avLst/>
          </a:prstGeom>
          <a:noFill/>
          <a:ln w="28575">
            <a:solidFill>
              <a:srgbClr val="00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63" name="Text Box 43"/>
          <p:cNvSpPr txBox="1">
            <a:spLocks noChangeArrowheads="1"/>
          </p:cNvSpPr>
          <p:nvPr/>
        </p:nvSpPr>
        <p:spPr bwMode="auto">
          <a:xfrm>
            <a:off x="4902200" y="1736725"/>
            <a:ext cx="7540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b="1" i="0">
                <a:solidFill>
                  <a:srgbClr val="006600"/>
                </a:solidFill>
                <a:latin typeface="Arial" charset="0"/>
              </a:rPr>
              <a:t>Inulina</a:t>
            </a:r>
            <a:endParaRPr lang="en-US" sz="1400" b="1" i="0" baseline="30000">
              <a:solidFill>
                <a:srgbClr val="006600"/>
              </a:solidFill>
              <a:latin typeface="Arial" charset="0"/>
            </a:endParaRPr>
          </a:p>
        </p:txBody>
      </p:sp>
      <p:sp>
        <p:nvSpPr>
          <p:cNvPr id="312364" name="Freeform 44"/>
          <p:cNvSpPr>
            <a:spLocks/>
          </p:cNvSpPr>
          <p:nvPr/>
        </p:nvSpPr>
        <p:spPr bwMode="auto">
          <a:xfrm>
            <a:off x="2503488" y="2332038"/>
            <a:ext cx="4310062" cy="574675"/>
          </a:xfrm>
          <a:custGeom>
            <a:avLst/>
            <a:gdLst/>
            <a:ahLst/>
            <a:cxnLst>
              <a:cxn ang="0">
                <a:pos x="0" y="151"/>
              </a:cxn>
              <a:cxn ang="0">
                <a:pos x="664" y="267"/>
              </a:cxn>
              <a:cxn ang="0">
                <a:pos x="1319" y="38"/>
              </a:cxn>
              <a:cxn ang="0">
                <a:pos x="2013" y="54"/>
              </a:cxn>
              <a:cxn ang="0">
                <a:pos x="2715" y="362"/>
              </a:cxn>
            </a:cxnLst>
            <a:rect l="0" t="0" r="r" b="b"/>
            <a:pathLst>
              <a:path w="2715" h="362">
                <a:moveTo>
                  <a:pt x="0" y="151"/>
                </a:moveTo>
                <a:cubicBezTo>
                  <a:pt x="111" y="170"/>
                  <a:pt x="444" y="286"/>
                  <a:pt x="664" y="267"/>
                </a:cubicBezTo>
                <a:cubicBezTo>
                  <a:pt x="884" y="248"/>
                  <a:pt x="1094" y="73"/>
                  <a:pt x="1319" y="38"/>
                </a:cubicBezTo>
                <a:cubicBezTo>
                  <a:pt x="1544" y="3"/>
                  <a:pt x="1780" y="0"/>
                  <a:pt x="2013" y="54"/>
                </a:cubicBezTo>
                <a:cubicBezTo>
                  <a:pt x="2246" y="108"/>
                  <a:pt x="2569" y="298"/>
                  <a:pt x="2715" y="36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2365" name="Text Box 45"/>
          <p:cNvSpPr txBox="1">
            <a:spLocks noChangeArrowheads="1"/>
          </p:cNvSpPr>
          <p:nvPr/>
        </p:nvSpPr>
        <p:spPr bwMode="auto">
          <a:xfrm>
            <a:off x="4938713" y="2320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b="1" i="0">
                <a:solidFill>
                  <a:srgbClr val="FF0000"/>
                </a:solidFill>
                <a:latin typeface="Arial" charset="0"/>
              </a:rPr>
              <a:t>Urea</a:t>
            </a:r>
            <a:endParaRPr lang="en-US" sz="1400" b="1" i="0" baseline="300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8" name="47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5" y="0"/>
            <a:ext cx="8763000" cy="914400"/>
          </a:xfrm>
        </p:spPr>
        <p:txBody>
          <a:bodyPr/>
          <a:lstStyle/>
          <a:p>
            <a:r>
              <a:rPr lang="es-ES_tradnl"/>
              <a:t>Reabsorción de distintas sustancias en los diferentes puntos del sistema tubular</a:t>
            </a:r>
            <a:endParaRPr lang="en-US"/>
          </a:p>
        </p:txBody>
      </p:sp>
      <p:sp>
        <p:nvSpPr>
          <p:cNvPr id="313347" name="Text Box 3"/>
          <p:cNvSpPr txBox="1">
            <a:spLocks noChangeArrowheads="1"/>
          </p:cNvSpPr>
          <p:nvPr/>
        </p:nvSpPr>
        <p:spPr bwMode="auto">
          <a:xfrm>
            <a:off x="2582863" y="6145213"/>
            <a:ext cx="9191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/>
              <a:t>Túbulo</a:t>
            </a:r>
          </a:p>
          <a:p>
            <a:pPr algn="ctr"/>
            <a:r>
              <a:rPr lang="es-ES_tradnl" sz="1600"/>
              <a:t>proximal</a:t>
            </a:r>
            <a:endParaRPr lang="en-US" sz="1600"/>
          </a:p>
        </p:txBody>
      </p:sp>
      <p:sp>
        <p:nvSpPr>
          <p:cNvPr id="313348" name="Text Box 4"/>
          <p:cNvSpPr txBox="1">
            <a:spLocks noChangeArrowheads="1"/>
          </p:cNvSpPr>
          <p:nvPr/>
        </p:nvSpPr>
        <p:spPr bwMode="auto">
          <a:xfrm>
            <a:off x="3756025" y="6145213"/>
            <a:ext cx="73183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/>
              <a:t>Asa de</a:t>
            </a:r>
          </a:p>
          <a:p>
            <a:pPr algn="ctr"/>
            <a:r>
              <a:rPr lang="es-ES_tradnl" sz="1600"/>
              <a:t>Henle</a:t>
            </a:r>
            <a:endParaRPr lang="en-US" sz="1600"/>
          </a:p>
        </p:txBody>
      </p:sp>
      <p:sp>
        <p:nvSpPr>
          <p:cNvPr id="313349" name="Text Box 5"/>
          <p:cNvSpPr txBox="1">
            <a:spLocks noChangeArrowheads="1"/>
          </p:cNvSpPr>
          <p:nvPr/>
        </p:nvSpPr>
        <p:spPr bwMode="auto">
          <a:xfrm>
            <a:off x="4833938" y="6145213"/>
            <a:ext cx="7604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/>
              <a:t>Túbulo</a:t>
            </a:r>
          </a:p>
          <a:p>
            <a:pPr algn="ctr"/>
            <a:r>
              <a:rPr lang="es-ES_tradnl" sz="1600"/>
              <a:t>distal</a:t>
            </a:r>
            <a:endParaRPr lang="en-US" sz="1600"/>
          </a:p>
        </p:txBody>
      </p:sp>
      <p:sp>
        <p:nvSpPr>
          <p:cNvPr id="313350" name="Text Box 6"/>
          <p:cNvSpPr txBox="1">
            <a:spLocks noChangeArrowheads="1"/>
          </p:cNvSpPr>
          <p:nvPr/>
        </p:nvSpPr>
        <p:spPr bwMode="auto">
          <a:xfrm>
            <a:off x="5873750" y="6146800"/>
            <a:ext cx="8524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/>
              <a:t>Túbulo</a:t>
            </a:r>
          </a:p>
          <a:p>
            <a:pPr algn="ctr"/>
            <a:r>
              <a:rPr lang="es-ES_tradnl" sz="1600"/>
              <a:t>colector</a:t>
            </a:r>
            <a:endParaRPr lang="en-US" sz="1600"/>
          </a:p>
        </p:txBody>
      </p:sp>
      <p:sp>
        <p:nvSpPr>
          <p:cNvPr id="313351" name="Line 7"/>
          <p:cNvSpPr>
            <a:spLocks noChangeShapeType="1"/>
          </p:cNvSpPr>
          <p:nvPr/>
        </p:nvSpPr>
        <p:spPr bwMode="auto">
          <a:xfrm>
            <a:off x="2503488" y="1231900"/>
            <a:ext cx="0" cy="49434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52" name="Line 8"/>
          <p:cNvSpPr>
            <a:spLocks noChangeShapeType="1"/>
          </p:cNvSpPr>
          <p:nvPr/>
        </p:nvSpPr>
        <p:spPr bwMode="auto">
          <a:xfrm>
            <a:off x="2025650" y="6175375"/>
            <a:ext cx="47577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53" name="Line 9"/>
          <p:cNvSpPr>
            <a:spLocks noChangeShapeType="1"/>
          </p:cNvSpPr>
          <p:nvPr/>
        </p:nvSpPr>
        <p:spPr bwMode="auto">
          <a:xfrm>
            <a:off x="3581400" y="1260475"/>
            <a:ext cx="0" cy="51943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54" name="Line 10"/>
          <p:cNvSpPr>
            <a:spLocks noChangeShapeType="1"/>
          </p:cNvSpPr>
          <p:nvPr/>
        </p:nvSpPr>
        <p:spPr bwMode="auto">
          <a:xfrm>
            <a:off x="4660900" y="1260475"/>
            <a:ext cx="0" cy="51943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55" name="Line 11"/>
          <p:cNvSpPr>
            <a:spLocks noChangeShapeType="1"/>
          </p:cNvSpPr>
          <p:nvPr/>
        </p:nvSpPr>
        <p:spPr bwMode="auto">
          <a:xfrm>
            <a:off x="6819900" y="1260475"/>
            <a:ext cx="0" cy="51943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56" name="Line 12"/>
          <p:cNvSpPr>
            <a:spLocks noChangeShapeType="1"/>
          </p:cNvSpPr>
          <p:nvPr/>
        </p:nvSpPr>
        <p:spPr bwMode="auto">
          <a:xfrm>
            <a:off x="5740400" y="1260475"/>
            <a:ext cx="0" cy="51943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57" name="Line 13"/>
          <p:cNvSpPr>
            <a:spLocks noChangeShapeType="1"/>
          </p:cNvSpPr>
          <p:nvPr/>
        </p:nvSpPr>
        <p:spPr bwMode="auto">
          <a:xfrm>
            <a:off x="4127500" y="1260475"/>
            <a:ext cx="0" cy="4929188"/>
          </a:xfrm>
          <a:prstGeom prst="line">
            <a:avLst/>
          </a:prstGeom>
          <a:noFill/>
          <a:ln w="31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58" name="Line 14"/>
          <p:cNvSpPr>
            <a:spLocks noChangeShapeType="1"/>
          </p:cNvSpPr>
          <p:nvPr/>
        </p:nvSpPr>
        <p:spPr bwMode="auto">
          <a:xfrm>
            <a:off x="2386013" y="38258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59" name="Line 15"/>
          <p:cNvSpPr>
            <a:spLocks noChangeShapeType="1"/>
          </p:cNvSpPr>
          <p:nvPr/>
        </p:nvSpPr>
        <p:spPr bwMode="auto">
          <a:xfrm>
            <a:off x="2386013" y="42576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60" name="Line 16"/>
          <p:cNvSpPr>
            <a:spLocks noChangeShapeType="1"/>
          </p:cNvSpPr>
          <p:nvPr/>
        </p:nvSpPr>
        <p:spPr bwMode="auto">
          <a:xfrm>
            <a:off x="2386013" y="46894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61" name="Line 17"/>
          <p:cNvSpPr>
            <a:spLocks noChangeShapeType="1"/>
          </p:cNvSpPr>
          <p:nvPr/>
        </p:nvSpPr>
        <p:spPr bwMode="auto">
          <a:xfrm>
            <a:off x="2386013" y="51212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62" name="Line 18"/>
          <p:cNvSpPr>
            <a:spLocks noChangeShapeType="1"/>
          </p:cNvSpPr>
          <p:nvPr/>
        </p:nvSpPr>
        <p:spPr bwMode="auto">
          <a:xfrm>
            <a:off x="2386013" y="51212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63" name="Line 19"/>
          <p:cNvSpPr>
            <a:spLocks noChangeShapeType="1"/>
          </p:cNvSpPr>
          <p:nvPr/>
        </p:nvSpPr>
        <p:spPr bwMode="auto">
          <a:xfrm>
            <a:off x="2386013" y="55530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64" name="Line 20"/>
          <p:cNvSpPr>
            <a:spLocks noChangeShapeType="1"/>
          </p:cNvSpPr>
          <p:nvPr/>
        </p:nvSpPr>
        <p:spPr bwMode="auto">
          <a:xfrm>
            <a:off x="2386013" y="59848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65" name="Line 21"/>
          <p:cNvSpPr>
            <a:spLocks noChangeShapeType="1"/>
          </p:cNvSpPr>
          <p:nvPr/>
        </p:nvSpPr>
        <p:spPr bwMode="auto">
          <a:xfrm>
            <a:off x="2386013" y="16668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66" name="Line 22"/>
          <p:cNvSpPr>
            <a:spLocks noChangeShapeType="1"/>
          </p:cNvSpPr>
          <p:nvPr/>
        </p:nvSpPr>
        <p:spPr bwMode="auto">
          <a:xfrm>
            <a:off x="2386013" y="20986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67" name="Line 23"/>
          <p:cNvSpPr>
            <a:spLocks noChangeShapeType="1"/>
          </p:cNvSpPr>
          <p:nvPr/>
        </p:nvSpPr>
        <p:spPr bwMode="auto">
          <a:xfrm>
            <a:off x="2386013" y="25304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68" name="Line 24"/>
          <p:cNvSpPr>
            <a:spLocks noChangeShapeType="1"/>
          </p:cNvSpPr>
          <p:nvPr/>
        </p:nvSpPr>
        <p:spPr bwMode="auto">
          <a:xfrm>
            <a:off x="2386013" y="29622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69" name="Line 25"/>
          <p:cNvSpPr>
            <a:spLocks noChangeShapeType="1"/>
          </p:cNvSpPr>
          <p:nvPr/>
        </p:nvSpPr>
        <p:spPr bwMode="auto">
          <a:xfrm>
            <a:off x="2386013" y="29622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70" name="Line 26"/>
          <p:cNvSpPr>
            <a:spLocks noChangeShapeType="1"/>
          </p:cNvSpPr>
          <p:nvPr/>
        </p:nvSpPr>
        <p:spPr bwMode="auto">
          <a:xfrm>
            <a:off x="2386013" y="33940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71" name="Line 27"/>
          <p:cNvSpPr>
            <a:spLocks noChangeShapeType="1"/>
          </p:cNvSpPr>
          <p:nvPr/>
        </p:nvSpPr>
        <p:spPr bwMode="auto">
          <a:xfrm>
            <a:off x="2386013" y="38258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72" name="Line 28"/>
          <p:cNvSpPr>
            <a:spLocks noChangeShapeType="1"/>
          </p:cNvSpPr>
          <p:nvPr/>
        </p:nvSpPr>
        <p:spPr bwMode="auto">
          <a:xfrm>
            <a:off x="2386013" y="12350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73" name="Line 29"/>
          <p:cNvSpPr>
            <a:spLocks noChangeShapeType="1"/>
          </p:cNvSpPr>
          <p:nvPr/>
        </p:nvSpPr>
        <p:spPr bwMode="auto">
          <a:xfrm>
            <a:off x="2386013" y="1666875"/>
            <a:ext cx="119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74" name="Text Box 30"/>
          <p:cNvSpPr txBox="1">
            <a:spLocks noChangeArrowheads="1"/>
          </p:cNvSpPr>
          <p:nvPr/>
        </p:nvSpPr>
        <p:spPr bwMode="auto">
          <a:xfrm>
            <a:off x="1882775" y="1092200"/>
            <a:ext cx="5270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100.0</a:t>
            </a:r>
            <a:endParaRPr lang="en-US" sz="1200"/>
          </a:p>
        </p:txBody>
      </p:sp>
      <p:sp>
        <p:nvSpPr>
          <p:cNvPr id="313375" name="Text Box 31"/>
          <p:cNvSpPr txBox="1">
            <a:spLocks noChangeArrowheads="1"/>
          </p:cNvSpPr>
          <p:nvPr/>
        </p:nvSpPr>
        <p:spPr bwMode="auto">
          <a:xfrm>
            <a:off x="1957388" y="15240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50.0</a:t>
            </a:r>
            <a:endParaRPr lang="en-US" sz="1200"/>
          </a:p>
        </p:txBody>
      </p:sp>
      <p:sp>
        <p:nvSpPr>
          <p:cNvPr id="313376" name="Text Box 32"/>
          <p:cNvSpPr txBox="1">
            <a:spLocks noChangeArrowheads="1"/>
          </p:cNvSpPr>
          <p:nvPr/>
        </p:nvSpPr>
        <p:spPr bwMode="auto">
          <a:xfrm>
            <a:off x="1957388" y="19558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20.0</a:t>
            </a:r>
            <a:endParaRPr lang="en-US" sz="1200"/>
          </a:p>
        </p:txBody>
      </p:sp>
      <p:sp>
        <p:nvSpPr>
          <p:cNvPr id="313377" name="Text Box 33"/>
          <p:cNvSpPr txBox="1">
            <a:spLocks noChangeArrowheads="1"/>
          </p:cNvSpPr>
          <p:nvPr/>
        </p:nvSpPr>
        <p:spPr bwMode="auto">
          <a:xfrm>
            <a:off x="1957388" y="23876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10.0</a:t>
            </a:r>
            <a:endParaRPr lang="en-US" sz="1200"/>
          </a:p>
        </p:txBody>
      </p:sp>
      <p:sp>
        <p:nvSpPr>
          <p:cNvPr id="313378" name="Text Box 34"/>
          <p:cNvSpPr txBox="1">
            <a:spLocks noChangeArrowheads="1"/>
          </p:cNvSpPr>
          <p:nvPr/>
        </p:nvSpPr>
        <p:spPr bwMode="auto">
          <a:xfrm>
            <a:off x="2033588" y="2819400"/>
            <a:ext cx="3746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5.0</a:t>
            </a:r>
            <a:endParaRPr lang="en-US" sz="1200"/>
          </a:p>
        </p:txBody>
      </p:sp>
      <p:sp>
        <p:nvSpPr>
          <p:cNvPr id="313379" name="Text Box 35"/>
          <p:cNvSpPr txBox="1">
            <a:spLocks noChangeArrowheads="1"/>
          </p:cNvSpPr>
          <p:nvPr/>
        </p:nvSpPr>
        <p:spPr bwMode="auto">
          <a:xfrm>
            <a:off x="2025650" y="3251200"/>
            <a:ext cx="3746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2.0</a:t>
            </a:r>
            <a:endParaRPr lang="en-US" sz="1200"/>
          </a:p>
        </p:txBody>
      </p:sp>
      <p:sp>
        <p:nvSpPr>
          <p:cNvPr id="313380" name="Text Box 36"/>
          <p:cNvSpPr txBox="1">
            <a:spLocks noChangeArrowheads="1"/>
          </p:cNvSpPr>
          <p:nvPr/>
        </p:nvSpPr>
        <p:spPr bwMode="auto">
          <a:xfrm>
            <a:off x="2025650" y="3683000"/>
            <a:ext cx="3746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1.0</a:t>
            </a:r>
            <a:endParaRPr lang="en-US" sz="1200"/>
          </a:p>
        </p:txBody>
      </p:sp>
      <p:sp>
        <p:nvSpPr>
          <p:cNvPr id="313381" name="Text Box 37"/>
          <p:cNvSpPr txBox="1">
            <a:spLocks noChangeArrowheads="1"/>
          </p:cNvSpPr>
          <p:nvPr/>
        </p:nvSpPr>
        <p:spPr bwMode="auto">
          <a:xfrm>
            <a:off x="1949450" y="41148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0.50</a:t>
            </a:r>
            <a:endParaRPr lang="en-US" sz="1200"/>
          </a:p>
        </p:txBody>
      </p:sp>
      <p:sp>
        <p:nvSpPr>
          <p:cNvPr id="313382" name="Text Box 38"/>
          <p:cNvSpPr txBox="1">
            <a:spLocks noChangeArrowheads="1"/>
          </p:cNvSpPr>
          <p:nvPr/>
        </p:nvSpPr>
        <p:spPr bwMode="auto">
          <a:xfrm>
            <a:off x="1949450" y="45466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0.20</a:t>
            </a:r>
            <a:endParaRPr lang="en-US" sz="1200"/>
          </a:p>
        </p:txBody>
      </p:sp>
      <p:sp>
        <p:nvSpPr>
          <p:cNvPr id="313383" name="Text Box 39"/>
          <p:cNvSpPr txBox="1">
            <a:spLocks noChangeArrowheads="1"/>
          </p:cNvSpPr>
          <p:nvPr/>
        </p:nvSpPr>
        <p:spPr bwMode="auto">
          <a:xfrm>
            <a:off x="1949450" y="49784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0.10</a:t>
            </a:r>
            <a:endParaRPr lang="en-US" sz="1200"/>
          </a:p>
        </p:txBody>
      </p:sp>
      <p:sp>
        <p:nvSpPr>
          <p:cNvPr id="313384" name="Text Box 40"/>
          <p:cNvSpPr txBox="1">
            <a:spLocks noChangeArrowheads="1"/>
          </p:cNvSpPr>
          <p:nvPr/>
        </p:nvSpPr>
        <p:spPr bwMode="auto">
          <a:xfrm>
            <a:off x="1949450" y="54102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0.05</a:t>
            </a:r>
            <a:endParaRPr lang="en-US" sz="1200"/>
          </a:p>
        </p:txBody>
      </p:sp>
      <p:sp>
        <p:nvSpPr>
          <p:cNvPr id="313385" name="Text Box 41"/>
          <p:cNvSpPr txBox="1">
            <a:spLocks noChangeArrowheads="1"/>
          </p:cNvSpPr>
          <p:nvPr/>
        </p:nvSpPr>
        <p:spPr bwMode="auto">
          <a:xfrm>
            <a:off x="1949450" y="5842000"/>
            <a:ext cx="450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ES_tradnl" sz="1200"/>
              <a:t>0.02</a:t>
            </a:r>
            <a:endParaRPr lang="en-US" sz="1200"/>
          </a:p>
        </p:txBody>
      </p:sp>
      <p:sp>
        <p:nvSpPr>
          <p:cNvPr id="313386" name="Freeform 42"/>
          <p:cNvSpPr>
            <a:spLocks/>
          </p:cNvSpPr>
          <p:nvPr/>
        </p:nvSpPr>
        <p:spPr bwMode="auto">
          <a:xfrm>
            <a:off x="2490788" y="4260850"/>
            <a:ext cx="4335462" cy="20732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93" y="512"/>
              </a:cxn>
              <a:cxn ang="0">
                <a:pos x="696" y="811"/>
              </a:cxn>
              <a:cxn ang="0">
                <a:pos x="1035" y="433"/>
              </a:cxn>
              <a:cxn ang="0">
                <a:pos x="1366" y="1214"/>
              </a:cxn>
              <a:cxn ang="0">
                <a:pos x="1706" y="985"/>
              </a:cxn>
              <a:cxn ang="0">
                <a:pos x="2021" y="804"/>
              </a:cxn>
              <a:cxn ang="0">
                <a:pos x="2329" y="764"/>
              </a:cxn>
              <a:cxn ang="0">
                <a:pos x="2731" y="804"/>
              </a:cxn>
            </a:cxnLst>
            <a:rect l="0" t="0" r="r" b="b"/>
            <a:pathLst>
              <a:path w="2731" h="1306">
                <a:moveTo>
                  <a:pt x="0" y="0"/>
                </a:moveTo>
                <a:cubicBezTo>
                  <a:pt x="49" y="85"/>
                  <a:pt x="177" y="377"/>
                  <a:pt x="293" y="512"/>
                </a:cubicBezTo>
                <a:cubicBezTo>
                  <a:pt x="409" y="647"/>
                  <a:pt x="572" y="824"/>
                  <a:pt x="696" y="811"/>
                </a:cubicBezTo>
                <a:cubicBezTo>
                  <a:pt x="820" y="798"/>
                  <a:pt x="923" y="366"/>
                  <a:pt x="1035" y="433"/>
                </a:cubicBezTo>
                <a:cubicBezTo>
                  <a:pt x="1147" y="500"/>
                  <a:pt x="1254" y="1122"/>
                  <a:pt x="1366" y="1214"/>
                </a:cubicBezTo>
                <a:cubicBezTo>
                  <a:pt x="1478" y="1306"/>
                  <a:pt x="1597" y="1053"/>
                  <a:pt x="1706" y="985"/>
                </a:cubicBezTo>
                <a:cubicBezTo>
                  <a:pt x="1815" y="917"/>
                  <a:pt x="1917" y="841"/>
                  <a:pt x="2021" y="804"/>
                </a:cubicBezTo>
                <a:cubicBezTo>
                  <a:pt x="2125" y="767"/>
                  <a:pt x="2211" y="764"/>
                  <a:pt x="2329" y="764"/>
                </a:cubicBezTo>
                <a:cubicBezTo>
                  <a:pt x="2447" y="764"/>
                  <a:pt x="2647" y="796"/>
                  <a:pt x="2731" y="804"/>
                </a:cubicBezTo>
              </a:path>
            </a:pathLst>
          </a:custGeom>
          <a:noFill/>
          <a:ln w="28575" cmpd="sng">
            <a:solidFill>
              <a:srgbClr val="D27D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87" name="Text Box 43"/>
          <p:cNvSpPr txBox="1">
            <a:spLocks noChangeArrowheads="1"/>
          </p:cNvSpPr>
          <p:nvPr/>
        </p:nvSpPr>
        <p:spPr bwMode="auto">
          <a:xfrm>
            <a:off x="6051550" y="4745038"/>
            <a:ext cx="400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b="1" i="0">
                <a:solidFill>
                  <a:srgbClr val="990033"/>
                </a:solidFill>
                <a:latin typeface="Arial" charset="0"/>
              </a:rPr>
              <a:t>Cl</a:t>
            </a:r>
            <a:r>
              <a:rPr lang="es-ES_tradnl" sz="1400" b="1" i="0" baseline="30000">
                <a:solidFill>
                  <a:srgbClr val="990033"/>
                </a:solidFill>
                <a:latin typeface="Arial" charset="0"/>
              </a:rPr>
              <a:t>-</a:t>
            </a:r>
            <a:endParaRPr lang="en-US" sz="1400" b="1" i="0" baseline="30000">
              <a:solidFill>
                <a:srgbClr val="990033"/>
              </a:solidFill>
              <a:latin typeface="Arial" charset="0"/>
            </a:endParaRPr>
          </a:p>
        </p:txBody>
      </p:sp>
      <p:sp>
        <p:nvSpPr>
          <p:cNvPr id="313388" name="Text Box 44"/>
          <p:cNvSpPr txBox="1">
            <a:spLocks noChangeArrowheads="1"/>
          </p:cNvSpPr>
          <p:nvPr/>
        </p:nvSpPr>
        <p:spPr bwMode="auto">
          <a:xfrm>
            <a:off x="4995863" y="5522913"/>
            <a:ext cx="4429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b="1" i="0">
                <a:solidFill>
                  <a:srgbClr val="D27D00"/>
                </a:solidFill>
                <a:latin typeface="Arial" charset="0"/>
              </a:rPr>
              <a:t>K</a:t>
            </a:r>
            <a:r>
              <a:rPr lang="es-ES_tradnl" sz="1400" b="1" i="0" baseline="30000">
                <a:solidFill>
                  <a:srgbClr val="D27D00"/>
                </a:solidFill>
                <a:latin typeface="Arial" charset="0"/>
              </a:rPr>
              <a:t>+ </a:t>
            </a:r>
            <a:r>
              <a:rPr lang="es-ES_tradnl" sz="1400" b="1" i="0" baseline="30000">
                <a:solidFill>
                  <a:schemeClr val="hlink"/>
                </a:solidFill>
                <a:latin typeface="Arial" charset="0"/>
              </a:rPr>
              <a:t> </a:t>
            </a:r>
          </a:p>
        </p:txBody>
      </p:sp>
      <p:sp>
        <p:nvSpPr>
          <p:cNvPr id="313389" name="Text Box 45"/>
          <p:cNvSpPr txBox="1">
            <a:spLocks noChangeArrowheads="1"/>
          </p:cNvSpPr>
          <p:nvPr/>
        </p:nvSpPr>
        <p:spPr bwMode="auto">
          <a:xfrm>
            <a:off x="6183313" y="4308475"/>
            <a:ext cx="4778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b="1" i="0">
                <a:solidFill>
                  <a:schemeClr val="hlink"/>
                </a:solidFill>
                <a:latin typeface="Arial" charset="0"/>
              </a:rPr>
              <a:t>Na</a:t>
            </a:r>
            <a:r>
              <a:rPr lang="es-ES_tradnl" sz="1400" b="1" i="0" baseline="30000">
                <a:solidFill>
                  <a:schemeClr val="hlink"/>
                </a:solidFill>
                <a:latin typeface="Arial" charset="0"/>
              </a:rPr>
              <a:t>+</a:t>
            </a:r>
            <a:endParaRPr lang="en-US" sz="1400" b="1" i="0" baseline="3000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313390" name="Text Box 46"/>
          <p:cNvSpPr txBox="1">
            <a:spLocks noChangeArrowheads="1"/>
          </p:cNvSpPr>
          <p:nvPr/>
        </p:nvSpPr>
        <p:spPr bwMode="auto">
          <a:xfrm rot="-5400000">
            <a:off x="540544" y="3325019"/>
            <a:ext cx="23256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/>
              <a:t>Cantidad por minuto (mg)</a:t>
            </a:r>
            <a:endParaRPr lang="en-US" sz="1600"/>
          </a:p>
        </p:txBody>
      </p:sp>
      <p:sp>
        <p:nvSpPr>
          <p:cNvPr id="313391" name="Freeform 47"/>
          <p:cNvSpPr>
            <a:spLocks/>
          </p:cNvSpPr>
          <p:nvPr/>
        </p:nvSpPr>
        <p:spPr bwMode="auto">
          <a:xfrm>
            <a:off x="2506663" y="1930400"/>
            <a:ext cx="4319587" cy="2789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67" y="345"/>
              </a:cxn>
              <a:cxn ang="0">
                <a:pos x="662" y="613"/>
              </a:cxn>
              <a:cxn ang="0">
                <a:pos x="875" y="581"/>
              </a:cxn>
              <a:cxn ang="0">
                <a:pos x="875" y="574"/>
              </a:cxn>
              <a:cxn ang="0">
                <a:pos x="1035" y="433"/>
              </a:cxn>
              <a:cxn ang="0">
                <a:pos x="1175" y="660"/>
              </a:cxn>
              <a:cxn ang="0">
                <a:pos x="1317" y="1008"/>
              </a:cxn>
              <a:cxn ang="0">
                <a:pos x="1475" y="1284"/>
              </a:cxn>
              <a:cxn ang="0">
                <a:pos x="1759" y="1473"/>
              </a:cxn>
              <a:cxn ang="0">
                <a:pos x="2303" y="1694"/>
              </a:cxn>
              <a:cxn ang="0">
                <a:pos x="2721" y="1757"/>
              </a:cxn>
            </a:cxnLst>
            <a:rect l="0" t="0" r="r" b="b"/>
            <a:pathLst>
              <a:path w="2721" h="1757">
                <a:moveTo>
                  <a:pt x="0" y="0"/>
                </a:moveTo>
                <a:cubicBezTo>
                  <a:pt x="44" y="57"/>
                  <a:pt x="157" y="243"/>
                  <a:pt x="267" y="345"/>
                </a:cubicBezTo>
                <a:cubicBezTo>
                  <a:pt x="377" y="447"/>
                  <a:pt x="561" y="574"/>
                  <a:pt x="662" y="613"/>
                </a:cubicBezTo>
                <a:cubicBezTo>
                  <a:pt x="763" y="652"/>
                  <a:pt x="840" y="587"/>
                  <a:pt x="875" y="581"/>
                </a:cubicBezTo>
                <a:cubicBezTo>
                  <a:pt x="910" y="575"/>
                  <a:pt x="848" y="599"/>
                  <a:pt x="875" y="574"/>
                </a:cubicBezTo>
                <a:cubicBezTo>
                  <a:pt x="902" y="549"/>
                  <a:pt x="985" y="419"/>
                  <a:pt x="1035" y="433"/>
                </a:cubicBezTo>
                <a:cubicBezTo>
                  <a:pt x="1085" y="447"/>
                  <a:pt x="1128" y="564"/>
                  <a:pt x="1175" y="660"/>
                </a:cubicBezTo>
                <a:cubicBezTo>
                  <a:pt x="1222" y="756"/>
                  <a:pt x="1267" y="904"/>
                  <a:pt x="1317" y="1008"/>
                </a:cubicBezTo>
                <a:cubicBezTo>
                  <a:pt x="1367" y="1112"/>
                  <a:pt x="1401" y="1206"/>
                  <a:pt x="1475" y="1284"/>
                </a:cubicBezTo>
                <a:cubicBezTo>
                  <a:pt x="1549" y="1362"/>
                  <a:pt x="1621" y="1405"/>
                  <a:pt x="1759" y="1473"/>
                </a:cubicBezTo>
                <a:cubicBezTo>
                  <a:pt x="1897" y="1541"/>
                  <a:pt x="2143" y="1647"/>
                  <a:pt x="2303" y="1694"/>
                </a:cubicBezTo>
                <a:cubicBezTo>
                  <a:pt x="2463" y="1741"/>
                  <a:pt x="2634" y="1744"/>
                  <a:pt x="2721" y="1757"/>
                </a:cubicBezTo>
              </a:path>
            </a:pathLst>
          </a:custGeom>
          <a:noFill/>
          <a:ln w="28575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3392" name="Freeform 48"/>
          <p:cNvSpPr>
            <a:spLocks/>
          </p:cNvSpPr>
          <p:nvPr/>
        </p:nvSpPr>
        <p:spPr bwMode="auto">
          <a:xfrm>
            <a:off x="2519363" y="2070100"/>
            <a:ext cx="4319587" cy="2789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67" y="345"/>
              </a:cxn>
              <a:cxn ang="0">
                <a:pos x="662" y="613"/>
              </a:cxn>
              <a:cxn ang="0">
                <a:pos x="875" y="581"/>
              </a:cxn>
              <a:cxn ang="0">
                <a:pos x="875" y="574"/>
              </a:cxn>
              <a:cxn ang="0">
                <a:pos x="1035" y="433"/>
              </a:cxn>
              <a:cxn ang="0">
                <a:pos x="1175" y="660"/>
              </a:cxn>
              <a:cxn ang="0">
                <a:pos x="1317" y="1008"/>
              </a:cxn>
              <a:cxn ang="0">
                <a:pos x="1475" y="1284"/>
              </a:cxn>
              <a:cxn ang="0">
                <a:pos x="1759" y="1473"/>
              </a:cxn>
              <a:cxn ang="0">
                <a:pos x="2303" y="1694"/>
              </a:cxn>
              <a:cxn ang="0">
                <a:pos x="2721" y="1757"/>
              </a:cxn>
            </a:cxnLst>
            <a:rect l="0" t="0" r="r" b="b"/>
            <a:pathLst>
              <a:path w="2721" h="1757">
                <a:moveTo>
                  <a:pt x="0" y="0"/>
                </a:moveTo>
                <a:cubicBezTo>
                  <a:pt x="44" y="57"/>
                  <a:pt x="157" y="243"/>
                  <a:pt x="267" y="345"/>
                </a:cubicBezTo>
                <a:cubicBezTo>
                  <a:pt x="377" y="447"/>
                  <a:pt x="561" y="574"/>
                  <a:pt x="662" y="613"/>
                </a:cubicBezTo>
                <a:cubicBezTo>
                  <a:pt x="763" y="652"/>
                  <a:pt x="840" y="587"/>
                  <a:pt x="875" y="581"/>
                </a:cubicBezTo>
                <a:cubicBezTo>
                  <a:pt x="910" y="575"/>
                  <a:pt x="848" y="599"/>
                  <a:pt x="875" y="574"/>
                </a:cubicBezTo>
                <a:cubicBezTo>
                  <a:pt x="902" y="549"/>
                  <a:pt x="985" y="419"/>
                  <a:pt x="1035" y="433"/>
                </a:cubicBezTo>
                <a:cubicBezTo>
                  <a:pt x="1085" y="447"/>
                  <a:pt x="1128" y="564"/>
                  <a:pt x="1175" y="660"/>
                </a:cubicBezTo>
                <a:cubicBezTo>
                  <a:pt x="1222" y="756"/>
                  <a:pt x="1267" y="904"/>
                  <a:pt x="1317" y="1008"/>
                </a:cubicBezTo>
                <a:cubicBezTo>
                  <a:pt x="1367" y="1112"/>
                  <a:pt x="1401" y="1206"/>
                  <a:pt x="1475" y="1284"/>
                </a:cubicBezTo>
                <a:cubicBezTo>
                  <a:pt x="1549" y="1362"/>
                  <a:pt x="1621" y="1405"/>
                  <a:pt x="1759" y="1473"/>
                </a:cubicBezTo>
                <a:cubicBezTo>
                  <a:pt x="1897" y="1541"/>
                  <a:pt x="2143" y="1647"/>
                  <a:pt x="2303" y="1694"/>
                </a:cubicBezTo>
                <a:cubicBezTo>
                  <a:pt x="2463" y="1741"/>
                  <a:pt x="2634" y="1744"/>
                  <a:pt x="2721" y="1757"/>
                </a:cubicBezTo>
              </a:path>
            </a:pathLst>
          </a:custGeom>
          <a:noFill/>
          <a:ln w="28575" cmpd="sng">
            <a:solidFill>
              <a:srgbClr val="99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51" name="50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710812" y="265805"/>
            <a:ext cx="6173555" cy="63709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GT" sz="2400" b="1" i="1" u="sng" dirty="0" smtClean="0">
                <a:solidFill>
                  <a:schemeClr val="bg1"/>
                </a:solidFill>
              </a:rPr>
              <a:t>Para vivir en paz:</a:t>
            </a:r>
          </a:p>
          <a:p>
            <a:pPr algn="ctr"/>
            <a:endParaRPr lang="es-GT" sz="2400" b="1" i="1" u="sng" dirty="0" smtClean="0">
              <a:solidFill>
                <a:schemeClr val="bg1"/>
              </a:solidFill>
            </a:endParaRPr>
          </a:p>
          <a:p>
            <a:pPr algn="ctr"/>
            <a:endParaRPr lang="es-GT" sz="2400" i="1" dirty="0">
              <a:solidFill>
                <a:schemeClr val="bg1"/>
              </a:solidFill>
            </a:endParaRPr>
          </a:p>
          <a:p>
            <a:pPr algn="ctr"/>
            <a:r>
              <a:rPr lang="es-GT" sz="2400" i="1" dirty="0" smtClean="0">
                <a:solidFill>
                  <a:schemeClr val="bg1"/>
                </a:solidFill>
              </a:rPr>
              <a:t>-Lo que pienso</a:t>
            </a:r>
          </a:p>
          <a:p>
            <a:pPr algn="ctr"/>
            <a:r>
              <a:rPr lang="es-GT" sz="2400" i="1" dirty="0" smtClean="0">
                <a:solidFill>
                  <a:schemeClr val="bg1"/>
                </a:solidFill>
              </a:rPr>
              <a:t>-Lo que hago</a:t>
            </a:r>
          </a:p>
          <a:p>
            <a:pPr algn="ctr"/>
            <a:r>
              <a:rPr lang="es-GT" sz="2400" i="1" dirty="0" smtClean="0">
                <a:solidFill>
                  <a:schemeClr val="bg1"/>
                </a:solidFill>
              </a:rPr>
              <a:t>-Lo que digo</a:t>
            </a:r>
          </a:p>
          <a:p>
            <a:pPr algn="ctr"/>
            <a:r>
              <a:rPr lang="es-GT" sz="2400" i="1" dirty="0" smtClean="0">
                <a:solidFill>
                  <a:schemeClr val="bg1"/>
                </a:solidFill>
              </a:rPr>
              <a:t>-Lo que siento</a:t>
            </a:r>
          </a:p>
          <a:p>
            <a:pPr algn="ctr"/>
            <a:endParaRPr lang="es-GT" sz="2400" i="1" dirty="0">
              <a:solidFill>
                <a:schemeClr val="bg1"/>
              </a:solidFill>
            </a:endParaRPr>
          </a:p>
          <a:p>
            <a:pPr algn="ctr"/>
            <a:r>
              <a:rPr lang="es-GT" sz="2400" i="1" dirty="0" smtClean="0">
                <a:solidFill>
                  <a:schemeClr val="bg1"/>
                </a:solidFill>
              </a:rPr>
              <a:t>Deben coincidir, ser iguales…</a:t>
            </a:r>
          </a:p>
          <a:p>
            <a:pPr algn="ctr"/>
            <a:endParaRPr lang="es-GT" sz="2400" i="1" dirty="0">
              <a:solidFill>
                <a:schemeClr val="bg1"/>
              </a:solidFill>
            </a:endParaRPr>
          </a:p>
          <a:p>
            <a:pPr algn="ctr"/>
            <a:r>
              <a:rPr lang="es-GT" sz="2400" i="1" dirty="0" smtClean="0">
                <a:solidFill>
                  <a:schemeClr val="bg1"/>
                </a:solidFill>
              </a:rPr>
              <a:t>Si no, todo se viene abajo!!</a:t>
            </a:r>
          </a:p>
          <a:p>
            <a:pPr algn="ctr"/>
            <a:endParaRPr lang="es-GT" sz="2400" i="1" dirty="0">
              <a:solidFill>
                <a:schemeClr val="bg1"/>
              </a:solidFill>
            </a:endParaRPr>
          </a:p>
          <a:p>
            <a:pPr algn="ctr"/>
            <a:endParaRPr lang="es-GT" sz="2400" i="1" dirty="0" smtClean="0">
              <a:solidFill>
                <a:schemeClr val="bg1"/>
              </a:solidFill>
            </a:endParaRPr>
          </a:p>
          <a:p>
            <a:pPr algn="r"/>
            <a:r>
              <a:rPr lang="es-GT" sz="1600" i="1" dirty="0" smtClean="0">
                <a:solidFill>
                  <a:schemeClr val="bg1"/>
                </a:solidFill>
              </a:rPr>
              <a:t>Dr. Johnnathan Molina</a:t>
            </a:r>
          </a:p>
          <a:p>
            <a:pPr algn="r"/>
            <a:r>
              <a:rPr lang="es-GT" sz="1600" i="1" dirty="0" smtClean="0">
                <a:solidFill>
                  <a:schemeClr val="bg1"/>
                </a:solidFill>
              </a:rPr>
              <a:t>Agosto 2014 </a:t>
            </a:r>
          </a:p>
          <a:p>
            <a:pPr algn="ctr"/>
            <a:endParaRPr lang="es-GT" sz="2400" i="1" dirty="0">
              <a:solidFill>
                <a:schemeClr val="bg1"/>
              </a:solidFill>
            </a:endParaRPr>
          </a:p>
          <a:p>
            <a:pPr algn="ctr"/>
            <a:r>
              <a:rPr lang="es-GT" sz="4000" dirty="0" smtClean="0">
                <a:solidFill>
                  <a:schemeClr val="bg1"/>
                </a:solidFill>
              </a:rPr>
              <a:t>Ü</a:t>
            </a:r>
            <a:endParaRPr lang="es-ES" sz="4000" dirty="0">
              <a:solidFill>
                <a:schemeClr val="bg1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-1" y="6427113"/>
            <a:ext cx="1489587" cy="43088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Aclaramiento plasmático</a:t>
            </a:r>
            <a:endParaRPr lang="en-US"/>
          </a:p>
        </p:txBody>
      </p:sp>
      <p:sp>
        <p:nvSpPr>
          <p:cNvPr id="3153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7188" y="1897063"/>
            <a:ext cx="8547100" cy="777875"/>
          </a:xfrm>
        </p:spPr>
        <p:txBody>
          <a:bodyPr/>
          <a:lstStyle/>
          <a:p>
            <a:pPr algn="just"/>
            <a:r>
              <a:rPr lang="es-ES_tradnl" sz="2500"/>
              <a:t>Capacidad del riñon para depurar o eliminar una sustancia del plasma sanguíneo</a:t>
            </a:r>
          </a:p>
        </p:txBody>
      </p:sp>
      <p:graphicFrame>
        <p:nvGraphicFramePr>
          <p:cNvPr id="315396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306388" y="3294063"/>
          <a:ext cx="8281987" cy="639762"/>
        </p:xfrm>
        <a:graphic>
          <a:graphicData uri="http://schemas.openxmlformats.org/presentationml/2006/ole">
            <p:oleObj spid="_x0000_s315396" name="Ecuación" r:id="rId3" imgW="5435280" imgH="419040" progId="Equation.3">
              <p:embed/>
            </p:oleObj>
          </a:graphicData>
        </a:graphic>
      </p:graphicFrame>
      <p:sp>
        <p:nvSpPr>
          <p:cNvPr id="7" name="6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AutoShape 2"/>
          <p:cNvSpPr>
            <a:spLocks noChangeArrowheads="1"/>
          </p:cNvSpPr>
          <p:nvPr/>
        </p:nvSpPr>
        <p:spPr bwMode="auto">
          <a:xfrm>
            <a:off x="2571750" y="1466850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6419" name="Oval 3"/>
          <p:cNvSpPr>
            <a:spLocks noChangeArrowheads="1"/>
          </p:cNvSpPr>
          <p:nvPr/>
        </p:nvSpPr>
        <p:spPr bwMode="auto">
          <a:xfrm>
            <a:off x="2647950" y="1619250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6420" name="Rectangle 4"/>
          <p:cNvSpPr>
            <a:spLocks noChangeArrowheads="1"/>
          </p:cNvSpPr>
          <p:nvPr/>
        </p:nvSpPr>
        <p:spPr bwMode="auto">
          <a:xfrm>
            <a:off x="465138" y="1401763"/>
            <a:ext cx="1166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pt-BR" sz="2400" i="0">
                <a:solidFill>
                  <a:srgbClr val="006600"/>
                </a:solidFill>
                <a:latin typeface="Georgia" pitchFamily="18" charset="0"/>
              </a:rPr>
              <a:t>Inulina</a:t>
            </a:r>
          </a:p>
        </p:txBody>
      </p:sp>
      <p:pic>
        <p:nvPicPr>
          <p:cNvPr id="31642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0725" y="1871663"/>
            <a:ext cx="2760663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6422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Aclaramiento plasmático de inulina</a:t>
            </a:r>
          </a:p>
        </p:txBody>
      </p:sp>
      <p:sp>
        <p:nvSpPr>
          <p:cNvPr id="316423" name="Text Box 7"/>
          <p:cNvSpPr txBox="1">
            <a:spLocks noChangeArrowheads="1"/>
          </p:cNvSpPr>
          <p:nvPr/>
        </p:nvSpPr>
        <p:spPr bwMode="auto">
          <a:xfrm>
            <a:off x="3930650" y="1406525"/>
            <a:ext cx="1066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/>
              <a:t>Glomérulo</a:t>
            </a:r>
            <a:endParaRPr lang="es-ES" sz="1600" i="0"/>
          </a:p>
        </p:txBody>
      </p:sp>
      <p:sp>
        <p:nvSpPr>
          <p:cNvPr id="316424" name="Line 8"/>
          <p:cNvSpPr>
            <a:spLocks noChangeShapeType="1"/>
          </p:cNvSpPr>
          <p:nvPr/>
        </p:nvSpPr>
        <p:spPr bwMode="auto">
          <a:xfrm>
            <a:off x="4433888" y="1674813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6425" name="Text Box 9"/>
          <p:cNvSpPr txBox="1">
            <a:spLocks noChangeArrowheads="1"/>
          </p:cNvSpPr>
          <p:nvPr/>
        </p:nvSpPr>
        <p:spPr bwMode="auto">
          <a:xfrm>
            <a:off x="2468563" y="2471738"/>
            <a:ext cx="12112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 i="0"/>
              <a:t>Cápsula</a:t>
            </a:r>
          </a:p>
          <a:p>
            <a:pPr algn="ctr"/>
            <a:r>
              <a:rPr lang="es-ES_tradnl" sz="1600" i="0"/>
              <a:t> de Bowman</a:t>
            </a:r>
            <a:endParaRPr lang="es-ES" sz="1600" i="0"/>
          </a:p>
        </p:txBody>
      </p:sp>
      <p:sp>
        <p:nvSpPr>
          <p:cNvPr id="316426" name="Line 10"/>
          <p:cNvSpPr>
            <a:spLocks noChangeShapeType="1"/>
          </p:cNvSpPr>
          <p:nvPr/>
        </p:nvSpPr>
        <p:spPr bwMode="auto">
          <a:xfrm rot="-5400000">
            <a:off x="3667125" y="238125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6427" name="AutoShape 11"/>
          <p:cNvSpPr>
            <a:spLocks noChangeArrowheads="1"/>
          </p:cNvSpPr>
          <p:nvPr/>
        </p:nvSpPr>
        <p:spPr bwMode="auto">
          <a:xfrm>
            <a:off x="1754188" y="1538288"/>
            <a:ext cx="576262" cy="236537"/>
          </a:xfrm>
          <a:prstGeom prst="rightArrow">
            <a:avLst>
              <a:gd name="adj1" fmla="val 50000"/>
              <a:gd name="adj2" fmla="val 6090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6428" name="AutoShape 12"/>
          <p:cNvSpPr>
            <a:spLocks noChangeArrowheads="1"/>
          </p:cNvSpPr>
          <p:nvPr/>
        </p:nvSpPr>
        <p:spPr bwMode="auto">
          <a:xfrm>
            <a:off x="6278563" y="1343025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6429" name="Oval 13"/>
          <p:cNvSpPr>
            <a:spLocks noChangeArrowheads="1"/>
          </p:cNvSpPr>
          <p:nvPr/>
        </p:nvSpPr>
        <p:spPr bwMode="auto">
          <a:xfrm>
            <a:off x="6354763" y="2105025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6430" name="Text Box 14"/>
          <p:cNvSpPr txBox="1">
            <a:spLocks noChangeArrowheads="1"/>
          </p:cNvSpPr>
          <p:nvPr/>
        </p:nvSpPr>
        <p:spPr bwMode="auto">
          <a:xfrm>
            <a:off x="6811963" y="1343025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pt-BR" sz="1400" b="1" i="0">
                <a:latin typeface="Georgia" pitchFamily="18" charset="0"/>
              </a:rPr>
              <a:t>1 ml de plasma</a:t>
            </a:r>
          </a:p>
        </p:txBody>
      </p:sp>
      <p:sp>
        <p:nvSpPr>
          <p:cNvPr id="316431" name="Text Box 15"/>
          <p:cNvSpPr txBox="1">
            <a:spLocks noChangeArrowheads="1"/>
          </p:cNvSpPr>
          <p:nvPr/>
        </p:nvSpPr>
        <p:spPr bwMode="auto">
          <a:xfrm>
            <a:off x="6811963" y="2028825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pt-BR" sz="1400" b="1" i="0">
                <a:latin typeface="Georgia" pitchFamily="18" charset="0"/>
              </a:rPr>
              <a:t>1 mg de Inulina</a:t>
            </a:r>
          </a:p>
        </p:txBody>
      </p:sp>
      <p:sp>
        <p:nvSpPr>
          <p:cNvPr id="316432" name="AutoShape 16"/>
          <p:cNvSpPr>
            <a:spLocks noChangeArrowheads="1"/>
          </p:cNvSpPr>
          <p:nvPr/>
        </p:nvSpPr>
        <p:spPr bwMode="auto">
          <a:xfrm>
            <a:off x="6278563" y="2638425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6433" name="Oval 17"/>
          <p:cNvSpPr>
            <a:spLocks noChangeArrowheads="1"/>
          </p:cNvSpPr>
          <p:nvPr/>
        </p:nvSpPr>
        <p:spPr bwMode="auto">
          <a:xfrm>
            <a:off x="6354763" y="2790825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6434" name="Text Box 18"/>
          <p:cNvSpPr txBox="1">
            <a:spLocks noChangeArrowheads="1"/>
          </p:cNvSpPr>
          <p:nvPr/>
        </p:nvSpPr>
        <p:spPr bwMode="auto">
          <a:xfrm>
            <a:off x="6659563" y="2638425"/>
            <a:ext cx="2057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pt-BR" sz="1400" b="1" i="0">
                <a:latin typeface="Georgia" pitchFamily="18" charset="0"/>
              </a:rPr>
              <a:t>1 mg de Inulina/1 ml de plasma</a:t>
            </a:r>
          </a:p>
        </p:txBody>
      </p:sp>
      <p:sp>
        <p:nvSpPr>
          <p:cNvPr id="316435" name="AutoShape 19"/>
          <p:cNvSpPr>
            <a:spLocks noChangeArrowheads="1"/>
          </p:cNvSpPr>
          <p:nvPr/>
        </p:nvSpPr>
        <p:spPr bwMode="auto">
          <a:xfrm>
            <a:off x="6151563" y="2425700"/>
            <a:ext cx="2668587" cy="950913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6436" name="Text Box 20"/>
          <p:cNvSpPr txBox="1">
            <a:spLocks noChangeArrowheads="1"/>
          </p:cNvSpPr>
          <p:nvPr/>
        </p:nvSpPr>
        <p:spPr bwMode="auto">
          <a:xfrm>
            <a:off x="4057650" y="6115050"/>
            <a:ext cx="9509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pt-BR" sz="1400" b="1" i="0">
                <a:latin typeface="Georgia" pitchFamily="18" charset="0"/>
              </a:rPr>
              <a:t>Orina</a:t>
            </a:r>
          </a:p>
        </p:txBody>
      </p:sp>
      <p:sp>
        <p:nvSpPr>
          <p:cNvPr id="316437" name="Line 21"/>
          <p:cNvSpPr>
            <a:spLocks noChangeShapeType="1"/>
          </p:cNvSpPr>
          <p:nvPr/>
        </p:nvSpPr>
        <p:spPr bwMode="auto">
          <a:xfrm>
            <a:off x="4384675" y="6010275"/>
            <a:ext cx="0" cy="15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6438" name="Rectangle 22"/>
          <p:cNvSpPr>
            <a:spLocks noGrp="1" noChangeArrowheads="1"/>
          </p:cNvSpPr>
          <p:nvPr>
            <p:ph type="body" idx="1"/>
          </p:nvPr>
        </p:nvSpPr>
        <p:spPr>
          <a:xfrm>
            <a:off x="300038" y="1989138"/>
            <a:ext cx="2309812" cy="476250"/>
          </a:xfrm>
        </p:spPr>
        <p:txBody>
          <a:bodyPr/>
          <a:lstStyle/>
          <a:p>
            <a:r>
              <a:rPr lang="es-ES_tradnl" sz="1400"/>
              <a:t>Polisacárido, no se reabsorbe ni se secreta</a:t>
            </a:r>
            <a:endParaRPr lang="en-US" sz="1400"/>
          </a:p>
        </p:txBody>
      </p:sp>
      <p:sp>
        <p:nvSpPr>
          <p:cNvPr id="25" name="24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0725" y="1871663"/>
            <a:ext cx="2760663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43" name="AutoShape 3"/>
          <p:cNvSpPr>
            <a:spLocks noChangeArrowheads="1"/>
          </p:cNvSpPr>
          <p:nvPr/>
        </p:nvSpPr>
        <p:spPr bwMode="auto">
          <a:xfrm>
            <a:off x="3448050" y="1868488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7444" name="Oval 4"/>
          <p:cNvSpPr>
            <a:spLocks noChangeArrowheads="1"/>
          </p:cNvSpPr>
          <p:nvPr/>
        </p:nvSpPr>
        <p:spPr bwMode="auto">
          <a:xfrm>
            <a:off x="3524250" y="2020888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7445" name="Rectangle 5"/>
          <p:cNvSpPr>
            <a:spLocks noChangeArrowheads="1"/>
          </p:cNvSpPr>
          <p:nvPr/>
        </p:nvSpPr>
        <p:spPr bwMode="auto">
          <a:xfrm>
            <a:off x="1366838" y="1789113"/>
            <a:ext cx="1166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pt-BR" sz="2400" i="0">
                <a:solidFill>
                  <a:srgbClr val="006600"/>
                </a:solidFill>
                <a:latin typeface="Georgia" pitchFamily="18" charset="0"/>
              </a:rPr>
              <a:t>Inulina</a:t>
            </a:r>
          </a:p>
        </p:txBody>
      </p:sp>
      <p:sp>
        <p:nvSpPr>
          <p:cNvPr id="317446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Depuración plasmática de inulina</a:t>
            </a:r>
          </a:p>
        </p:txBody>
      </p:sp>
      <p:sp>
        <p:nvSpPr>
          <p:cNvPr id="317447" name="Text Box 7"/>
          <p:cNvSpPr txBox="1">
            <a:spLocks noChangeArrowheads="1"/>
          </p:cNvSpPr>
          <p:nvPr/>
        </p:nvSpPr>
        <p:spPr bwMode="auto">
          <a:xfrm>
            <a:off x="3930650" y="1406525"/>
            <a:ext cx="1066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/>
              <a:t>Glomérulo</a:t>
            </a:r>
            <a:endParaRPr lang="es-ES" sz="1600" i="0"/>
          </a:p>
        </p:txBody>
      </p:sp>
      <p:sp>
        <p:nvSpPr>
          <p:cNvPr id="317448" name="Line 8"/>
          <p:cNvSpPr>
            <a:spLocks noChangeShapeType="1"/>
          </p:cNvSpPr>
          <p:nvPr/>
        </p:nvSpPr>
        <p:spPr bwMode="auto">
          <a:xfrm>
            <a:off x="4433888" y="1674813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7449" name="Text Box 9"/>
          <p:cNvSpPr txBox="1">
            <a:spLocks noChangeArrowheads="1"/>
          </p:cNvSpPr>
          <p:nvPr/>
        </p:nvSpPr>
        <p:spPr bwMode="auto">
          <a:xfrm>
            <a:off x="2468563" y="2471738"/>
            <a:ext cx="12112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 i="0"/>
              <a:t>Cápsula</a:t>
            </a:r>
          </a:p>
          <a:p>
            <a:pPr algn="ctr"/>
            <a:r>
              <a:rPr lang="es-ES_tradnl" sz="1600" i="0"/>
              <a:t> de Bowman</a:t>
            </a:r>
            <a:endParaRPr lang="es-ES" sz="1600" i="0"/>
          </a:p>
        </p:txBody>
      </p:sp>
      <p:sp>
        <p:nvSpPr>
          <p:cNvPr id="317450" name="Line 10"/>
          <p:cNvSpPr>
            <a:spLocks noChangeShapeType="1"/>
          </p:cNvSpPr>
          <p:nvPr/>
        </p:nvSpPr>
        <p:spPr bwMode="auto">
          <a:xfrm rot="-5400000">
            <a:off x="3667125" y="238125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7451" name="AutoShape 11"/>
          <p:cNvSpPr>
            <a:spLocks noChangeArrowheads="1"/>
          </p:cNvSpPr>
          <p:nvPr/>
        </p:nvSpPr>
        <p:spPr bwMode="auto">
          <a:xfrm>
            <a:off x="2655888" y="1938338"/>
            <a:ext cx="576262" cy="236537"/>
          </a:xfrm>
          <a:prstGeom prst="rightArrow">
            <a:avLst>
              <a:gd name="adj1" fmla="val 50000"/>
              <a:gd name="adj2" fmla="val 6090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7452" name="AutoShape 12"/>
          <p:cNvSpPr>
            <a:spLocks noChangeArrowheads="1"/>
          </p:cNvSpPr>
          <p:nvPr/>
        </p:nvSpPr>
        <p:spPr bwMode="auto">
          <a:xfrm>
            <a:off x="6278563" y="1343025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7453" name="Oval 13"/>
          <p:cNvSpPr>
            <a:spLocks noChangeArrowheads="1"/>
          </p:cNvSpPr>
          <p:nvPr/>
        </p:nvSpPr>
        <p:spPr bwMode="auto">
          <a:xfrm>
            <a:off x="6354763" y="2105025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7454" name="Text Box 14"/>
          <p:cNvSpPr txBox="1">
            <a:spLocks noChangeArrowheads="1"/>
          </p:cNvSpPr>
          <p:nvPr/>
        </p:nvSpPr>
        <p:spPr bwMode="auto">
          <a:xfrm>
            <a:off x="6811963" y="1343025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pt-BR" sz="1400" b="1" i="0">
                <a:latin typeface="Georgia" pitchFamily="18" charset="0"/>
              </a:rPr>
              <a:t>1 ml de plasma</a:t>
            </a:r>
          </a:p>
        </p:txBody>
      </p:sp>
      <p:sp>
        <p:nvSpPr>
          <p:cNvPr id="317455" name="Text Box 15"/>
          <p:cNvSpPr txBox="1">
            <a:spLocks noChangeArrowheads="1"/>
          </p:cNvSpPr>
          <p:nvPr/>
        </p:nvSpPr>
        <p:spPr bwMode="auto">
          <a:xfrm>
            <a:off x="6811963" y="2028825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pt-BR" sz="1400" b="1" i="0">
                <a:latin typeface="Georgia" pitchFamily="18" charset="0"/>
              </a:rPr>
              <a:t>1 mg de Inulina</a:t>
            </a:r>
          </a:p>
        </p:txBody>
      </p:sp>
      <p:sp>
        <p:nvSpPr>
          <p:cNvPr id="317456" name="AutoShape 16"/>
          <p:cNvSpPr>
            <a:spLocks noChangeArrowheads="1"/>
          </p:cNvSpPr>
          <p:nvPr/>
        </p:nvSpPr>
        <p:spPr bwMode="auto">
          <a:xfrm>
            <a:off x="6278563" y="2638425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7457" name="Oval 17"/>
          <p:cNvSpPr>
            <a:spLocks noChangeArrowheads="1"/>
          </p:cNvSpPr>
          <p:nvPr/>
        </p:nvSpPr>
        <p:spPr bwMode="auto">
          <a:xfrm>
            <a:off x="6354763" y="2790825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7458" name="Text Box 18"/>
          <p:cNvSpPr txBox="1">
            <a:spLocks noChangeArrowheads="1"/>
          </p:cNvSpPr>
          <p:nvPr/>
        </p:nvSpPr>
        <p:spPr bwMode="auto">
          <a:xfrm>
            <a:off x="6659563" y="2638425"/>
            <a:ext cx="2057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pt-BR" sz="1400" b="1" i="0">
                <a:latin typeface="Georgia" pitchFamily="18" charset="0"/>
              </a:rPr>
              <a:t>1 mg de Inulina/1 ml de plasma</a:t>
            </a:r>
          </a:p>
        </p:txBody>
      </p:sp>
      <p:sp>
        <p:nvSpPr>
          <p:cNvPr id="317459" name="AutoShape 19"/>
          <p:cNvSpPr>
            <a:spLocks noChangeArrowheads="1"/>
          </p:cNvSpPr>
          <p:nvPr/>
        </p:nvSpPr>
        <p:spPr bwMode="auto">
          <a:xfrm>
            <a:off x="6151563" y="2425700"/>
            <a:ext cx="2668587" cy="950913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7460" name="Text Box 20"/>
          <p:cNvSpPr txBox="1">
            <a:spLocks noChangeArrowheads="1"/>
          </p:cNvSpPr>
          <p:nvPr/>
        </p:nvSpPr>
        <p:spPr bwMode="auto">
          <a:xfrm>
            <a:off x="4057650" y="6115050"/>
            <a:ext cx="9509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pt-BR" sz="1400" b="1" i="0">
                <a:latin typeface="Georgia" pitchFamily="18" charset="0"/>
              </a:rPr>
              <a:t>Orina</a:t>
            </a:r>
          </a:p>
        </p:txBody>
      </p:sp>
      <p:sp>
        <p:nvSpPr>
          <p:cNvPr id="317461" name="Line 21"/>
          <p:cNvSpPr>
            <a:spLocks noChangeShapeType="1"/>
          </p:cNvSpPr>
          <p:nvPr/>
        </p:nvSpPr>
        <p:spPr bwMode="auto">
          <a:xfrm>
            <a:off x="4384675" y="6010275"/>
            <a:ext cx="0" cy="15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4" name="23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0725" y="1871663"/>
            <a:ext cx="2760663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8467" name="AutoShape 3"/>
          <p:cNvSpPr>
            <a:spLocks noChangeArrowheads="1"/>
          </p:cNvSpPr>
          <p:nvPr/>
        </p:nvSpPr>
        <p:spPr bwMode="auto">
          <a:xfrm>
            <a:off x="3448050" y="1868488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8468" name="Oval 4"/>
          <p:cNvSpPr>
            <a:spLocks noChangeArrowheads="1"/>
          </p:cNvSpPr>
          <p:nvPr/>
        </p:nvSpPr>
        <p:spPr bwMode="auto">
          <a:xfrm>
            <a:off x="3524250" y="2020888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8469" name="Rectangle 5"/>
          <p:cNvSpPr>
            <a:spLocks noChangeArrowheads="1"/>
          </p:cNvSpPr>
          <p:nvPr/>
        </p:nvSpPr>
        <p:spPr bwMode="auto">
          <a:xfrm>
            <a:off x="1366838" y="1789113"/>
            <a:ext cx="1166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pt-BR" sz="2400" i="0">
                <a:solidFill>
                  <a:srgbClr val="006600"/>
                </a:solidFill>
                <a:latin typeface="Georgia" pitchFamily="18" charset="0"/>
              </a:rPr>
              <a:t>Inulina</a:t>
            </a:r>
          </a:p>
        </p:txBody>
      </p:sp>
      <p:sp>
        <p:nvSpPr>
          <p:cNvPr id="31847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Depuración plasmática de inulina</a:t>
            </a:r>
          </a:p>
        </p:txBody>
      </p:sp>
      <p:sp>
        <p:nvSpPr>
          <p:cNvPr id="318471" name="Text Box 7"/>
          <p:cNvSpPr txBox="1">
            <a:spLocks noChangeArrowheads="1"/>
          </p:cNvSpPr>
          <p:nvPr/>
        </p:nvSpPr>
        <p:spPr bwMode="auto">
          <a:xfrm>
            <a:off x="3930650" y="1406525"/>
            <a:ext cx="1066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/>
              <a:t>Glomérulo</a:t>
            </a:r>
            <a:endParaRPr lang="es-ES" sz="1600" i="0"/>
          </a:p>
        </p:txBody>
      </p:sp>
      <p:sp>
        <p:nvSpPr>
          <p:cNvPr id="318472" name="Line 8"/>
          <p:cNvSpPr>
            <a:spLocks noChangeShapeType="1"/>
          </p:cNvSpPr>
          <p:nvPr/>
        </p:nvSpPr>
        <p:spPr bwMode="auto">
          <a:xfrm>
            <a:off x="4433888" y="1674813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8473" name="Text Box 9"/>
          <p:cNvSpPr txBox="1">
            <a:spLocks noChangeArrowheads="1"/>
          </p:cNvSpPr>
          <p:nvPr/>
        </p:nvSpPr>
        <p:spPr bwMode="auto">
          <a:xfrm>
            <a:off x="2468563" y="2471738"/>
            <a:ext cx="12112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 i="0"/>
              <a:t>Cápsula</a:t>
            </a:r>
          </a:p>
          <a:p>
            <a:pPr algn="ctr"/>
            <a:r>
              <a:rPr lang="es-ES_tradnl" sz="1600" i="0"/>
              <a:t> de Bowman</a:t>
            </a:r>
            <a:endParaRPr lang="es-ES" sz="1600" i="0"/>
          </a:p>
        </p:txBody>
      </p:sp>
      <p:sp>
        <p:nvSpPr>
          <p:cNvPr id="318474" name="Line 10"/>
          <p:cNvSpPr>
            <a:spLocks noChangeShapeType="1"/>
          </p:cNvSpPr>
          <p:nvPr/>
        </p:nvSpPr>
        <p:spPr bwMode="auto">
          <a:xfrm rot="-5400000">
            <a:off x="3667125" y="238125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8475" name="AutoShape 11"/>
          <p:cNvSpPr>
            <a:spLocks noChangeArrowheads="1"/>
          </p:cNvSpPr>
          <p:nvPr/>
        </p:nvSpPr>
        <p:spPr bwMode="auto">
          <a:xfrm>
            <a:off x="2655888" y="1938338"/>
            <a:ext cx="576262" cy="236537"/>
          </a:xfrm>
          <a:prstGeom prst="rightArrow">
            <a:avLst>
              <a:gd name="adj1" fmla="val 50000"/>
              <a:gd name="adj2" fmla="val 6090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8476" name="AutoShape 12"/>
          <p:cNvSpPr>
            <a:spLocks noChangeArrowheads="1"/>
          </p:cNvSpPr>
          <p:nvPr/>
        </p:nvSpPr>
        <p:spPr bwMode="auto">
          <a:xfrm>
            <a:off x="4278313" y="2171700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8477" name="Oval 13"/>
          <p:cNvSpPr>
            <a:spLocks noChangeArrowheads="1"/>
          </p:cNvSpPr>
          <p:nvPr/>
        </p:nvSpPr>
        <p:spPr bwMode="auto">
          <a:xfrm>
            <a:off x="4354513" y="2324100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8478" name="AutoShape 14"/>
          <p:cNvSpPr>
            <a:spLocks noChangeArrowheads="1"/>
          </p:cNvSpPr>
          <p:nvPr/>
        </p:nvSpPr>
        <p:spPr bwMode="auto">
          <a:xfrm>
            <a:off x="4214813" y="3262313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8479" name="Oval 15"/>
          <p:cNvSpPr>
            <a:spLocks noChangeArrowheads="1"/>
          </p:cNvSpPr>
          <p:nvPr/>
        </p:nvSpPr>
        <p:spPr bwMode="auto">
          <a:xfrm>
            <a:off x="4291013" y="3414713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8480" name="Line 16"/>
          <p:cNvSpPr>
            <a:spLocks noChangeShapeType="1"/>
          </p:cNvSpPr>
          <p:nvPr/>
        </p:nvSpPr>
        <p:spPr bwMode="auto">
          <a:xfrm>
            <a:off x="4433888" y="2665413"/>
            <a:ext cx="0" cy="43815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8481" name="AutoShape 17"/>
          <p:cNvSpPr>
            <a:spLocks noChangeArrowheads="1"/>
          </p:cNvSpPr>
          <p:nvPr/>
        </p:nvSpPr>
        <p:spPr bwMode="auto">
          <a:xfrm>
            <a:off x="6278563" y="1343025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8482" name="Oval 18"/>
          <p:cNvSpPr>
            <a:spLocks noChangeArrowheads="1"/>
          </p:cNvSpPr>
          <p:nvPr/>
        </p:nvSpPr>
        <p:spPr bwMode="auto">
          <a:xfrm>
            <a:off x="6354763" y="2105025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8483" name="Text Box 19"/>
          <p:cNvSpPr txBox="1">
            <a:spLocks noChangeArrowheads="1"/>
          </p:cNvSpPr>
          <p:nvPr/>
        </p:nvSpPr>
        <p:spPr bwMode="auto">
          <a:xfrm>
            <a:off x="6811963" y="1343025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pt-BR" sz="1400" b="1" i="0">
                <a:latin typeface="Georgia" pitchFamily="18" charset="0"/>
              </a:rPr>
              <a:t>1 ml de plasma</a:t>
            </a:r>
          </a:p>
        </p:txBody>
      </p:sp>
      <p:sp>
        <p:nvSpPr>
          <p:cNvPr id="318484" name="Text Box 20"/>
          <p:cNvSpPr txBox="1">
            <a:spLocks noChangeArrowheads="1"/>
          </p:cNvSpPr>
          <p:nvPr/>
        </p:nvSpPr>
        <p:spPr bwMode="auto">
          <a:xfrm>
            <a:off x="6811963" y="2028825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pt-BR" sz="1400" b="1" i="0">
                <a:latin typeface="Georgia" pitchFamily="18" charset="0"/>
              </a:rPr>
              <a:t>1 mg de Inulina</a:t>
            </a:r>
          </a:p>
        </p:txBody>
      </p:sp>
      <p:sp>
        <p:nvSpPr>
          <p:cNvPr id="318485" name="AutoShape 21"/>
          <p:cNvSpPr>
            <a:spLocks noChangeArrowheads="1"/>
          </p:cNvSpPr>
          <p:nvPr/>
        </p:nvSpPr>
        <p:spPr bwMode="auto">
          <a:xfrm>
            <a:off x="6278563" y="2638425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8486" name="Oval 22"/>
          <p:cNvSpPr>
            <a:spLocks noChangeArrowheads="1"/>
          </p:cNvSpPr>
          <p:nvPr/>
        </p:nvSpPr>
        <p:spPr bwMode="auto">
          <a:xfrm>
            <a:off x="6354763" y="2790825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8487" name="Text Box 23"/>
          <p:cNvSpPr txBox="1">
            <a:spLocks noChangeArrowheads="1"/>
          </p:cNvSpPr>
          <p:nvPr/>
        </p:nvSpPr>
        <p:spPr bwMode="auto">
          <a:xfrm>
            <a:off x="6659563" y="2638425"/>
            <a:ext cx="2057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pt-BR" sz="1400" b="1" i="0">
                <a:latin typeface="Georgia" pitchFamily="18" charset="0"/>
              </a:rPr>
              <a:t>1 mg de Inulina/1 ml de plasma</a:t>
            </a:r>
          </a:p>
        </p:txBody>
      </p:sp>
      <p:sp>
        <p:nvSpPr>
          <p:cNvPr id="318488" name="AutoShape 24"/>
          <p:cNvSpPr>
            <a:spLocks noChangeArrowheads="1"/>
          </p:cNvSpPr>
          <p:nvPr/>
        </p:nvSpPr>
        <p:spPr bwMode="auto">
          <a:xfrm>
            <a:off x="6151563" y="2425700"/>
            <a:ext cx="2668587" cy="950913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8489" name="Text Box 25"/>
          <p:cNvSpPr txBox="1">
            <a:spLocks noChangeArrowheads="1"/>
          </p:cNvSpPr>
          <p:nvPr/>
        </p:nvSpPr>
        <p:spPr bwMode="auto">
          <a:xfrm>
            <a:off x="4057650" y="6115050"/>
            <a:ext cx="9509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pt-BR" sz="1400" b="1" i="0">
                <a:latin typeface="Georgia" pitchFamily="18" charset="0"/>
              </a:rPr>
              <a:t>Orina</a:t>
            </a:r>
          </a:p>
        </p:txBody>
      </p:sp>
      <p:sp>
        <p:nvSpPr>
          <p:cNvPr id="318490" name="Line 26"/>
          <p:cNvSpPr>
            <a:spLocks noChangeShapeType="1"/>
          </p:cNvSpPr>
          <p:nvPr/>
        </p:nvSpPr>
        <p:spPr bwMode="auto">
          <a:xfrm>
            <a:off x="4384675" y="6010275"/>
            <a:ext cx="0" cy="15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9" name="28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1763" y="1208088"/>
            <a:ext cx="5349875" cy="5189537"/>
          </a:xfrm>
          <a:prstGeom prst="rect">
            <a:avLst/>
          </a:prstGeom>
          <a:noFill/>
        </p:spPr>
      </p:pic>
      <p:sp>
        <p:nvSpPr>
          <p:cNvPr id="260099" name="Text Box 3"/>
          <p:cNvSpPr txBox="1">
            <a:spLocks noChangeArrowheads="1"/>
          </p:cNvSpPr>
          <p:nvPr/>
        </p:nvSpPr>
        <p:spPr bwMode="auto">
          <a:xfrm>
            <a:off x="6427788" y="1111250"/>
            <a:ext cx="185261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b="1" i="0"/>
              <a:t>Cápsula renal</a:t>
            </a:r>
            <a:endParaRPr lang="es-ES" b="1" i="0"/>
          </a:p>
        </p:txBody>
      </p:sp>
      <p:sp>
        <p:nvSpPr>
          <p:cNvPr id="260100" name="Text Box 4"/>
          <p:cNvSpPr txBox="1">
            <a:spLocks noChangeArrowheads="1"/>
          </p:cNvSpPr>
          <p:nvPr/>
        </p:nvSpPr>
        <p:spPr bwMode="auto">
          <a:xfrm>
            <a:off x="6442075" y="2166938"/>
            <a:ext cx="116205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b="1" i="0"/>
              <a:t>Nefrona</a:t>
            </a:r>
            <a:endParaRPr lang="es-ES" b="1" i="0"/>
          </a:p>
        </p:txBody>
      </p:sp>
      <p:sp>
        <p:nvSpPr>
          <p:cNvPr id="260101" name="Text Box 5"/>
          <p:cNvSpPr txBox="1">
            <a:spLocks noChangeArrowheads="1"/>
          </p:cNvSpPr>
          <p:nvPr/>
        </p:nvSpPr>
        <p:spPr bwMode="auto">
          <a:xfrm>
            <a:off x="6481763" y="3108325"/>
            <a:ext cx="20701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b="1" i="0"/>
              <a:t>Túbulo colector</a:t>
            </a:r>
            <a:endParaRPr lang="es-ES" b="1" i="0"/>
          </a:p>
        </p:txBody>
      </p:sp>
      <p:sp>
        <p:nvSpPr>
          <p:cNvPr id="260102" name="Text Box 6"/>
          <p:cNvSpPr txBox="1">
            <a:spLocks noChangeArrowheads="1"/>
          </p:cNvSpPr>
          <p:nvPr/>
        </p:nvSpPr>
        <p:spPr bwMode="auto">
          <a:xfrm>
            <a:off x="6453188" y="5241925"/>
            <a:ext cx="16510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b="1" i="0"/>
              <a:t>Cáliz menor</a:t>
            </a:r>
            <a:endParaRPr lang="es-ES" b="1" i="0"/>
          </a:p>
        </p:txBody>
      </p:sp>
      <p:sp>
        <p:nvSpPr>
          <p:cNvPr id="260103" name="Text Box 7"/>
          <p:cNvSpPr txBox="1">
            <a:spLocks noChangeArrowheads="1"/>
          </p:cNvSpPr>
          <p:nvPr/>
        </p:nvSpPr>
        <p:spPr bwMode="auto">
          <a:xfrm>
            <a:off x="6408738" y="6122988"/>
            <a:ext cx="163671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b="1" i="0"/>
              <a:t>Papila renal</a:t>
            </a:r>
            <a:endParaRPr lang="es-ES" b="1" i="0"/>
          </a:p>
        </p:txBody>
      </p:sp>
      <p:sp>
        <p:nvSpPr>
          <p:cNvPr id="260104" name="Text Box 8"/>
          <p:cNvSpPr txBox="1">
            <a:spLocks noChangeArrowheads="1"/>
          </p:cNvSpPr>
          <p:nvPr/>
        </p:nvSpPr>
        <p:spPr bwMode="auto">
          <a:xfrm>
            <a:off x="1851025" y="4587875"/>
            <a:ext cx="11001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b="1" i="0"/>
              <a:t>Médula</a:t>
            </a:r>
          </a:p>
          <a:p>
            <a:pPr algn="ctr"/>
            <a:r>
              <a:rPr lang="es-ES_tradnl" b="1" i="0"/>
              <a:t> renal</a:t>
            </a:r>
            <a:endParaRPr lang="es-ES" b="1" i="0"/>
          </a:p>
        </p:txBody>
      </p:sp>
      <p:sp>
        <p:nvSpPr>
          <p:cNvPr id="260105" name="Text Box 9"/>
          <p:cNvSpPr txBox="1">
            <a:spLocks noChangeArrowheads="1"/>
          </p:cNvSpPr>
          <p:nvPr/>
        </p:nvSpPr>
        <p:spPr bwMode="auto">
          <a:xfrm>
            <a:off x="755650" y="2960688"/>
            <a:ext cx="1130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b="1" i="0"/>
              <a:t>Corteza</a:t>
            </a:r>
          </a:p>
          <a:p>
            <a:pPr algn="ctr"/>
            <a:r>
              <a:rPr lang="es-ES_tradnl" b="1" i="0"/>
              <a:t> renal</a:t>
            </a:r>
            <a:endParaRPr lang="es-ES" b="1" i="0"/>
          </a:p>
        </p:txBody>
      </p:sp>
      <p:sp>
        <p:nvSpPr>
          <p:cNvPr id="260106" name="Rectangle 10"/>
          <p:cNvSpPr>
            <a:spLocks noChangeArrowheads="1"/>
          </p:cNvSpPr>
          <p:nvPr/>
        </p:nvSpPr>
        <p:spPr bwMode="auto">
          <a:xfrm>
            <a:off x="196850" y="207963"/>
            <a:ext cx="7297738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rgbClr val="006666"/>
            </a:outerShdw>
          </a:effectLst>
        </p:spPr>
        <p:txBody>
          <a:bodyPr anchor="b">
            <a:spAutoFit/>
          </a:bodyPr>
          <a:lstStyle/>
          <a:p>
            <a:pPr eaLnBrk="1" hangingPunct="1">
              <a:lnSpc>
                <a:spcPct val="90000"/>
              </a:lnSpc>
              <a:tabLst>
                <a:tab pos="4686300" algn="l"/>
              </a:tabLst>
            </a:pPr>
            <a:r>
              <a:rPr lang="en-US" sz="3000" b="1" i="0">
                <a:solidFill>
                  <a:srgbClr val="FFFFCC"/>
                </a:solidFill>
              </a:rPr>
              <a:t>Sistema excretor: Anatomía renal (lóbulo)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0" y="6430296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0725" y="1871663"/>
            <a:ext cx="2760663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9491" name="AutoShape 3"/>
          <p:cNvSpPr>
            <a:spLocks noChangeArrowheads="1"/>
          </p:cNvSpPr>
          <p:nvPr/>
        </p:nvSpPr>
        <p:spPr bwMode="auto">
          <a:xfrm>
            <a:off x="3448050" y="1868488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9492" name="Oval 4"/>
          <p:cNvSpPr>
            <a:spLocks noChangeArrowheads="1"/>
          </p:cNvSpPr>
          <p:nvPr/>
        </p:nvSpPr>
        <p:spPr bwMode="auto">
          <a:xfrm>
            <a:off x="3524250" y="2020888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9493" name="AutoShape 5"/>
          <p:cNvSpPr>
            <a:spLocks noChangeArrowheads="1"/>
          </p:cNvSpPr>
          <p:nvPr/>
        </p:nvSpPr>
        <p:spPr bwMode="auto">
          <a:xfrm>
            <a:off x="6278563" y="1343025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9494" name="Oval 6"/>
          <p:cNvSpPr>
            <a:spLocks noChangeArrowheads="1"/>
          </p:cNvSpPr>
          <p:nvPr/>
        </p:nvSpPr>
        <p:spPr bwMode="auto">
          <a:xfrm>
            <a:off x="6354763" y="2105025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9495" name="Text Box 7"/>
          <p:cNvSpPr txBox="1">
            <a:spLocks noChangeArrowheads="1"/>
          </p:cNvSpPr>
          <p:nvPr/>
        </p:nvSpPr>
        <p:spPr bwMode="auto">
          <a:xfrm>
            <a:off x="6811963" y="1343025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pt-BR" sz="1400" b="1" i="0">
                <a:latin typeface="Georgia" pitchFamily="18" charset="0"/>
              </a:rPr>
              <a:t>1 ml de plasma</a:t>
            </a:r>
          </a:p>
        </p:txBody>
      </p:sp>
      <p:sp>
        <p:nvSpPr>
          <p:cNvPr id="319496" name="Text Box 8"/>
          <p:cNvSpPr txBox="1">
            <a:spLocks noChangeArrowheads="1"/>
          </p:cNvSpPr>
          <p:nvPr/>
        </p:nvSpPr>
        <p:spPr bwMode="auto">
          <a:xfrm>
            <a:off x="6811963" y="2028825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pt-BR" sz="1400" b="1" i="0">
                <a:latin typeface="Georgia" pitchFamily="18" charset="0"/>
              </a:rPr>
              <a:t>1 mg de Inulina</a:t>
            </a:r>
          </a:p>
        </p:txBody>
      </p:sp>
      <p:sp>
        <p:nvSpPr>
          <p:cNvPr id="319497" name="AutoShape 9"/>
          <p:cNvSpPr>
            <a:spLocks noChangeArrowheads="1"/>
          </p:cNvSpPr>
          <p:nvPr/>
        </p:nvSpPr>
        <p:spPr bwMode="auto">
          <a:xfrm>
            <a:off x="6278563" y="2638425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9498" name="Oval 10"/>
          <p:cNvSpPr>
            <a:spLocks noChangeArrowheads="1"/>
          </p:cNvSpPr>
          <p:nvPr/>
        </p:nvSpPr>
        <p:spPr bwMode="auto">
          <a:xfrm>
            <a:off x="6354763" y="2790825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9499" name="Text Box 11"/>
          <p:cNvSpPr txBox="1">
            <a:spLocks noChangeArrowheads="1"/>
          </p:cNvSpPr>
          <p:nvPr/>
        </p:nvSpPr>
        <p:spPr bwMode="auto">
          <a:xfrm>
            <a:off x="6659563" y="2638425"/>
            <a:ext cx="2057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pt-BR" sz="1400" b="1" i="0">
                <a:latin typeface="Georgia" pitchFamily="18" charset="0"/>
              </a:rPr>
              <a:t>1 mg de Inulina/1 ml de plasma</a:t>
            </a:r>
          </a:p>
        </p:txBody>
      </p:sp>
      <p:sp>
        <p:nvSpPr>
          <p:cNvPr id="319500" name="Rectangle 12"/>
          <p:cNvSpPr>
            <a:spLocks noChangeArrowheads="1"/>
          </p:cNvSpPr>
          <p:nvPr/>
        </p:nvSpPr>
        <p:spPr bwMode="auto">
          <a:xfrm>
            <a:off x="1366838" y="1789113"/>
            <a:ext cx="1166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pt-BR" sz="2400" i="0">
                <a:solidFill>
                  <a:srgbClr val="006600"/>
                </a:solidFill>
                <a:latin typeface="Georgia" pitchFamily="18" charset="0"/>
              </a:rPr>
              <a:t>Inulina</a:t>
            </a:r>
          </a:p>
        </p:txBody>
      </p:sp>
      <p:sp>
        <p:nvSpPr>
          <p:cNvPr id="319501" name="Rectangle 1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Depuración plasmática de inulina</a:t>
            </a:r>
          </a:p>
        </p:txBody>
      </p:sp>
      <p:sp>
        <p:nvSpPr>
          <p:cNvPr id="319502" name="Text Box 14"/>
          <p:cNvSpPr txBox="1">
            <a:spLocks noChangeArrowheads="1"/>
          </p:cNvSpPr>
          <p:nvPr/>
        </p:nvSpPr>
        <p:spPr bwMode="auto">
          <a:xfrm>
            <a:off x="3930650" y="1406525"/>
            <a:ext cx="1066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/>
              <a:t>Glomérulo</a:t>
            </a:r>
            <a:endParaRPr lang="es-ES" sz="1600" i="0"/>
          </a:p>
        </p:txBody>
      </p:sp>
      <p:sp>
        <p:nvSpPr>
          <p:cNvPr id="319503" name="Line 15"/>
          <p:cNvSpPr>
            <a:spLocks noChangeShapeType="1"/>
          </p:cNvSpPr>
          <p:nvPr/>
        </p:nvSpPr>
        <p:spPr bwMode="auto">
          <a:xfrm>
            <a:off x="4433888" y="1674813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9504" name="Text Box 16"/>
          <p:cNvSpPr txBox="1">
            <a:spLocks noChangeArrowheads="1"/>
          </p:cNvSpPr>
          <p:nvPr/>
        </p:nvSpPr>
        <p:spPr bwMode="auto">
          <a:xfrm>
            <a:off x="2468563" y="2471738"/>
            <a:ext cx="12112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 i="0"/>
              <a:t>Cápsula</a:t>
            </a:r>
          </a:p>
          <a:p>
            <a:pPr algn="ctr"/>
            <a:r>
              <a:rPr lang="es-ES_tradnl" sz="1600" i="0"/>
              <a:t> de Bowman</a:t>
            </a:r>
            <a:endParaRPr lang="es-ES" sz="1600" i="0"/>
          </a:p>
        </p:txBody>
      </p:sp>
      <p:sp>
        <p:nvSpPr>
          <p:cNvPr id="319505" name="Line 17"/>
          <p:cNvSpPr>
            <a:spLocks noChangeShapeType="1"/>
          </p:cNvSpPr>
          <p:nvPr/>
        </p:nvSpPr>
        <p:spPr bwMode="auto">
          <a:xfrm rot="-5400000">
            <a:off x="3667125" y="238125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9506" name="AutoShape 18"/>
          <p:cNvSpPr>
            <a:spLocks noChangeArrowheads="1"/>
          </p:cNvSpPr>
          <p:nvPr/>
        </p:nvSpPr>
        <p:spPr bwMode="auto">
          <a:xfrm>
            <a:off x="2655888" y="1938338"/>
            <a:ext cx="576262" cy="236537"/>
          </a:xfrm>
          <a:prstGeom prst="rightArrow">
            <a:avLst>
              <a:gd name="adj1" fmla="val 50000"/>
              <a:gd name="adj2" fmla="val 6090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9507" name="AutoShape 19"/>
          <p:cNvSpPr>
            <a:spLocks noChangeArrowheads="1"/>
          </p:cNvSpPr>
          <p:nvPr/>
        </p:nvSpPr>
        <p:spPr bwMode="auto">
          <a:xfrm>
            <a:off x="6151563" y="2425700"/>
            <a:ext cx="2668587" cy="950913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9508" name="AutoShape 20"/>
          <p:cNvSpPr>
            <a:spLocks noChangeArrowheads="1"/>
          </p:cNvSpPr>
          <p:nvPr/>
        </p:nvSpPr>
        <p:spPr bwMode="auto">
          <a:xfrm>
            <a:off x="4278313" y="2171700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9509" name="Oval 21"/>
          <p:cNvSpPr>
            <a:spLocks noChangeArrowheads="1"/>
          </p:cNvSpPr>
          <p:nvPr/>
        </p:nvSpPr>
        <p:spPr bwMode="auto">
          <a:xfrm>
            <a:off x="4354513" y="2324100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9510" name="AutoShape 22"/>
          <p:cNvSpPr>
            <a:spLocks noChangeArrowheads="1"/>
          </p:cNvSpPr>
          <p:nvPr/>
        </p:nvSpPr>
        <p:spPr bwMode="auto">
          <a:xfrm>
            <a:off x="4214813" y="3262313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9511" name="Oval 23"/>
          <p:cNvSpPr>
            <a:spLocks noChangeArrowheads="1"/>
          </p:cNvSpPr>
          <p:nvPr/>
        </p:nvSpPr>
        <p:spPr bwMode="auto">
          <a:xfrm>
            <a:off x="4291013" y="3414713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9512" name="Line 24"/>
          <p:cNvSpPr>
            <a:spLocks noChangeShapeType="1"/>
          </p:cNvSpPr>
          <p:nvPr/>
        </p:nvSpPr>
        <p:spPr bwMode="auto">
          <a:xfrm>
            <a:off x="4433888" y="2665413"/>
            <a:ext cx="0" cy="43815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9513" name="AutoShape 25"/>
          <p:cNvSpPr>
            <a:spLocks noChangeArrowheads="1"/>
          </p:cNvSpPr>
          <p:nvPr/>
        </p:nvSpPr>
        <p:spPr bwMode="auto">
          <a:xfrm>
            <a:off x="4710113" y="4113213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9514" name="Oval 26"/>
          <p:cNvSpPr>
            <a:spLocks noChangeArrowheads="1"/>
          </p:cNvSpPr>
          <p:nvPr/>
        </p:nvSpPr>
        <p:spPr bwMode="auto">
          <a:xfrm>
            <a:off x="4329113" y="4265613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19515" name="Line 27"/>
          <p:cNvSpPr>
            <a:spLocks noChangeShapeType="1"/>
          </p:cNvSpPr>
          <p:nvPr/>
        </p:nvSpPr>
        <p:spPr bwMode="auto">
          <a:xfrm>
            <a:off x="4433888" y="3732213"/>
            <a:ext cx="0" cy="43815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9516" name="Line 28"/>
          <p:cNvSpPr>
            <a:spLocks noChangeShapeType="1"/>
          </p:cNvSpPr>
          <p:nvPr/>
        </p:nvSpPr>
        <p:spPr bwMode="auto">
          <a:xfrm>
            <a:off x="4446588" y="3744913"/>
            <a:ext cx="287337" cy="38735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9517" name="Text Box 29"/>
          <p:cNvSpPr txBox="1">
            <a:spLocks noChangeArrowheads="1"/>
          </p:cNvSpPr>
          <p:nvPr/>
        </p:nvSpPr>
        <p:spPr bwMode="auto">
          <a:xfrm>
            <a:off x="5210175" y="4059238"/>
            <a:ext cx="20574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pt-BR" sz="1400" b="1" i="0">
                <a:latin typeface="Georgia" pitchFamily="18" charset="0"/>
              </a:rPr>
              <a:t>1 ml de plasma fue depurado de 1mg de inulina</a:t>
            </a:r>
          </a:p>
        </p:txBody>
      </p:sp>
      <p:sp>
        <p:nvSpPr>
          <p:cNvPr id="319518" name="Line 30"/>
          <p:cNvSpPr>
            <a:spLocks noChangeShapeType="1"/>
          </p:cNvSpPr>
          <p:nvPr/>
        </p:nvSpPr>
        <p:spPr bwMode="auto">
          <a:xfrm>
            <a:off x="4878388" y="4557713"/>
            <a:ext cx="0" cy="43815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9519" name="Text Box 31"/>
          <p:cNvSpPr txBox="1">
            <a:spLocks noChangeArrowheads="1"/>
          </p:cNvSpPr>
          <p:nvPr/>
        </p:nvSpPr>
        <p:spPr bwMode="auto">
          <a:xfrm>
            <a:off x="4057650" y="6115050"/>
            <a:ext cx="9509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pt-BR" sz="1400" b="1" i="0">
                <a:latin typeface="Georgia" pitchFamily="18" charset="0"/>
              </a:rPr>
              <a:t>Orina</a:t>
            </a:r>
          </a:p>
        </p:txBody>
      </p:sp>
      <p:sp>
        <p:nvSpPr>
          <p:cNvPr id="319520" name="Line 32"/>
          <p:cNvSpPr>
            <a:spLocks noChangeShapeType="1"/>
          </p:cNvSpPr>
          <p:nvPr/>
        </p:nvSpPr>
        <p:spPr bwMode="auto">
          <a:xfrm>
            <a:off x="4384675" y="6010275"/>
            <a:ext cx="0" cy="15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5" name="34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5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0725" y="1871663"/>
            <a:ext cx="2760663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0515" name="AutoShape 3"/>
          <p:cNvSpPr>
            <a:spLocks noChangeArrowheads="1"/>
          </p:cNvSpPr>
          <p:nvPr/>
        </p:nvSpPr>
        <p:spPr bwMode="auto">
          <a:xfrm>
            <a:off x="3448050" y="1868488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16" name="Oval 4"/>
          <p:cNvSpPr>
            <a:spLocks noChangeArrowheads="1"/>
          </p:cNvSpPr>
          <p:nvPr/>
        </p:nvSpPr>
        <p:spPr bwMode="auto">
          <a:xfrm>
            <a:off x="3524250" y="2020888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17" name="AutoShape 5"/>
          <p:cNvSpPr>
            <a:spLocks noChangeArrowheads="1"/>
          </p:cNvSpPr>
          <p:nvPr/>
        </p:nvSpPr>
        <p:spPr bwMode="auto">
          <a:xfrm>
            <a:off x="6278563" y="1343025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18" name="Oval 6"/>
          <p:cNvSpPr>
            <a:spLocks noChangeArrowheads="1"/>
          </p:cNvSpPr>
          <p:nvPr/>
        </p:nvSpPr>
        <p:spPr bwMode="auto">
          <a:xfrm>
            <a:off x="6354763" y="2105025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19" name="Text Box 7"/>
          <p:cNvSpPr txBox="1">
            <a:spLocks noChangeArrowheads="1"/>
          </p:cNvSpPr>
          <p:nvPr/>
        </p:nvSpPr>
        <p:spPr bwMode="auto">
          <a:xfrm>
            <a:off x="6811963" y="1343025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pt-BR" sz="1400" b="1" i="0">
                <a:latin typeface="Georgia" pitchFamily="18" charset="0"/>
              </a:rPr>
              <a:t>1 ml de plasma</a:t>
            </a:r>
          </a:p>
        </p:txBody>
      </p:sp>
      <p:sp>
        <p:nvSpPr>
          <p:cNvPr id="320520" name="Text Box 8"/>
          <p:cNvSpPr txBox="1">
            <a:spLocks noChangeArrowheads="1"/>
          </p:cNvSpPr>
          <p:nvPr/>
        </p:nvSpPr>
        <p:spPr bwMode="auto">
          <a:xfrm>
            <a:off x="6811963" y="2028825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pt-BR" sz="1400" b="1" i="0">
                <a:latin typeface="Georgia" pitchFamily="18" charset="0"/>
              </a:rPr>
              <a:t>1 mg de Inulina</a:t>
            </a:r>
          </a:p>
        </p:txBody>
      </p:sp>
      <p:sp>
        <p:nvSpPr>
          <p:cNvPr id="320521" name="AutoShape 9"/>
          <p:cNvSpPr>
            <a:spLocks noChangeArrowheads="1"/>
          </p:cNvSpPr>
          <p:nvPr/>
        </p:nvSpPr>
        <p:spPr bwMode="auto">
          <a:xfrm>
            <a:off x="6278563" y="2638425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22" name="Oval 10"/>
          <p:cNvSpPr>
            <a:spLocks noChangeArrowheads="1"/>
          </p:cNvSpPr>
          <p:nvPr/>
        </p:nvSpPr>
        <p:spPr bwMode="auto">
          <a:xfrm>
            <a:off x="6354763" y="2790825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23" name="Text Box 11"/>
          <p:cNvSpPr txBox="1">
            <a:spLocks noChangeArrowheads="1"/>
          </p:cNvSpPr>
          <p:nvPr/>
        </p:nvSpPr>
        <p:spPr bwMode="auto">
          <a:xfrm>
            <a:off x="6659563" y="2638425"/>
            <a:ext cx="2057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pt-BR" sz="1400" b="1" i="0">
                <a:latin typeface="Georgia" pitchFamily="18" charset="0"/>
              </a:rPr>
              <a:t>1 mg de Inulina/1 ml de plasma</a:t>
            </a:r>
          </a:p>
        </p:txBody>
      </p:sp>
      <p:sp>
        <p:nvSpPr>
          <p:cNvPr id="320524" name="Rectangle 12"/>
          <p:cNvSpPr>
            <a:spLocks noChangeArrowheads="1"/>
          </p:cNvSpPr>
          <p:nvPr/>
        </p:nvSpPr>
        <p:spPr bwMode="auto">
          <a:xfrm>
            <a:off x="1366838" y="1789113"/>
            <a:ext cx="1166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pt-BR" sz="2400" i="0">
                <a:solidFill>
                  <a:srgbClr val="006600"/>
                </a:solidFill>
                <a:latin typeface="Georgia" pitchFamily="18" charset="0"/>
              </a:rPr>
              <a:t>Inulina</a:t>
            </a:r>
          </a:p>
        </p:txBody>
      </p:sp>
      <p:sp>
        <p:nvSpPr>
          <p:cNvPr id="320525" name="Rectangle 1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Depuración plasmática de inulina</a:t>
            </a:r>
          </a:p>
        </p:txBody>
      </p:sp>
      <p:sp>
        <p:nvSpPr>
          <p:cNvPr id="320526" name="Text Box 14"/>
          <p:cNvSpPr txBox="1">
            <a:spLocks noChangeArrowheads="1"/>
          </p:cNvSpPr>
          <p:nvPr/>
        </p:nvSpPr>
        <p:spPr bwMode="auto">
          <a:xfrm>
            <a:off x="3930650" y="1406525"/>
            <a:ext cx="1066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600" i="0"/>
              <a:t>Glomérulo</a:t>
            </a:r>
            <a:endParaRPr lang="es-ES" sz="1600" i="0"/>
          </a:p>
        </p:txBody>
      </p:sp>
      <p:sp>
        <p:nvSpPr>
          <p:cNvPr id="320527" name="Line 15"/>
          <p:cNvSpPr>
            <a:spLocks noChangeShapeType="1"/>
          </p:cNvSpPr>
          <p:nvPr/>
        </p:nvSpPr>
        <p:spPr bwMode="auto">
          <a:xfrm>
            <a:off x="4433888" y="1674813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0528" name="Text Box 16"/>
          <p:cNvSpPr txBox="1">
            <a:spLocks noChangeArrowheads="1"/>
          </p:cNvSpPr>
          <p:nvPr/>
        </p:nvSpPr>
        <p:spPr bwMode="auto">
          <a:xfrm>
            <a:off x="2468563" y="2471738"/>
            <a:ext cx="12112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 i="0"/>
              <a:t>Cápsula</a:t>
            </a:r>
          </a:p>
          <a:p>
            <a:pPr algn="ctr"/>
            <a:r>
              <a:rPr lang="es-ES_tradnl" sz="1600" i="0"/>
              <a:t> de Bowman</a:t>
            </a:r>
            <a:endParaRPr lang="es-ES" sz="1600" i="0"/>
          </a:p>
        </p:txBody>
      </p:sp>
      <p:sp>
        <p:nvSpPr>
          <p:cNvPr id="320529" name="Line 17"/>
          <p:cNvSpPr>
            <a:spLocks noChangeShapeType="1"/>
          </p:cNvSpPr>
          <p:nvPr/>
        </p:nvSpPr>
        <p:spPr bwMode="auto">
          <a:xfrm rot="-5400000">
            <a:off x="3667125" y="238125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0530" name="AutoShape 18"/>
          <p:cNvSpPr>
            <a:spLocks noChangeArrowheads="1"/>
          </p:cNvSpPr>
          <p:nvPr/>
        </p:nvSpPr>
        <p:spPr bwMode="auto">
          <a:xfrm>
            <a:off x="2655888" y="1938338"/>
            <a:ext cx="576262" cy="236537"/>
          </a:xfrm>
          <a:prstGeom prst="rightArrow">
            <a:avLst>
              <a:gd name="adj1" fmla="val 50000"/>
              <a:gd name="adj2" fmla="val 6090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31" name="AutoShape 19"/>
          <p:cNvSpPr>
            <a:spLocks noChangeArrowheads="1"/>
          </p:cNvSpPr>
          <p:nvPr/>
        </p:nvSpPr>
        <p:spPr bwMode="auto">
          <a:xfrm>
            <a:off x="6151563" y="2425700"/>
            <a:ext cx="2668587" cy="950913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32" name="AutoShape 20"/>
          <p:cNvSpPr>
            <a:spLocks noChangeArrowheads="1"/>
          </p:cNvSpPr>
          <p:nvPr/>
        </p:nvSpPr>
        <p:spPr bwMode="auto">
          <a:xfrm>
            <a:off x="4278313" y="2171700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33" name="Oval 21"/>
          <p:cNvSpPr>
            <a:spLocks noChangeArrowheads="1"/>
          </p:cNvSpPr>
          <p:nvPr/>
        </p:nvSpPr>
        <p:spPr bwMode="auto">
          <a:xfrm>
            <a:off x="4354513" y="2324100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34" name="AutoShape 22"/>
          <p:cNvSpPr>
            <a:spLocks noChangeArrowheads="1"/>
          </p:cNvSpPr>
          <p:nvPr/>
        </p:nvSpPr>
        <p:spPr bwMode="auto">
          <a:xfrm>
            <a:off x="4214813" y="3262313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35" name="Oval 23"/>
          <p:cNvSpPr>
            <a:spLocks noChangeArrowheads="1"/>
          </p:cNvSpPr>
          <p:nvPr/>
        </p:nvSpPr>
        <p:spPr bwMode="auto">
          <a:xfrm>
            <a:off x="4291013" y="3414713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36" name="Line 24"/>
          <p:cNvSpPr>
            <a:spLocks noChangeShapeType="1"/>
          </p:cNvSpPr>
          <p:nvPr/>
        </p:nvSpPr>
        <p:spPr bwMode="auto">
          <a:xfrm>
            <a:off x="4433888" y="2665413"/>
            <a:ext cx="0" cy="43815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0537" name="AutoShape 25"/>
          <p:cNvSpPr>
            <a:spLocks noChangeArrowheads="1"/>
          </p:cNvSpPr>
          <p:nvPr/>
        </p:nvSpPr>
        <p:spPr bwMode="auto">
          <a:xfrm>
            <a:off x="4710113" y="4113213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38" name="Oval 26"/>
          <p:cNvSpPr>
            <a:spLocks noChangeArrowheads="1"/>
          </p:cNvSpPr>
          <p:nvPr/>
        </p:nvSpPr>
        <p:spPr bwMode="auto">
          <a:xfrm>
            <a:off x="4329113" y="4265613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39" name="Line 27"/>
          <p:cNvSpPr>
            <a:spLocks noChangeShapeType="1"/>
          </p:cNvSpPr>
          <p:nvPr/>
        </p:nvSpPr>
        <p:spPr bwMode="auto">
          <a:xfrm>
            <a:off x="4433888" y="3732213"/>
            <a:ext cx="0" cy="43815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0540" name="Line 28"/>
          <p:cNvSpPr>
            <a:spLocks noChangeShapeType="1"/>
          </p:cNvSpPr>
          <p:nvPr/>
        </p:nvSpPr>
        <p:spPr bwMode="auto">
          <a:xfrm>
            <a:off x="4446588" y="3744913"/>
            <a:ext cx="287337" cy="38735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0541" name="Text Box 29"/>
          <p:cNvSpPr txBox="1">
            <a:spLocks noChangeArrowheads="1"/>
          </p:cNvSpPr>
          <p:nvPr/>
        </p:nvSpPr>
        <p:spPr bwMode="auto">
          <a:xfrm>
            <a:off x="5210175" y="4059238"/>
            <a:ext cx="20574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pt-BR" sz="1400" b="1" i="0">
                <a:latin typeface="Georgia" pitchFamily="18" charset="0"/>
              </a:rPr>
              <a:t>1 ml de plasma fue depurado de 1mg de inulina</a:t>
            </a:r>
          </a:p>
        </p:txBody>
      </p:sp>
      <p:sp>
        <p:nvSpPr>
          <p:cNvPr id="320542" name="Line 30"/>
          <p:cNvSpPr>
            <a:spLocks noChangeShapeType="1"/>
          </p:cNvSpPr>
          <p:nvPr/>
        </p:nvSpPr>
        <p:spPr bwMode="auto">
          <a:xfrm>
            <a:off x="4878388" y="4557713"/>
            <a:ext cx="0" cy="43815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0543" name="Text Box 31"/>
          <p:cNvSpPr txBox="1">
            <a:spLocks noChangeArrowheads="1"/>
          </p:cNvSpPr>
          <p:nvPr/>
        </p:nvSpPr>
        <p:spPr bwMode="auto">
          <a:xfrm>
            <a:off x="4057650" y="6457950"/>
            <a:ext cx="9509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pt-BR" sz="1400" b="1" i="0">
                <a:latin typeface="Georgia" pitchFamily="18" charset="0"/>
              </a:rPr>
              <a:t>Orina</a:t>
            </a:r>
          </a:p>
        </p:txBody>
      </p:sp>
      <p:sp>
        <p:nvSpPr>
          <p:cNvPr id="320544" name="Line 32"/>
          <p:cNvSpPr>
            <a:spLocks noChangeShapeType="1"/>
          </p:cNvSpPr>
          <p:nvPr/>
        </p:nvSpPr>
        <p:spPr bwMode="auto">
          <a:xfrm>
            <a:off x="4384675" y="6010275"/>
            <a:ext cx="0" cy="15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0545" name="Oval 33"/>
          <p:cNvSpPr>
            <a:spLocks noChangeArrowheads="1"/>
          </p:cNvSpPr>
          <p:nvPr/>
        </p:nvSpPr>
        <p:spPr bwMode="auto">
          <a:xfrm>
            <a:off x="4181475" y="6184900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46" name="Oval 34"/>
          <p:cNvSpPr>
            <a:spLocks noChangeArrowheads="1"/>
          </p:cNvSpPr>
          <p:nvPr/>
        </p:nvSpPr>
        <p:spPr bwMode="auto">
          <a:xfrm>
            <a:off x="4397375" y="6324600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47" name="Oval 35"/>
          <p:cNvSpPr>
            <a:spLocks noChangeArrowheads="1"/>
          </p:cNvSpPr>
          <p:nvPr/>
        </p:nvSpPr>
        <p:spPr bwMode="auto">
          <a:xfrm>
            <a:off x="4448175" y="6134100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48" name="Oval 36"/>
          <p:cNvSpPr>
            <a:spLocks noChangeArrowheads="1"/>
          </p:cNvSpPr>
          <p:nvPr/>
        </p:nvSpPr>
        <p:spPr bwMode="auto">
          <a:xfrm>
            <a:off x="4587875" y="6350000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49" name="Oval 37"/>
          <p:cNvSpPr>
            <a:spLocks noChangeArrowheads="1"/>
          </p:cNvSpPr>
          <p:nvPr/>
        </p:nvSpPr>
        <p:spPr bwMode="auto">
          <a:xfrm>
            <a:off x="4143375" y="6375400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50" name="Oval 38"/>
          <p:cNvSpPr>
            <a:spLocks noChangeArrowheads="1"/>
          </p:cNvSpPr>
          <p:nvPr/>
        </p:nvSpPr>
        <p:spPr bwMode="auto">
          <a:xfrm>
            <a:off x="4067175" y="5981700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51" name="Oval 39"/>
          <p:cNvSpPr>
            <a:spLocks noChangeArrowheads="1"/>
          </p:cNvSpPr>
          <p:nvPr/>
        </p:nvSpPr>
        <p:spPr bwMode="auto">
          <a:xfrm>
            <a:off x="3978275" y="6197600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52" name="Oval 40"/>
          <p:cNvSpPr>
            <a:spLocks noChangeArrowheads="1"/>
          </p:cNvSpPr>
          <p:nvPr/>
        </p:nvSpPr>
        <p:spPr bwMode="auto">
          <a:xfrm>
            <a:off x="4638675" y="6019800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53" name="Oval 41"/>
          <p:cNvSpPr>
            <a:spLocks noChangeArrowheads="1"/>
          </p:cNvSpPr>
          <p:nvPr/>
        </p:nvSpPr>
        <p:spPr bwMode="auto">
          <a:xfrm>
            <a:off x="4664075" y="6197600"/>
            <a:ext cx="152400" cy="152400"/>
          </a:xfrm>
          <a:prstGeom prst="ellipse">
            <a:avLst/>
          </a:prstGeom>
          <a:solidFill>
            <a:srgbClr val="336666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54" name="AutoShape 42"/>
          <p:cNvSpPr>
            <a:spLocks noChangeArrowheads="1"/>
          </p:cNvSpPr>
          <p:nvPr/>
        </p:nvSpPr>
        <p:spPr bwMode="auto">
          <a:xfrm>
            <a:off x="4722813" y="5027613"/>
            <a:ext cx="381000" cy="3810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20555" name="Text Box 43"/>
          <p:cNvSpPr txBox="1">
            <a:spLocks noChangeArrowheads="1"/>
          </p:cNvSpPr>
          <p:nvPr/>
        </p:nvSpPr>
        <p:spPr bwMode="auto">
          <a:xfrm>
            <a:off x="4776788" y="6040438"/>
            <a:ext cx="26670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pt-BR" sz="1600" b="1" i="0">
                <a:latin typeface="Georgia" pitchFamily="18" charset="0"/>
              </a:rPr>
              <a:t>[U</a:t>
            </a:r>
            <a:r>
              <a:rPr lang="pt-BR" sz="1600" b="1" i="0" baseline="-25000">
                <a:latin typeface="Georgia" pitchFamily="18" charset="0"/>
              </a:rPr>
              <a:t>inu</a:t>
            </a:r>
            <a:r>
              <a:rPr lang="pt-BR" sz="1600" b="1" i="0">
                <a:latin typeface="Georgia" pitchFamily="18" charset="0"/>
              </a:rPr>
              <a:t>]=125mg/ml y Q</a:t>
            </a:r>
            <a:r>
              <a:rPr lang="pt-BR" sz="1600" b="1" i="0" baseline="-25000">
                <a:latin typeface="Georgia" pitchFamily="18" charset="0"/>
              </a:rPr>
              <a:t>urin</a:t>
            </a:r>
            <a:r>
              <a:rPr lang="pt-BR" sz="1600" b="1" i="0">
                <a:latin typeface="Georgia" pitchFamily="18" charset="0"/>
              </a:rPr>
              <a:t>=1ml/min</a:t>
            </a:r>
          </a:p>
        </p:txBody>
      </p:sp>
      <p:graphicFrame>
        <p:nvGraphicFramePr>
          <p:cNvPr id="320556" name="Object 44"/>
          <p:cNvGraphicFramePr>
            <a:graphicFrameLocks noChangeAspect="1"/>
          </p:cNvGraphicFramePr>
          <p:nvPr>
            <p:ph sz="half" idx="2"/>
          </p:nvPr>
        </p:nvGraphicFramePr>
        <p:xfrm>
          <a:off x="88900" y="3825875"/>
          <a:ext cx="3889375" cy="2241550"/>
        </p:xfrm>
        <a:graphic>
          <a:graphicData uri="http://schemas.openxmlformats.org/presentationml/2006/ole">
            <p:oleObj spid="_x0000_s320556" name="Ecuación" r:id="rId4" imgW="1917360" imgH="1104840" progId="Equation.3">
              <p:embed/>
            </p:oleObj>
          </a:graphicData>
        </a:graphic>
      </p:graphicFrame>
      <p:sp>
        <p:nvSpPr>
          <p:cNvPr id="47" name="46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7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9175" y="1454150"/>
            <a:ext cx="3773488" cy="5108575"/>
          </a:xfrm>
          <a:prstGeom prst="rect">
            <a:avLst/>
          </a:prstGeom>
          <a:noFill/>
        </p:spPr>
      </p:pic>
      <p:sp>
        <p:nvSpPr>
          <p:cNvPr id="287748" name="Rectangle 4"/>
          <p:cNvSpPr>
            <a:spLocks noChangeArrowheads="1"/>
          </p:cNvSpPr>
          <p:nvPr/>
        </p:nvSpPr>
        <p:spPr bwMode="auto">
          <a:xfrm>
            <a:off x="3773488" y="3648075"/>
            <a:ext cx="200025" cy="42703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49" name="Line 5"/>
          <p:cNvSpPr>
            <a:spLocks noChangeShapeType="1"/>
          </p:cNvSpPr>
          <p:nvPr/>
        </p:nvSpPr>
        <p:spPr bwMode="auto">
          <a:xfrm>
            <a:off x="3330575" y="3262313"/>
            <a:ext cx="382588" cy="176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7750" name="Text Box 6"/>
          <p:cNvSpPr txBox="1">
            <a:spLocks noChangeArrowheads="1"/>
          </p:cNvSpPr>
          <p:nvPr/>
        </p:nvSpPr>
        <p:spPr bwMode="auto">
          <a:xfrm>
            <a:off x="2560638" y="3059113"/>
            <a:ext cx="8255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i="0"/>
              <a:t>Arteriola</a:t>
            </a:r>
          </a:p>
          <a:p>
            <a:pPr algn="ctr"/>
            <a:r>
              <a:rPr lang="es-ES_tradnl" sz="1400" i="0"/>
              <a:t> aferente</a:t>
            </a:r>
            <a:endParaRPr lang="es-ES" sz="1400" i="0"/>
          </a:p>
        </p:txBody>
      </p:sp>
      <p:sp>
        <p:nvSpPr>
          <p:cNvPr id="287751" name="Text Box 7"/>
          <p:cNvSpPr txBox="1">
            <a:spLocks noChangeArrowheads="1"/>
          </p:cNvSpPr>
          <p:nvPr/>
        </p:nvSpPr>
        <p:spPr bwMode="auto">
          <a:xfrm>
            <a:off x="2646363" y="1174750"/>
            <a:ext cx="8255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i="0"/>
              <a:t>Arteriola</a:t>
            </a:r>
          </a:p>
          <a:p>
            <a:pPr algn="ctr"/>
            <a:r>
              <a:rPr lang="es-ES_tradnl" sz="1400" i="0"/>
              <a:t> eferente</a:t>
            </a:r>
            <a:endParaRPr lang="es-ES" sz="1400" i="0"/>
          </a:p>
        </p:txBody>
      </p:sp>
      <p:sp>
        <p:nvSpPr>
          <p:cNvPr id="287752" name="Line 8"/>
          <p:cNvSpPr>
            <a:spLocks noChangeShapeType="1"/>
          </p:cNvSpPr>
          <p:nvPr/>
        </p:nvSpPr>
        <p:spPr bwMode="auto">
          <a:xfrm>
            <a:off x="3382963" y="1581150"/>
            <a:ext cx="382587" cy="176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7753" name="Text Box 9"/>
          <p:cNvSpPr txBox="1">
            <a:spLocks noChangeArrowheads="1"/>
          </p:cNvSpPr>
          <p:nvPr/>
        </p:nvSpPr>
        <p:spPr bwMode="auto">
          <a:xfrm>
            <a:off x="4038600" y="1833563"/>
            <a:ext cx="900113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300" i="0"/>
              <a:t>Glómerulo</a:t>
            </a:r>
            <a:endParaRPr lang="es-ES" sz="1300" i="0"/>
          </a:p>
        </p:txBody>
      </p:sp>
      <p:sp>
        <p:nvSpPr>
          <p:cNvPr id="287754" name="Freeform 10"/>
          <p:cNvSpPr>
            <a:spLocks/>
          </p:cNvSpPr>
          <p:nvPr/>
        </p:nvSpPr>
        <p:spPr bwMode="auto">
          <a:xfrm>
            <a:off x="4462463" y="2071688"/>
            <a:ext cx="238125" cy="2476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0" y="156"/>
              </a:cxn>
            </a:cxnLst>
            <a:rect l="0" t="0" r="r" b="b"/>
            <a:pathLst>
              <a:path w="150" h="156">
                <a:moveTo>
                  <a:pt x="0" y="0"/>
                </a:moveTo>
                <a:lnTo>
                  <a:pt x="150" y="156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7755" name="Text Box 11"/>
          <p:cNvSpPr txBox="1">
            <a:spLocks noChangeArrowheads="1"/>
          </p:cNvSpPr>
          <p:nvPr/>
        </p:nvSpPr>
        <p:spPr bwMode="auto">
          <a:xfrm>
            <a:off x="7586663" y="2597150"/>
            <a:ext cx="11572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400" i="0"/>
              <a:t>Capilares</a:t>
            </a:r>
          </a:p>
          <a:p>
            <a:pPr algn="ctr"/>
            <a:r>
              <a:rPr lang="es-ES_tradnl" sz="1400" i="0"/>
              <a:t> peritubulares</a:t>
            </a:r>
            <a:endParaRPr lang="es-ES" sz="1400" i="0"/>
          </a:p>
        </p:txBody>
      </p:sp>
      <p:sp>
        <p:nvSpPr>
          <p:cNvPr id="287756" name="Line 12"/>
          <p:cNvSpPr>
            <a:spLocks noChangeShapeType="1"/>
          </p:cNvSpPr>
          <p:nvPr/>
        </p:nvSpPr>
        <p:spPr bwMode="auto">
          <a:xfrm flipH="1">
            <a:off x="7261225" y="3001963"/>
            <a:ext cx="436563" cy="260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7757" name="Freeform 13"/>
          <p:cNvSpPr>
            <a:spLocks/>
          </p:cNvSpPr>
          <p:nvPr/>
        </p:nvSpPr>
        <p:spPr bwMode="auto">
          <a:xfrm>
            <a:off x="5976938" y="3084513"/>
            <a:ext cx="525462" cy="1855787"/>
          </a:xfrm>
          <a:custGeom>
            <a:avLst/>
            <a:gdLst/>
            <a:ahLst/>
            <a:cxnLst>
              <a:cxn ang="0">
                <a:pos x="172" y="0"/>
              </a:cxn>
              <a:cxn ang="0">
                <a:pos x="319" y="198"/>
              </a:cxn>
              <a:cxn ang="0">
                <a:pos x="241" y="602"/>
              </a:cxn>
              <a:cxn ang="0">
                <a:pos x="0" y="1169"/>
              </a:cxn>
            </a:cxnLst>
            <a:rect l="0" t="0" r="r" b="b"/>
            <a:pathLst>
              <a:path w="331" h="1169">
                <a:moveTo>
                  <a:pt x="172" y="0"/>
                </a:moveTo>
                <a:cubicBezTo>
                  <a:pt x="197" y="33"/>
                  <a:pt x="307" y="98"/>
                  <a:pt x="319" y="198"/>
                </a:cubicBezTo>
                <a:cubicBezTo>
                  <a:pt x="331" y="298"/>
                  <a:pt x="294" y="440"/>
                  <a:pt x="241" y="602"/>
                </a:cubicBezTo>
                <a:cubicBezTo>
                  <a:pt x="188" y="764"/>
                  <a:pt x="50" y="1051"/>
                  <a:pt x="0" y="1169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7758" name="Oval 14"/>
          <p:cNvSpPr>
            <a:spLocks noChangeArrowheads="1"/>
          </p:cNvSpPr>
          <p:nvPr/>
        </p:nvSpPr>
        <p:spPr bwMode="auto">
          <a:xfrm>
            <a:off x="3806825" y="3856038"/>
            <a:ext cx="50800" cy="4603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59" name="Oval 15"/>
          <p:cNvSpPr>
            <a:spLocks noChangeArrowheads="1"/>
          </p:cNvSpPr>
          <p:nvPr/>
        </p:nvSpPr>
        <p:spPr bwMode="auto">
          <a:xfrm>
            <a:off x="3879850" y="3948113"/>
            <a:ext cx="50800" cy="4603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60" name="Oval 16"/>
          <p:cNvSpPr>
            <a:spLocks noChangeArrowheads="1"/>
          </p:cNvSpPr>
          <p:nvPr/>
        </p:nvSpPr>
        <p:spPr bwMode="auto">
          <a:xfrm>
            <a:off x="3810000" y="3683000"/>
            <a:ext cx="50800" cy="460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61" name="Oval 17"/>
          <p:cNvSpPr>
            <a:spLocks noChangeArrowheads="1"/>
          </p:cNvSpPr>
          <p:nvPr/>
        </p:nvSpPr>
        <p:spPr bwMode="auto">
          <a:xfrm>
            <a:off x="3883025" y="3789363"/>
            <a:ext cx="50800" cy="4603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62" name="Oval 18"/>
          <p:cNvSpPr>
            <a:spLocks noChangeArrowheads="1"/>
          </p:cNvSpPr>
          <p:nvPr/>
        </p:nvSpPr>
        <p:spPr bwMode="auto">
          <a:xfrm>
            <a:off x="3778250" y="3470275"/>
            <a:ext cx="50800" cy="460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63" name="Oval 19"/>
          <p:cNvSpPr>
            <a:spLocks noChangeArrowheads="1"/>
          </p:cNvSpPr>
          <p:nvPr/>
        </p:nvSpPr>
        <p:spPr bwMode="auto">
          <a:xfrm>
            <a:off x="3913188" y="3548063"/>
            <a:ext cx="50800" cy="4603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64" name="Oval 20"/>
          <p:cNvSpPr>
            <a:spLocks noChangeArrowheads="1"/>
          </p:cNvSpPr>
          <p:nvPr/>
        </p:nvSpPr>
        <p:spPr bwMode="auto">
          <a:xfrm>
            <a:off x="3789363" y="3309938"/>
            <a:ext cx="50800" cy="4603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65" name="Oval 21"/>
          <p:cNvSpPr>
            <a:spLocks noChangeArrowheads="1"/>
          </p:cNvSpPr>
          <p:nvPr/>
        </p:nvSpPr>
        <p:spPr bwMode="auto">
          <a:xfrm>
            <a:off x="3924300" y="3402013"/>
            <a:ext cx="50800" cy="4603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66" name="Oval 22"/>
          <p:cNvSpPr>
            <a:spLocks noChangeArrowheads="1"/>
          </p:cNvSpPr>
          <p:nvPr/>
        </p:nvSpPr>
        <p:spPr bwMode="auto">
          <a:xfrm>
            <a:off x="3867150" y="3187700"/>
            <a:ext cx="50800" cy="460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67" name="Oval 23"/>
          <p:cNvSpPr>
            <a:spLocks noChangeArrowheads="1"/>
          </p:cNvSpPr>
          <p:nvPr/>
        </p:nvSpPr>
        <p:spPr bwMode="auto">
          <a:xfrm>
            <a:off x="3992563" y="3279775"/>
            <a:ext cx="50800" cy="460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68" name="Oval 24"/>
          <p:cNvSpPr>
            <a:spLocks noChangeArrowheads="1"/>
          </p:cNvSpPr>
          <p:nvPr/>
        </p:nvSpPr>
        <p:spPr bwMode="auto">
          <a:xfrm>
            <a:off x="3983038" y="3089275"/>
            <a:ext cx="50800" cy="460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69" name="Rectangle 25"/>
          <p:cNvSpPr>
            <a:spLocks noChangeArrowheads="1"/>
          </p:cNvSpPr>
          <p:nvPr/>
        </p:nvSpPr>
        <p:spPr bwMode="auto">
          <a:xfrm>
            <a:off x="5003800" y="2735263"/>
            <a:ext cx="200025" cy="42703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70" name="Oval 26"/>
          <p:cNvSpPr>
            <a:spLocks noChangeArrowheads="1"/>
          </p:cNvSpPr>
          <p:nvPr/>
        </p:nvSpPr>
        <p:spPr bwMode="auto">
          <a:xfrm>
            <a:off x="5037138" y="2943225"/>
            <a:ext cx="50800" cy="460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71" name="Oval 27"/>
          <p:cNvSpPr>
            <a:spLocks noChangeArrowheads="1"/>
          </p:cNvSpPr>
          <p:nvPr/>
        </p:nvSpPr>
        <p:spPr bwMode="auto">
          <a:xfrm>
            <a:off x="5110163" y="3035300"/>
            <a:ext cx="50800" cy="460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72" name="Oval 28"/>
          <p:cNvSpPr>
            <a:spLocks noChangeArrowheads="1"/>
          </p:cNvSpPr>
          <p:nvPr/>
        </p:nvSpPr>
        <p:spPr bwMode="auto">
          <a:xfrm>
            <a:off x="5040313" y="2770188"/>
            <a:ext cx="50800" cy="4603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73" name="Oval 29"/>
          <p:cNvSpPr>
            <a:spLocks noChangeArrowheads="1"/>
          </p:cNvSpPr>
          <p:nvPr/>
        </p:nvSpPr>
        <p:spPr bwMode="auto">
          <a:xfrm>
            <a:off x="5113338" y="2876550"/>
            <a:ext cx="50800" cy="460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87774" name="Group 30"/>
          <p:cNvGrpSpPr>
            <a:grpSpLocks/>
          </p:cNvGrpSpPr>
          <p:nvPr/>
        </p:nvGrpSpPr>
        <p:grpSpPr bwMode="auto">
          <a:xfrm>
            <a:off x="4779963" y="2555875"/>
            <a:ext cx="142875" cy="655638"/>
            <a:chOff x="2534" y="2735"/>
            <a:chExt cx="90" cy="413"/>
          </a:xfrm>
        </p:grpSpPr>
        <p:sp>
          <p:nvSpPr>
            <p:cNvPr id="287775" name="Oval 31"/>
            <p:cNvSpPr>
              <a:spLocks noChangeArrowheads="1"/>
            </p:cNvSpPr>
            <p:nvPr/>
          </p:nvSpPr>
          <p:spPr bwMode="auto">
            <a:xfrm>
              <a:off x="2534" y="2844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776" name="Oval 32"/>
            <p:cNvSpPr>
              <a:spLocks noChangeArrowheads="1"/>
            </p:cNvSpPr>
            <p:nvPr/>
          </p:nvSpPr>
          <p:spPr bwMode="auto">
            <a:xfrm>
              <a:off x="2580" y="2902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777" name="Oval 33"/>
            <p:cNvSpPr>
              <a:spLocks noChangeArrowheads="1"/>
            </p:cNvSpPr>
            <p:nvPr/>
          </p:nvSpPr>
          <p:spPr bwMode="auto">
            <a:xfrm>
              <a:off x="2536" y="2735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778" name="Oval 34"/>
            <p:cNvSpPr>
              <a:spLocks noChangeArrowheads="1"/>
            </p:cNvSpPr>
            <p:nvPr/>
          </p:nvSpPr>
          <p:spPr bwMode="auto">
            <a:xfrm>
              <a:off x="2582" y="2802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779" name="Oval 35"/>
            <p:cNvSpPr>
              <a:spLocks noChangeArrowheads="1"/>
            </p:cNvSpPr>
            <p:nvPr/>
          </p:nvSpPr>
          <p:spPr bwMode="auto">
            <a:xfrm>
              <a:off x="2544" y="3061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780" name="Oval 36"/>
            <p:cNvSpPr>
              <a:spLocks noChangeArrowheads="1"/>
            </p:cNvSpPr>
            <p:nvPr/>
          </p:nvSpPr>
          <p:spPr bwMode="auto">
            <a:xfrm>
              <a:off x="2590" y="3119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781" name="Oval 37"/>
            <p:cNvSpPr>
              <a:spLocks noChangeArrowheads="1"/>
            </p:cNvSpPr>
            <p:nvPr/>
          </p:nvSpPr>
          <p:spPr bwMode="auto">
            <a:xfrm>
              <a:off x="2546" y="2952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782" name="Oval 38"/>
            <p:cNvSpPr>
              <a:spLocks noChangeArrowheads="1"/>
            </p:cNvSpPr>
            <p:nvPr/>
          </p:nvSpPr>
          <p:spPr bwMode="auto">
            <a:xfrm>
              <a:off x="2592" y="3019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287783" name="AutoShape 39"/>
          <p:cNvSpPr>
            <a:spLocks noChangeArrowheads="1"/>
          </p:cNvSpPr>
          <p:nvPr/>
        </p:nvSpPr>
        <p:spPr bwMode="auto">
          <a:xfrm>
            <a:off x="5281613" y="2771775"/>
            <a:ext cx="581025" cy="309563"/>
          </a:xfrm>
          <a:prstGeom prst="rightArrow">
            <a:avLst>
              <a:gd name="adj1" fmla="val 50000"/>
              <a:gd name="adj2" fmla="val 46923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84" name="Rectangle 40"/>
          <p:cNvSpPr>
            <a:spLocks noChangeArrowheads="1"/>
          </p:cNvSpPr>
          <p:nvPr/>
        </p:nvSpPr>
        <p:spPr bwMode="auto">
          <a:xfrm>
            <a:off x="5932488" y="2735263"/>
            <a:ext cx="200025" cy="42703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85" name="Oval 41"/>
          <p:cNvSpPr>
            <a:spLocks noChangeArrowheads="1"/>
          </p:cNvSpPr>
          <p:nvPr/>
        </p:nvSpPr>
        <p:spPr bwMode="auto">
          <a:xfrm>
            <a:off x="5965825" y="2943225"/>
            <a:ext cx="50800" cy="460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86" name="Oval 42"/>
          <p:cNvSpPr>
            <a:spLocks noChangeArrowheads="1"/>
          </p:cNvSpPr>
          <p:nvPr/>
        </p:nvSpPr>
        <p:spPr bwMode="auto">
          <a:xfrm>
            <a:off x="6038850" y="3035300"/>
            <a:ext cx="50800" cy="460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87" name="Oval 43"/>
          <p:cNvSpPr>
            <a:spLocks noChangeArrowheads="1"/>
          </p:cNvSpPr>
          <p:nvPr/>
        </p:nvSpPr>
        <p:spPr bwMode="auto">
          <a:xfrm>
            <a:off x="5969000" y="2770188"/>
            <a:ext cx="50800" cy="4603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88" name="Oval 44"/>
          <p:cNvSpPr>
            <a:spLocks noChangeArrowheads="1"/>
          </p:cNvSpPr>
          <p:nvPr/>
        </p:nvSpPr>
        <p:spPr bwMode="auto">
          <a:xfrm>
            <a:off x="6042025" y="2876550"/>
            <a:ext cx="50800" cy="460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89" name="Rectangle 45"/>
          <p:cNvSpPr>
            <a:spLocks noChangeArrowheads="1"/>
          </p:cNvSpPr>
          <p:nvPr/>
        </p:nvSpPr>
        <p:spPr bwMode="auto">
          <a:xfrm>
            <a:off x="5718175" y="5135563"/>
            <a:ext cx="200025" cy="42703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90" name="Oval 46"/>
          <p:cNvSpPr>
            <a:spLocks noChangeArrowheads="1"/>
          </p:cNvSpPr>
          <p:nvPr/>
        </p:nvSpPr>
        <p:spPr bwMode="auto">
          <a:xfrm>
            <a:off x="5751513" y="5343525"/>
            <a:ext cx="50800" cy="460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91" name="Oval 47"/>
          <p:cNvSpPr>
            <a:spLocks noChangeArrowheads="1"/>
          </p:cNvSpPr>
          <p:nvPr/>
        </p:nvSpPr>
        <p:spPr bwMode="auto">
          <a:xfrm>
            <a:off x="5824538" y="5435600"/>
            <a:ext cx="50800" cy="460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92" name="Oval 48"/>
          <p:cNvSpPr>
            <a:spLocks noChangeArrowheads="1"/>
          </p:cNvSpPr>
          <p:nvPr/>
        </p:nvSpPr>
        <p:spPr bwMode="auto">
          <a:xfrm>
            <a:off x="5754688" y="5170488"/>
            <a:ext cx="50800" cy="4603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93" name="Oval 49"/>
          <p:cNvSpPr>
            <a:spLocks noChangeArrowheads="1"/>
          </p:cNvSpPr>
          <p:nvPr/>
        </p:nvSpPr>
        <p:spPr bwMode="auto">
          <a:xfrm>
            <a:off x="5827713" y="5276850"/>
            <a:ext cx="50800" cy="460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94" name="AutoShape 50"/>
          <p:cNvSpPr>
            <a:spLocks noChangeArrowheads="1"/>
          </p:cNvSpPr>
          <p:nvPr/>
        </p:nvSpPr>
        <p:spPr bwMode="auto">
          <a:xfrm>
            <a:off x="5984875" y="5218113"/>
            <a:ext cx="450850" cy="309562"/>
          </a:xfrm>
          <a:prstGeom prst="rightArrow">
            <a:avLst>
              <a:gd name="adj1" fmla="val 50000"/>
              <a:gd name="adj2" fmla="val 3641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795" name="Rectangle 51"/>
          <p:cNvSpPr>
            <a:spLocks noChangeArrowheads="1"/>
          </p:cNvSpPr>
          <p:nvPr/>
        </p:nvSpPr>
        <p:spPr bwMode="auto">
          <a:xfrm>
            <a:off x="6494463" y="5162550"/>
            <a:ext cx="200025" cy="42703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87796" name="Group 52"/>
          <p:cNvGrpSpPr>
            <a:grpSpLocks/>
          </p:cNvGrpSpPr>
          <p:nvPr/>
        </p:nvGrpSpPr>
        <p:grpSpPr bwMode="auto">
          <a:xfrm>
            <a:off x="3838575" y="1828800"/>
            <a:ext cx="142875" cy="563563"/>
            <a:chOff x="2418" y="1152"/>
            <a:chExt cx="90" cy="355"/>
          </a:xfrm>
        </p:grpSpPr>
        <p:sp>
          <p:nvSpPr>
            <p:cNvPr id="287797" name="Oval 53"/>
            <p:cNvSpPr>
              <a:spLocks noChangeArrowheads="1"/>
            </p:cNvSpPr>
            <p:nvPr/>
          </p:nvSpPr>
          <p:spPr bwMode="auto">
            <a:xfrm>
              <a:off x="2418" y="1261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798" name="Oval 54"/>
            <p:cNvSpPr>
              <a:spLocks noChangeArrowheads="1"/>
            </p:cNvSpPr>
            <p:nvPr/>
          </p:nvSpPr>
          <p:spPr bwMode="auto">
            <a:xfrm>
              <a:off x="2464" y="1319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799" name="Oval 55"/>
            <p:cNvSpPr>
              <a:spLocks noChangeArrowheads="1"/>
            </p:cNvSpPr>
            <p:nvPr/>
          </p:nvSpPr>
          <p:spPr bwMode="auto">
            <a:xfrm>
              <a:off x="2420" y="1152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800" name="Oval 56"/>
            <p:cNvSpPr>
              <a:spLocks noChangeArrowheads="1"/>
            </p:cNvSpPr>
            <p:nvPr/>
          </p:nvSpPr>
          <p:spPr bwMode="auto">
            <a:xfrm>
              <a:off x="2466" y="1219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801" name="Oval 57"/>
            <p:cNvSpPr>
              <a:spLocks noChangeArrowheads="1"/>
            </p:cNvSpPr>
            <p:nvPr/>
          </p:nvSpPr>
          <p:spPr bwMode="auto">
            <a:xfrm>
              <a:off x="2428" y="1478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802" name="Oval 58"/>
            <p:cNvSpPr>
              <a:spLocks noChangeArrowheads="1"/>
            </p:cNvSpPr>
            <p:nvPr/>
          </p:nvSpPr>
          <p:spPr bwMode="auto">
            <a:xfrm>
              <a:off x="2430" y="1369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803" name="Oval 59"/>
            <p:cNvSpPr>
              <a:spLocks noChangeArrowheads="1"/>
            </p:cNvSpPr>
            <p:nvPr/>
          </p:nvSpPr>
          <p:spPr bwMode="auto">
            <a:xfrm>
              <a:off x="2476" y="1436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287804" name="Group 60"/>
          <p:cNvGrpSpPr>
            <a:grpSpLocks/>
          </p:cNvGrpSpPr>
          <p:nvPr/>
        </p:nvGrpSpPr>
        <p:grpSpPr bwMode="auto">
          <a:xfrm rot="-5400000">
            <a:off x="6519069" y="1362869"/>
            <a:ext cx="142875" cy="563563"/>
            <a:chOff x="2418" y="1152"/>
            <a:chExt cx="90" cy="355"/>
          </a:xfrm>
        </p:grpSpPr>
        <p:sp>
          <p:nvSpPr>
            <p:cNvPr id="287805" name="Oval 61"/>
            <p:cNvSpPr>
              <a:spLocks noChangeArrowheads="1"/>
            </p:cNvSpPr>
            <p:nvPr/>
          </p:nvSpPr>
          <p:spPr bwMode="auto">
            <a:xfrm>
              <a:off x="2418" y="1261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806" name="Oval 62"/>
            <p:cNvSpPr>
              <a:spLocks noChangeArrowheads="1"/>
            </p:cNvSpPr>
            <p:nvPr/>
          </p:nvSpPr>
          <p:spPr bwMode="auto">
            <a:xfrm>
              <a:off x="2464" y="1319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807" name="Oval 63"/>
            <p:cNvSpPr>
              <a:spLocks noChangeArrowheads="1"/>
            </p:cNvSpPr>
            <p:nvPr/>
          </p:nvSpPr>
          <p:spPr bwMode="auto">
            <a:xfrm>
              <a:off x="2420" y="1152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808" name="Oval 64"/>
            <p:cNvSpPr>
              <a:spLocks noChangeArrowheads="1"/>
            </p:cNvSpPr>
            <p:nvPr/>
          </p:nvSpPr>
          <p:spPr bwMode="auto">
            <a:xfrm>
              <a:off x="2466" y="1219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809" name="Oval 65"/>
            <p:cNvSpPr>
              <a:spLocks noChangeArrowheads="1"/>
            </p:cNvSpPr>
            <p:nvPr/>
          </p:nvSpPr>
          <p:spPr bwMode="auto">
            <a:xfrm>
              <a:off x="2428" y="1478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810" name="Oval 66"/>
            <p:cNvSpPr>
              <a:spLocks noChangeArrowheads="1"/>
            </p:cNvSpPr>
            <p:nvPr/>
          </p:nvSpPr>
          <p:spPr bwMode="auto">
            <a:xfrm>
              <a:off x="2430" y="1369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811" name="Oval 67"/>
            <p:cNvSpPr>
              <a:spLocks noChangeArrowheads="1"/>
            </p:cNvSpPr>
            <p:nvPr/>
          </p:nvSpPr>
          <p:spPr bwMode="auto">
            <a:xfrm>
              <a:off x="2476" y="1436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287812" name="Group 68"/>
          <p:cNvGrpSpPr>
            <a:grpSpLocks/>
          </p:cNvGrpSpPr>
          <p:nvPr/>
        </p:nvGrpSpPr>
        <p:grpSpPr bwMode="auto">
          <a:xfrm>
            <a:off x="7013575" y="2863850"/>
            <a:ext cx="142875" cy="563563"/>
            <a:chOff x="2418" y="1152"/>
            <a:chExt cx="90" cy="355"/>
          </a:xfrm>
        </p:grpSpPr>
        <p:sp>
          <p:nvSpPr>
            <p:cNvPr id="287813" name="Oval 69"/>
            <p:cNvSpPr>
              <a:spLocks noChangeArrowheads="1"/>
            </p:cNvSpPr>
            <p:nvPr/>
          </p:nvSpPr>
          <p:spPr bwMode="auto">
            <a:xfrm>
              <a:off x="2418" y="1261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814" name="Oval 70"/>
            <p:cNvSpPr>
              <a:spLocks noChangeArrowheads="1"/>
            </p:cNvSpPr>
            <p:nvPr/>
          </p:nvSpPr>
          <p:spPr bwMode="auto">
            <a:xfrm>
              <a:off x="2464" y="1319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815" name="Oval 71"/>
            <p:cNvSpPr>
              <a:spLocks noChangeArrowheads="1"/>
            </p:cNvSpPr>
            <p:nvPr/>
          </p:nvSpPr>
          <p:spPr bwMode="auto">
            <a:xfrm>
              <a:off x="2420" y="1152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816" name="Oval 72"/>
            <p:cNvSpPr>
              <a:spLocks noChangeArrowheads="1"/>
            </p:cNvSpPr>
            <p:nvPr/>
          </p:nvSpPr>
          <p:spPr bwMode="auto">
            <a:xfrm>
              <a:off x="2466" y="1219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817" name="Oval 73"/>
            <p:cNvSpPr>
              <a:spLocks noChangeArrowheads="1"/>
            </p:cNvSpPr>
            <p:nvPr/>
          </p:nvSpPr>
          <p:spPr bwMode="auto">
            <a:xfrm>
              <a:off x="2428" y="1478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818" name="Oval 74"/>
            <p:cNvSpPr>
              <a:spLocks noChangeArrowheads="1"/>
            </p:cNvSpPr>
            <p:nvPr/>
          </p:nvSpPr>
          <p:spPr bwMode="auto">
            <a:xfrm>
              <a:off x="2430" y="1369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819" name="Oval 75"/>
            <p:cNvSpPr>
              <a:spLocks noChangeArrowheads="1"/>
            </p:cNvSpPr>
            <p:nvPr/>
          </p:nvSpPr>
          <p:spPr bwMode="auto">
            <a:xfrm>
              <a:off x="2476" y="1436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287820" name="Group 76"/>
          <p:cNvGrpSpPr>
            <a:grpSpLocks/>
          </p:cNvGrpSpPr>
          <p:nvPr/>
        </p:nvGrpSpPr>
        <p:grpSpPr bwMode="auto">
          <a:xfrm rot="1975105">
            <a:off x="6729413" y="4508500"/>
            <a:ext cx="142875" cy="563563"/>
            <a:chOff x="2418" y="1152"/>
            <a:chExt cx="90" cy="355"/>
          </a:xfrm>
        </p:grpSpPr>
        <p:sp>
          <p:nvSpPr>
            <p:cNvPr id="287821" name="Oval 77"/>
            <p:cNvSpPr>
              <a:spLocks noChangeArrowheads="1"/>
            </p:cNvSpPr>
            <p:nvPr/>
          </p:nvSpPr>
          <p:spPr bwMode="auto">
            <a:xfrm>
              <a:off x="2418" y="1261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822" name="Oval 78"/>
            <p:cNvSpPr>
              <a:spLocks noChangeArrowheads="1"/>
            </p:cNvSpPr>
            <p:nvPr/>
          </p:nvSpPr>
          <p:spPr bwMode="auto">
            <a:xfrm>
              <a:off x="2464" y="1319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823" name="Oval 79"/>
            <p:cNvSpPr>
              <a:spLocks noChangeArrowheads="1"/>
            </p:cNvSpPr>
            <p:nvPr/>
          </p:nvSpPr>
          <p:spPr bwMode="auto">
            <a:xfrm>
              <a:off x="2420" y="1152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824" name="Oval 80"/>
            <p:cNvSpPr>
              <a:spLocks noChangeArrowheads="1"/>
            </p:cNvSpPr>
            <p:nvPr/>
          </p:nvSpPr>
          <p:spPr bwMode="auto">
            <a:xfrm>
              <a:off x="2466" y="1219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825" name="Oval 81"/>
            <p:cNvSpPr>
              <a:spLocks noChangeArrowheads="1"/>
            </p:cNvSpPr>
            <p:nvPr/>
          </p:nvSpPr>
          <p:spPr bwMode="auto">
            <a:xfrm>
              <a:off x="2428" y="1478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826" name="Oval 82"/>
            <p:cNvSpPr>
              <a:spLocks noChangeArrowheads="1"/>
            </p:cNvSpPr>
            <p:nvPr/>
          </p:nvSpPr>
          <p:spPr bwMode="auto">
            <a:xfrm>
              <a:off x="2430" y="1369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87827" name="Oval 83"/>
            <p:cNvSpPr>
              <a:spLocks noChangeArrowheads="1"/>
            </p:cNvSpPr>
            <p:nvPr/>
          </p:nvSpPr>
          <p:spPr bwMode="auto">
            <a:xfrm>
              <a:off x="2476" y="1436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287828" name="Oval 84"/>
          <p:cNvSpPr>
            <a:spLocks noChangeArrowheads="1"/>
          </p:cNvSpPr>
          <p:nvPr/>
        </p:nvSpPr>
        <p:spPr bwMode="auto">
          <a:xfrm>
            <a:off x="5753100" y="5859463"/>
            <a:ext cx="50800" cy="4603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829" name="Oval 85"/>
          <p:cNvSpPr>
            <a:spLocks noChangeArrowheads="1"/>
          </p:cNvSpPr>
          <p:nvPr/>
        </p:nvSpPr>
        <p:spPr bwMode="auto">
          <a:xfrm>
            <a:off x="5826125" y="5951538"/>
            <a:ext cx="50800" cy="4603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830" name="Oval 86"/>
          <p:cNvSpPr>
            <a:spLocks noChangeArrowheads="1"/>
          </p:cNvSpPr>
          <p:nvPr/>
        </p:nvSpPr>
        <p:spPr bwMode="auto">
          <a:xfrm>
            <a:off x="5756275" y="5686425"/>
            <a:ext cx="50800" cy="460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831" name="Oval 87"/>
          <p:cNvSpPr>
            <a:spLocks noChangeArrowheads="1"/>
          </p:cNvSpPr>
          <p:nvPr/>
        </p:nvSpPr>
        <p:spPr bwMode="auto">
          <a:xfrm>
            <a:off x="5829300" y="5792788"/>
            <a:ext cx="50800" cy="4603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87832" name="Freeform 88"/>
          <p:cNvSpPr>
            <a:spLocks/>
          </p:cNvSpPr>
          <p:nvPr/>
        </p:nvSpPr>
        <p:spPr bwMode="auto">
          <a:xfrm>
            <a:off x="3890963" y="2978150"/>
            <a:ext cx="657225" cy="347663"/>
          </a:xfrm>
          <a:custGeom>
            <a:avLst/>
            <a:gdLst/>
            <a:ahLst/>
            <a:cxnLst>
              <a:cxn ang="0">
                <a:pos x="0" y="219"/>
              </a:cxn>
              <a:cxn ang="0">
                <a:pos x="171" y="89"/>
              </a:cxn>
              <a:cxn ang="0">
                <a:pos x="414" y="0"/>
              </a:cxn>
            </a:cxnLst>
            <a:rect l="0" t="0" r="r" b="b"/>
            <a:pathLst>
              <a:path w="414" h="219">
                <a:moveTo>
                  <a:pt x="0" y="219"/>
                </a:moveTo>
                <a:cubicBezTo>
                  <a:pt x="28" y="197"/>
                  <a:pt x="102" y="126"/>
                  <a:pt x="171" y="89"/>
                </a:cubicBezTo>
                <a:cubicBezTo>
                  <a:pt x="240" y="52"/>
                  <a:pt x="364" y="19"/>
                  <a:pt x="414" y="0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7833" name="Freeform 89"/>
          <p:cNvSpPr>
            <a:spLocks/>
          </p:cNvSpPr>
          <p:nvPr/>
        </p:nvSpPr>
        <p:spPr bwMode="auto">
          <a:xfrm>
            <a:off x="3914775" y="2466975"/>
            <a:ext cx="633413" cy="384175"/>
          </a:xfrm>
          <a:custGeom>
            <a:avLst/>
            <a:gdLst/>
            <a:ahLst/>
            <a:cxnLst>
              <a:cxn ang="0">
                <a:pos x="399" y="242"/>
              </a:cxn>
              <a:cxn ang="0">
                <a:pos x="66" y="192"/>
              </a:cxn>
              <a:cxn ang="0">
                <a:pos x="6" y="0"/>
              </a:cxn>
            </a:cxnLst>
            <a:rect l="0" t="0" r="r" b="b"/>
            <a:pathLst>
              <a:path w="399" h="242">
                <a:moveTo>
                  <a:pt x="399" y="242"/>
                </a:moveTo>
                <a:cubicBezTo>
                  <a:pt x="344" y="234"/>
                  <a:pt x="132" y="232"/>
                  <a:pt x="66" y="192"/>
                </a:cubicBezTo>
                <a:cubicBezTo>
                  <a:pt x="0" y="152"/>
                  <a:pt x="18" y="40"/>
                  <a:pt x="6" y="0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7834" name="Line 90"/>
          <p:cNvSpPr>
            <a:spLocks noChangeShapeType="1"/>
          </p:cNvSpPr>
          <p:nvPr/>
        </p:nvSpPr>
        <p:spPr bwMode="auto">
          <a:xfrm>
            <a:off x="4408488" y="1652588"/>
            <a:ext cx="15684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7835" name="Line 91"/>
          <p:cNvSpPr>
            <a:spLocks noChangeShapeType="1"/>
          </p:cNvSpPr>
          <p:nvPr/>
        </p:nvSpPr>
        <p:spPr bwMode="auto">
          <a:xfrm>
            <a:off x="7056438" y="1870075"/>
            <a:ext cx="0" cy="777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7836" name="Freeform 92"/>
          <p:cNvSpPr>
            <a:spLocks/>
          </p:cNvSpPr>
          <p:nvPr/>
        </p:nvSpPr>
        <p:spPr bwMode="auto">
          <a:xfrm>
            <a:off x="6946900" y="3532188"/>
            <a:ext cx="142875" cy="903287"/>
          </a:xfrm>
          <a:custGeom>
            <a:avLst/>
            <a:gdLst/>
            <a:ahLst/>
            <a:cxnLst>
              <a:cxn ang="0">
                <a:pos x="76" y="0"/>
              </a:cxn>
              <a:cxn ang="0">
                <a:pos x="77" y="363"/>
              </a:cxn>
              <a:cxn ang="0">
                <a:pos x="0" y="569"/>
              </a:cxn>
            </a:cxnLst>
            <a:rect l="0" t="0" r="r" b="b"/>
            <a:pathLst>
              <a:path w="90" h="569">
                <a:moveTo>
                  <a:pt x="76" y="0"/>
                </a:moveTo>
                <a:cubicBezTo>
                  <a:pt x="76" y="60"/>
                  <a:pt x="90" y="268"/>
                  <a:pt x="77" y="363"/>
                </a:cubicBezTo>
                <a:cubicBezTo>
                  <a:pt x="64" y="458"/>
                  <a:pt x="16" y="526"/>
                  <a:pt x="0" y="569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7837" name="Text Box 93"/>
          <p:cNvSpPr txBox="1">
            <a:spLocks noChangeArrowheads="1"/>
          </p:cNvSpPr>
          <p:nvPr/>
        </p:nvSpPr>
        <p:spPr bwMode="auto">
          <a:xfrm>
            <a:off x="5637213" y="1885950"/>
            <a:ext cx="11176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300" i="0"/>
              <a:t>Filtración</a:t>
            </a:r>
          </a:p>
          <a:p>
            <a:pPr algn="ctr"/>
            <a:r>
              <a:rPr lang="es-ES_tradnl" sz="1300" i="0"/>
              <a:t>(100 mL/min)</a:t>
            </a:r>
            <a:endParaRPr lang="es-ES" sz="1300" i="0"/>
          </a:p>
        </p:txBody>
      </p:sp>
      <p:sp>
        <p:nvSpPr>
          <p:cNvPr id="287838" name="Freeform 94"/>
          <p:cNvSpPr>
            <a:spLocks/>
          </p:cNvSpPr>
          <p:nvPr/>
        </p:nvSpPr>
        <p:spPr bwMode="auto">
          <a:xfrm>
            <a:off x="6007100" y="2343150"/>
            <a:ext cx="50800" cy="385763"/>
          </a:xfrm>
          <a:custGeom>
            <a:avLst/>
            <a:gdLst/>
            <a:ahLst/>
            <a:cxnLst>
              <a:cxn ang="0">
                <a:pos x="32" y="0"/>
              </a:cxn>
              <a:cxn ang="0">
                <a:pos x="0" y="243"/>
              </a:cxn>
            </a:cxnLst>
            <a:rect l="0" t="0" r="r" b="b"/>
            <a:pathLst>
              <a:path w="32" h="243">
                <a:moveTo>
                  <a:pt x="32" y="0"/>
                </a:moveTo>
                <a:lnTo>
                  <a:pt x="0" y="243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pic>
        <p:nvPicPr>
          <p:cNvPr id="287839" name="Picture 9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863" y="3806825"/>
            <a:ext cx="2752725" cy="2752725"/>
          </a:xfrm>
          <a:prstGeom prst="rect">
            <a:avLst/>
          </a:prstGeom>
          <a:noFill/>
        </p:spPr>
      </p:pic>
      <p:sp>
        <p:nvSpPr>
          <p:cNvPr id="97" name="96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3023" name="Group 223"/>
          <p:cNvGraphicFramePr>
            <a:graphicFrameLocks noGrp="1"/>
          </p:cNvGraphicFramePr>
          <p:nvPr/>
        </p:nvGraphicFramePr>
        <p:xfrm>
          <a:off x="423863" y="1262063"/>
          <a:ext cx="8372475" cy="4242245"/>
        </p:xfrm>
        <a:graphic>
          <a:graphicData uri="http://schemas.openxmlformats.org/drawingml/2006/table">
            <a:tbl>
              <a:tblPr/>
              <a:tblGrid>
                <a:gridCol w="2422525"/>
                <a:gridCol w="3967162"/>
                <a:gridCol w="1982788"/>
              </a:tblGrid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Arial" charset="0"/>
                        </a:rPr>
                        <a:t>HORMONA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Arial" charset="0"/>
                        </a:rPr>
                        <a:t>SITIO DE ACCIÓN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Arial" charset="0"/>
                        </a:rPr>
                        <a:t>EFECTOS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Aldosterona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Túbulo distal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Túbulo colector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↑  reabsorción NaCl,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↑  reabsorción de H</a:t>
                      </a:r>
                      <a:r>
                        <a:rPr kumimoji="0" lang="es-ES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↑</a:t>
                      </a: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secreción de K</a:t>
                      </a:r>
                      <a:r>
                        <a:rPr kumimoji="0" lang="es-ES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0D0"/>
                    </a:solidFill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Angiotensina II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Túbulo proximal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Porción gruesa ascendente del asa de Henle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Túbulo distal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Túbulo colector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↑  NaCl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↑  reabsorción de H</a:t>
                      </a:r>
                      <a:r>
                        <a:rPr kumimoji="0" lang="es-ES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↑</a:t>
                      </a: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secreción de H</a:t>
                      </a:r>
                      <a:r>
                        <a:rPr kumimoji="0" lang="es-ES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Hormona Antidiurética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E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Última porción del Túbulo distal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Túbulo y conducto colector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E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↑ Reabsorción de H</a:t>
                      </a:r>
                      <a:r>
                        <a:rPr kumimoji="0" lang="es-ES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EFF"/>
                    </a:solidFill>
                  </a:tcPr>
                </a:tc>
              </a:tr>
              <a:tr h="50641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Péptido Natriurético atrial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Túbulo distal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Túbulo y conducto colector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↓ reabsorción de NaCl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Hormona Paratiroidea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Túbulo proximal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Porción gruesa ascendente del asa de Henle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Túbulo distal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↓ reabsorción de PO</a:t>
                      </a:r>
                      <a:r>
                        <a:rPr kumimoji="0" lang="es-ES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r>
                        <a:rPr kumimoji="0" lang="es-ES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↑ reabsorción de Ca</a:t>
                      </a:r>
                      <a:r>
                        <a:rPr kumimoji="0" lang="es-ES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2+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es-ES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sp>
        <p:nvSpPr>
          <p:cNvPr id="332878" name="Text Box 78"/>
          <p:cNvSpPr txBox="1">
            <a:spLocks noChangeArrowheads="1"/>
          </p:cNvSpPr>
          <p:nvPr/>
        </p:nvSpPr>
        <p:spPr bwMode="auto">
          <a:xfrm>
            <a:off x="1625600" y="344488"/>
            <a:ext cx="642143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b="1" i="0">
                <a:solidFill>
                  <a:srgbClr val="FFFF66"/>
                </a:solidFill>
                <a:latin typeface="Arial" charset="0"/>
              </a:rPr>
              <a:t>Hormonas que regulan la Reabsorción Tubular</a:t>
            </a:r>
          </a:p>
        </p:txBody>
      </p:sp>
      <p:sp>
        <p:nvSpPr>
          <p:cNvPr id="35" name="34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330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9150" y="2506663"/>
            <a:ext cx="4143375" cy="4365625"/>
          </a:xfrm>
          <a:prstGeom prst="rect">
            <a:avLst/>
          </a:prstGeom>
          <a:noFill/>
        </p:spPr>
      </p:pic>
      <p:sp>
        <p:nvSpPr>
          <p:cNvPr id="294915" name="AutoShape 3"/>
          <p:cNvSpPr>
            <a:spLocks noChangeArrowheads="1"/>
          </p:cNvSpPr>
          <p:nvPr/>
        </p:nvSpPr>
        <p:spPr bwMode="auto">
          <a:xfrm rot="16200000">
            <a:off x="2863056" y="2309019"/>
            <a:ext cx="395288" cy="2159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94916" name="Rectangle 4"/>
          <p:cNvSpPr>
            <a:spLocks noChangeArrowheads="1"/>
          </p:cNvSpPr>
          <p:nvPr/>
        </p:nvSpPr>
        <p:spPr bwMode="auto">
          <a:xfrm>
            <a:off x="2592388" y="1930400"/>
            <a:ext cx="935037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None/>
            </a:pPr>
            <a:r>
              <a:rPr lang="es-ES_tradnl" sz="1600" b="1" i="0">
                <a:solidFill>
                  <a:srgbClr val="0000FF"/>
                </a:solidFill>
                <a:latin typeface="Arial" charset="0"/>
              </a:rPr>
              <a:t>Renina</a:t>
            </a:r>
            <a:endParaRPr lang="es-ES" sz="1600" b="1" i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294917" name="Rectangle 5"/>
          <p:cNvSpPr>
            <a:spLocks noChangeArrowheads="1"/>
          </p:cNvSpPr>
          <p:nvPr/>
        </p:nvSpPr>
        <p:spPr bwMode="auto">
          <a:xfrm>
            <a:off x="576263" y="2363788"/>
            <a:ext cx="244792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None/>
            </a:pPr>
            <a:r>
              <a:rPr lang="es-ES_tradnl" sz="1600" b="1" i="0">
                <a:latin typeface="Arial" charset="0"/>
              </a:rPr>
              <a:t>Angiotensinógeno</a:t>
            </a:r>
            <a:endParaRPr lang="es-ES" sz="1600" b="1" i="0">
              <a:latin typeface="Arial" charset="0"/>
            </a:endParaRPr>
          </a:p>
        </p:txBody>
      </p:sp>
      <p:sp>
        <p:nvSpPr>
          <p:cNvPr id="294918" name="Rectangle 6"/>
          <p:cNvSpPr>
            <a:spLocks noChangeArrowheads="1"/>
          </p:cNvSpPr>
          <p:nvPr/>
        </p:nvSpPr>
        <p:spPr bwMode="auto">
          <a:xfrm>
            <a:off x="865188" y="1498600"/>
            <a:ext cx="2016125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None/>
            </a:pPr>
            <a:r>
              <a:rPr lang="es-ES_tradnl" sz="1600" b="1" i="0">
                <a:latin typeface="Arial" charset="0"/>
              </a:rPr>
              <a:t>Angiotensina I</a:t>
            </a:r>
            <a:endParaRPr lang="es-ES" sz="1600" b="1" i="0">
              <a:latin typeface="Arial" charset="0"/>
            </a:endParaRPr>
          </a:p>
        </p:txBody>
      </p:sp>
      <p:sp>
        <p:nvSpPr>
          <p:cNvPr id="294919" name="AutoShape 7"/>
          <p:cNvSpPr>
            <a:spLocks noChangeArrowheads="1"/>
          </p:cNvSpPr>
          <p:nvPr/>
        </p:nvSpPr>
        <p:spPr bwMode="auto">
          <a:xfrm rot="16200000">
            <a:off x="1566069" y="1877219"/>
            <a:ext cx="612775" cy="287337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94920" name="Rectangle 8"/>
          <p:cNvSpPr>
            <a:spLocks noChangeArrowheads="1"/>
          </p:cNvSpPr>
          <p:nvPr/>
        </p:nvSpPr>
        <p:spPr bwMode="auto">
          <a:xfrm>
            <a:off x="1152525" y="995363"/>
            <a:ext cx="7191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None/>
            </a:pPr>
            <a:r>
              <a:rPr lang="es-ES_tradnl" sz="1600" b="1" i="0">
                <a:solidFill>
                  <a:srgbClr val="0000FF"/>
                </a:solidFill>
                <a:latin typeface="Arial" charset="0"/>
              </a:rPr>
              <a:t>ECA</a:t>
            </a:r>
            <a:endParaRPr lang="es-ES" sz="1600" b="1" i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294921" name="AutoShape 9"/>
          <p:cNvSpPr>
            <a:spLocks noChangeArrowheads="1"/>
          </p:cNvSpPr>
          <p:nvPr/>
        </p:nvSpPr>
        <p:spPr bwMode="auto">
          <a:xfrm>
            <a:off x="5588000" y="2492375"/>
            <a:ext cx="612775" cy="287338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94922" name="AutoShape 10"/>
          <p:cNvSpPr>
            <a:spLocks noChangeArrowheads="1"/>
          </p:cNvSpPr>
          <p:nvPr/>
        </p:nvSpPr>
        <p:spPr bwMode="auto">
          <a:xfrm rot="5400000">
            <a:off x="3924300" y="1895475"/>
            <a:ext cx="1008063" cy="360363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94923" name="Rectangle 11"/>
          <p:cNvSpPr>
            <a:spLocks noChangeArrowheads="1"/>
          </p:cNvSpPr>
          <p:nvPr/>
        </p:nvSpPr>
        <p:spPr bwMode="auto">
          <a:xfrm>
            <a:off x="865188" y="490538"/>
            <a:ext cx="201612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None/>
            </a:pPr>
            <a:r>
              <a:rPr lang="es-ES_tradnl" sz="1600" b="1" i="0">
                <a:latin typeface="Arial" charset="0"/>
              </a:rPr>
              <a:t>Angiotensina II</a:t>
            </a:r>
            <a:endParaRPr lang="es-ES" sz="1600" b="1" i="0">
              <a:latin typeface="Arial" charset="0"/>
            </a:endParaRPr>
          </a:p>
        </p:txBody>
      </p:sp>
      <p:sp>
        <p:nvSpPr>
          <p:cNvPr id="294924" name="Oval 12"/>
          <p:cNvSpPr>
            <a:spLocks noChangeArrowheads="1"/>
          </p:cNvSpPr>
          <p:nvPr/>
        </p:nvSpPr>
        <p:spPr bwMode="auto">
          <a:xfrm>
            <a:off x="303213" y="3543300"/>
            <a:ext cx="1368425" cy="863600"/>
          </a:xfrm>
          <a:prstGeom prst="ellipse">
            <a:avLst/>
          </a:prstGeom>
          <a:solidFill>
            <a:srgbClr val="9900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s-ES" sz="2000" b="1" i="0">
              <a:solidFill>
                <a:srgbClr val="FFCC00"/>
              </a:solidFill>
              <a:latin typeface="Arial Unicode MS" pitchFamily="34" charset="-128"/>
            </a:endParaRPr>
          </a:p>
        </p:txBody>
      </p:sp>
      <p:sp>
        <p:nvSpPr>
          <p:cNvPr id="294925" name="Text Box 13"/>
          <p:cNvSpPr txBox="1">
            <a:spLocks noChangeArrowheads="1"/>
          </p:cNvSpPr>
          <p:nvPr/>
        </p:nvSpPr>
        <p:spPr bwMode="auto">
          <a:xfrm>
            <a:off x="361950" y="3676650"/>
            <a:ext cx="116205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buFont typeface="Symbol" pitchFamily="18" charset="2"/>
              <a:buChar char="¯"/>
            </a:pPr>
            <a:r>
              <a:rPr lang="en-US" sz="1200" b="1" i="0">
                <a:solidFill>
                  <a:schemeClr val="bg1"/>
                </a:solidFill>
                <a:sym typeface="Symbol" pitchFamily="18" charset="2"/>
              </a:rPr>
              <a:t> Flujo sanguíneo</a:t>
            </a:r>
          </a:p>
          <a:p>
            <a:pPr algn="ctr" eaLnBrk="1" hangingPunct="1">
              <a:buFont typeface="Symbol" pitchFamily="18" charset="2"/>
              <a:buNone/>
            </a:pPr>
            <a:r>
              <a:rPr lang="en-US" sz="1200" b="1" i="0">
                <a:solidFill>
                  <a:schemeClr val="bg1"/>
                </a:solidFill>
                <a:sym typeface="Symbol" pitchFamily="18" charset="2"/>
              </a:rPr>
              <a:t>renal</a:t>
            </a:r>
            <a:endParaRPr lang="es-ES" sz="1400" b="1" i="0">
              <a:solidFill>
                <a:schemeClr val="bg1"/>
              </a:solidFill>
              <a:latin typeface="Arial Unicode MS" pitchFamily="34" charset="-128"/>
              <a:sym typeface="Symbol" pitchFamily="18" charset="2"/>
            </a:endParaRPr>
          </a:p>
        </p:txBody>
      </p:sp>
      <p:pic>
        <p:nvPicPr>
          <p:cNvPr id="294926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0450" y="274638"/>
            <a:ext cx="1081088" cy="1268412"/>
          </a:xfrm>
          <a:prstGeom prst="rect">
            <a:avLst/>
          </a:prstGeom>
          <a:noFill/>
        </p:spPr>
      </p:pic>
      <p:sp>
        <p:nvSpPr>
          <p:cNvPr id="294927" name="Oval 15"/>
          <p:cNvSpPr>
            <a:spLocks noChangeArrowheads="1"/>
          </p:cNvSpPr>
          <p:nvPr/>
        </p:nvSpPr>
        <p:spPr bwMode="auto">
          <a:xfrm rot="5400000">
            <a:off x="2881312" y="2219326"/>
            <a:ext cx="576263" cy="1439862"/>
          </a:xfrm>
          <a:prstGeom prst="ellipse">
            <a:avLst/>
          </a:prstGeom>
          <a:noFill/>
          <a:ln w="38100">
            <a:solidFill>
              <a:srgbClr val="A5002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94928" name="Freeform 16"/>
          <p:cNvSpPr>
            <a:spLocks/>
          </p:cNvSpPr>
          <p:nvPr/>
        </p:nvSpPr>
        <p:spPr bwMode="auto">
          <a:xfrm rot="14939844" flipH="1">
            <a:off x="2396331" y="-672306"/>
            <a:ext cx="765175" cy="2109788"/>
          </a:xfrm>
          <a:custGeom>
            <a:avLst/>
            <a:gdLst/>
            <a:ahLst/>
            <a:cxnLst>
              <a:cxn ang="0">
                <a:pos x="30" y="0"/>
              </a:cxn>
              <a:cxn ang="0">
                <a:pos x="30" y="136"/>
              </a:cxn>
              <a:cxn ang="0">
                <a:pos x="211" y="317"/>
              </a:cxn>
            </a:cxnLst>
            <a:rect l="0" t="0" r="r" b="b"/>
            <a:pathLst>
              <a:path w="211" h="317">
                <a:moveTo>
                  <a:pt x="30" y="0"/>
                </a:moveTo>
                <a:cubicBezTo>
                  <a:pt x="15" y="41"/>
                  <a:pt x="0" y="83"/>
                  <a:pt x="30" y="136"/>
                </a:cubicBezTo>
                <a:cubicBezTo>
                  <a:pt x="60" y="189"/>
                  <a:pt x="135" y="253"/>
                  <a:pt x="211" y="317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94929" name="Rectangle 17"/>
          <p:cNvSpPr>
            <a:spLocks noChangeArrowheads="1"/>
          </p:cNvSpPr>
          <p:nvPr/>
        </p:nvSpPr>
        <p:spPr bwMode="auto">
          <a:xfrm>
            <a:off x="2339975" y="18891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s-ES_tradnl" sz="1800" b="1" i="0">
                <a:solidFill>
                  <a:srgbClr val="FF3300"/>
                </a:solidFill>
                <a:latin typeface="Arial" charset="0"/>
              </a:rPr>
              <a:t>+</a:t>
            </a:r>
            <a:endParaRPr lang="es-ES" sz="1800" b="1" i="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294930" name="Rectangle 18"/>
          <p:cNvSpPr>
            <a:spLocks noChangeArrowheads="1"/>
          </p:cNvSpPr>
          <p:nvPr/>
        </p:nvSpPr>
        <p:spPr bwMode="auto">
          <a:xfrm>
            <a:off x="3744913" y="14288"/>
            <a:ext cx="20161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None/>
            </a:pPr>
            <a:r>
              <a:rPr lang="es-ES_tradnl" sz="1600" b="1" i="0">
                <a:solidFill>
                  <a:srgbClr val="0000FF"/>
                </a:solidFill>
                <a:latin typeface="Arial" charset="0"/>
              </a:rPr>
              <a:t>Zona Glomerular</a:t>
            </a:r>
            <a:endParaRPr lang="es-ES" sz="1600" b="1" i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294931" name="Line 19"/>
          <p:cNvSpPr>
            <a:spLocks noChangeShapeType="1"/>
          </p:cNvSpPr>
          <p:nvPr/>
        </p:nvSpPr>
        <p:spPr bwMode="auto">
          <a:xfrm>
            <a:off x="1728788" y="4033838"/>
            <a:ext cx="863600" cy="1428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94932" name="AutoShape 20"/>
          <p:cNvSpPr>
            <a:spLocks noChangeArrowheads="1"/>
          </p:cNvSpPr>
          <p:nvPr/>
        </p:nvSpPr>
        <p:spPr bwMode="auto">
          <a:xfrm rot="16200000">
            <a:off x="1566069" y="942182"/>
            <a:ext cx="612775" cy="287337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94933" name="Rectangle 21"/>
          <p:cNvSpPr>
            <a:spLocks noChangeArrowheads="1"/>
          </p:cNvSpPr>
          <p:nvPr/>
        </p:nvSpPr>
        <p:spPr bwMode="auto">
          <a:xfrm>
            <a:off x="4465638" y="635000"/>
            <a:ext cx="1584325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  <a:buFont typeface="Times New Roman" pitchFamily="18" charset="0"/>
              <a:buNone/>
            </a:pPr>
            <a:r>
              <a:rPr lang="es-ES_tradnl" sz="1600" b="1" i="0">
                <a:solidFill>
                  <a:srgbClr val="0000FF"/>
                </a:solidFill>
                <a:latin typeface="Arial" charset="0"/>
              </a:rPr>
              <a:t>Aldosterona</a:t>
            </a:r>
            <a:endParaRPr lang="es-ES" sz="1600" b="1" i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294934" name="Line 22"/>
          <p:cNvSpPr>
            <a:spLocks noChangeShapeType="1"/>
          </p:cNvSpPr>
          <p:nvPr/>
        </p:nvSpPr>
        <p:spPr bwMode="auto">
          <a:xfrm rot="5400000">
            <a:off x="4889500" y="485775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294935" name="AutoShape 23"/>
          <p:cNvSpPr>
            <a:spLocks noChangeArrowheads="1"/>
          </p:cNvSpPr>
          <p:nvPr/>
        </p:nvSpPr>
        <p:spPr bwMode="auto">
          <a:xfrm rot="-10988248">
            <a:off x="4597400" y="922338"/>
            <a:ext cx="814388" cy="504825"/>
          </a:xfrm>
          <a:custGeom>
            <a:avLst/>
            <a:gdLst>
              <a:gd name="G0" fmla="+- 15126 0 0"/>
              <a:gd name="G1" fmla="+- 2912 0 0"/>
              <a:gd name="G2" fmla="+- 12158 0 2912"/>
              <a:gd name="G3" fmla="+- G2 0 2912"/>
              <a:gd name="G4" fmla="*/ G3 32768 32059"/>
              <a:gd name="G5" fmla="*/ G4 1 2"/>
              <a:gd name="G6" fmla="+- 21600 0 15126"/>
              <a:gd name="G7" fmla="*/ G6 2912 6079"/>
              <a:gd name="G8" fmla="+- G7 15126 0"/>
              <a:gd name="T0" fmla="*/ 15126 w 21600"/>
              <a:gd name="T1" fmla="*/ 0 h 21600"/>
              <a:gd name="T2" fmla="*/ 15126 w 21600"/>
              <a:gd name="T3" fmla="*/ 12158 h 21600"/>
              <a:gd name="T4" fmla="*/ 3237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94936" name="AutoShape 24"/>
          <p:cNvSpPr>
            <a:spLocks noChangeArrowheads="1"/>
          </p:cNvSpPr>
          <p:nvPr/>
        </p:nvSpPr>
        <p:spPr bwMode="auto">
          <a:xfrm rot="10800000">
            <a:off x="2016125" y="1930400"/>
            <a:ext cx="612775" cy="287338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pic>
        <p:nvPicPr>
          <p:cNvPr id="294937" name="Picture 2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363" y="706438"/>
            <a:ext cx="850900" cy="720725"/>
          </a:xfrm>
          <a:prstGeom prst="rect">
            <a:avLst/>
          </a:prstGeom>
          <a:noFill/>
        </p:spPr>
      </p:pic>
      <p:sp>
        <p:nvSpPr>
          <p:cNvPr id="294938" name="Line 26"/>
          <p:cNvSpPr>
            <a:spLocks noChangeShapeType="1"/>
          </p:cNvSpPr>
          <p:nvPr/>
        </p:nvSpPr>
        <p:spPr bwMode="auto">
          <a:xfrm flipH="1">
            <a:off x="4881563" y="2519363"/>
            <a:ext cx="100012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94939" name="Text Box 27"/>
          <p:cNvSpPr txBox="1">
            <a:spLocks noChangeArrowheads="1"/>
          </p:cNvSpPr>
          <p:nvPr/>
        </p:nvSpPr>
        <p:spPr bwMode="auto">
          <a:xfrm>
            <a:off x="4889500" y="2508250"/>
            <a:ext cx="7651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1000" b="1" i="0"/>
              <a:t>T. colector</a:t>
            </a:r>
            <a:endParaRPr lang="es-ES" sz="1000" b="1" i="0"/>
          </a:p>
        </p:txBody>
      </p:sp>
      <p:grpSp>
        <p:nvGrpSpPr>
          <p:cNvPr id="294940" name="Group 28"/>
          <p:cNvGrpSpPr>
            <a:grpSpLocks/>
          </p:cNvGrpSpPr>
          <p:nvPr/>
        </p:nvGrpSpPr>
        <p:grpSpPr bwMode="auto">
          <a:xfrm>
            <a:off x="6245225" y="2262188"/>
            <a:ext cx="2533650" cy="863600"/>
            <a:chOff x="3234" y="1505"/>
            <a:chExt cx="1596" cy="544"/>
          </a:xfrm>
        </p:grpSpPr>
        <p:sp>
          <p:nvSpPr>
            <p:cNvPr id="294941" name="Oval 29"/>
            <p:cNvSpPr>
              <a:spLocks noChangeArrowheads="1"/>
            </p:cNvSpPr>
            <p:nvPr/>
          </p:nvSpPr>
          <p:spPr bwMode="auto">
            <a:xfrm>
              <a:off x="3234" y="1505"/>
              <a:ext cx="1596" cy="544"/>
            </a:xfrm>
            <a:prstGeom prst="ellipse">
              <a:avLst/>
            </a:prstGeom>
            <a:solidFill>
              <a:srgbClr val="990033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s-ES" sz="2000" b="1" i="0">
                <a:solidFill>
                  <a:srgbClr val="FFCC00"/>
                </a:solidFill>
                <a:latin typeface="Arial Unicode MS" pitchFamily="34" charset="-128"/>
              </a:endParaRPr>
            </a:p>
          </p:txBody>
        </p:sp>
        <p:sp>
          <p:nvSpPr>
            <p:cNvPr id="294942" name="Text Box 30"/>
            <p:cNvSpPr txBox="1">
              <a:spLocks noChangeArrowheads="1"/>
            </p:cNvSpPr>
            <p:nvPr/>
          </p:nvSpPr>
          <p:spPr bwMode="auto">
            <a:xfrm>
              <a:off x="3409" y="1575"/>
              <a:ext cx="1387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95250" algn="just" eaLnBrk="1" hangingPunct="1">
                <a:buFont typeface="Symbol" pitchFamily="18" charset="2"/>
                <a:buChar char="­"/>
              </a:pPr>
              <a:r>
                <a:rPr lang="en-US" sz="1400" b="1" i="0">
                  <a:solidFill>
                    <a:schemeClr val="bg1"/>
                  </a:solidFill>
                  <a:latin typeface="Arial" charset="0"/>
                  <a:sym typeface="Symbol" pitchFamily="18" charset="2"/>
                </a:rPr>
                <a:t> </a:t>
              </a:r>
              <a:r>
                <a:rPr lang="en-US" sz="1200" b="1" i="0">
                  <a:solidFill>
                    <a:schemeClr val="bg1"/>
                  </a:solidFill>
                  <a:latin typeface="Arial" charset="0"/>
                  <a:sym typeface="Symbol" pitchFamily="18" charset="2"/>
                </a:rPr>
                <a:t>Reabsorción de Na</a:t>
              </a:r>
              <a:r>
                <a:rPr lang="en-US" sz="1200" b="1" i="0" baseline="30000">
                  <a:solidFill>
                    <a:schemeClr val="bg1"/>
                  </a:solidFill>
                  <a:latin typeface="Arial" charset="0"/>
                  <a:sym typeface="Symbol" pitchFamily="18" charset="2"/>
                </a:rPr>
                <a:t>+</a:t>
              </a:r>
              <a:r>
                <a:rPr lang="en-US" sz="1200" b="1" i="0">
                  <a:solidFill>
                    <a:schemeClr val="bg1"/>
                  </a:solidFill>
                  <a:latin typeface="Arial" charset="0"/>
                  <a:sym typeface="Symbol" pitchFamily="18" charset="2"/>
                </a:rPr>
                <a:t>Cl</a:t>
              </a:r>
              <a:r>
                <a:rPr lang="en-US" sz="1200" b="1" i="0" baseline="30000">
                  <a:solidFill>
                    <a:schemeClr val="bg1"/>
                  </a:solidFill>
                  <a:latin typeface="Arial" charset="0"/>
                  <a:sym typeface="Symbol" pitchFamily="18" charset="2"/>
                </a:rPr>
                <a:t>-</a:t>
              </a:r>
            </a:p>
            <a:p>
              <a:pPr marL="95250" algn="just" eaLnBrk="1" hangingPunct="1">
                <a:buFont typeface="Symbol" pitchFamily="18" charset="2"/>
                <a:buChar char="­"/>
              </a:pPr>
              <a:r>
                <a:rPr lang="en-US" sz="1200" b="1" i="0">
                  <a:solidFill>
                    <a:schemeClr val="bg1"/>
                  </a:solidFill>
                  <a:latin typeface="Arial" charset="0"/>
                  <a:sym typeface="Symbol" pitchFamily="18" charset="2"/>
                </a:rPr>
                <a:t> Reabsorción de H</a:t>
              </a:r>
              <a:r>
                <a:rPr lang="en-US" sz="1200" b="1" i="0" baseline="-25000">
                  <a:solidFill>
                    <a:schemeClr val="bg1"/>
                  </a:solidFill>
                  <a:latin typeface="Arial" charset="0"/>
                  <a:sym typeface="Symbol" pitchFamily="18" charset="2"/>
                </a:rPr>
                <a:t>2</a:t>
              </a:r>
              <a:r>
                <a:rPr lang="en-US" sz="1200" b="1" i="0">
                  <a:solidFill>
                    <a:schemeClr val="bg1"/>
                  </a:solidFill>
                  <a:latin typeface="Arial" charset="0"/>
                  <a:sym typeface="Symbol" pitchFamily="18" charset="2"/>
                </a:rPr>
                <a:t>O</a:t>
              </a:r>
            </a:p>
            <a:p>
              <a:pPr marL="95250" algn="just" eaLnBrk="1" hangingPunct="1">
                <a:buFont typeface="Symbol" pitchFamily="18" charset="2"/>
                <a:buChar char="­"/>
              </a:pPr>
              <a:r>
                <a:rPr lang="en-US" sz="1200" b="1" i="0">
                  <a:solidFill>
                    <a:schemeClr val="bg1"/>
                  </a:solidFill>
                  <a:latin typeface="Arial" charset="0"/>
                  <a:sym typeface="Symbol" pitchFamily="18" charset="2"/>
                </a:rPr>
                <a:t> Secreción de K</a:t>
              </a:r>
              <a:r>
                <a:rPr lang="en-US" sz="1200" b="1" i="0" baseline="30000">
                  <a:solidFill>
                    <a:schemeClr val="bg1"/>
                  </a:solidFill>
                  <a:latin typeface="Arial" charset="0"/>
                  <a:sym typeface="Symbol" pitchFamily="18" charset="2"/>
                </a:rPr>
                <a:t>+</a:t>
              </a:r>
              <a:endParaRPr lang="es-ES" sz="1200" b="1" i="0" baseline="30000">
                <a:solidFill>
                  <a:schemeClr val="bg1"/>
                </a:solidFill>
                <a:latin typeface="Arial" charset="0"/>
                <a:sym typeface="Symbol" pitchFamily="18" charset="2"/>
              </a:endParaRPr>
            </a:p>
          </p:txBody>
        </p:sp>
      </p:grpSp>
      <p:sp>
        <p:nvSpPr>
          <p:cNvPr id="294943" name="Text Box 31"/>
          <p:cNvSpPr txBox="1">
            <a:spLocks noChangeArrowheads="1"/>
          </p:cNvSpPr>
          <p:nvPr/>
        </p:nvSpPr>
        <p:spPr bwMode="auto">
          <a:xfrm>
            <a:off x="5969000" y="1539875"/>
            <a:ext cx="2981325" cy="649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" sz="1200" b="1" i="0">
                <a:latin typeface="Arial" charset="0"/>
              </a:rPr>
              <a:t>El Sistema Nervioso Simpático:</a:t>
            </a:r>
          </a:p>
          <a:p>
            <a:pPr algn="just">
              <a:buFontTx/>
              <a:buChar char="•"/>
            </a:pPr>
            <a:r>
              <a:rPr lang="es-ES" sz="1200" b="1" i="0">
                <a:latin typeface="Arial" charset="0"/>
              </a:rPr>
              <a:t> Aumenta la liberación de Renina y </a:t>
            </a:r>
          </a:p>
          <a:p>
            <a:pPr algn="just">
              <a:buFontTx/>
              <a:buChar char="•"/>
            </a:pPr>
            <a:r>
              <a:rPr lang="es-ES" sz="1200" b="1" i="0">
                <a:latin typeface="Arial" charset="0"/>
              </a:rPr>
              <a:t> La formación de Angiotensina II</a:t>
            </a:r>
          </a:p>
        </p:txBody>
      </p:sp>
      <p:sp>
        <p:nvSpPr>
          <p:cNvPr id="294944" name="Text Box 32"/>
          <p:cNvSpPr txBox="1">
            <a:spLocks noChangeArrowheads="1"/>
          </p:cNvSpPr>
          <p:nvPr/>
        </p:nvSpPr>
        <p:spPr bwMode="auto">
          <a:xfrm>
            <a:off x="5973763" y="50800"/>
            <a:ext cx="2928937" cy="14097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" sz="1200" b="1" i="0">
                <a:latin typeface="Arial" charset="0"/>
              </a:rPr>
              <a:t>El Sistema Nervioso Simpático:</a:t>
            </a:r>
          </a:p>
          <a:p>
            <a:pPr algn="just">
              <a:buFontTx/>
              <a:buChar char="•"/>
            </a:pPr>
            <a:r>
              <a:rPr lang="es-ES" sz="1200" b="1" i="0">
                <a:latin typeface="Arial" charset="0"/>
              </a:rPr>
              <a:t> Produce </a:t>
            </a:r>
            <a:r>
              <a:rPr lang="es-ES" sz="1200" b="1" i="0" u="sng">
                <a:solidFill>
                  <a:schemeClr val="accent2"/>
                </a:solidFill>
                <a:latin typeface="Arial" charset="0"/>
              </a:rPr>
              <a:t>Vasoconstricción</a:t>
            </a:r>
            <a:r>
              <a:rPr lang="es-ES" sz="1200" b="1" i="0">
                <a:latin typeface="Arial" charset="0"/>
              </a:rPr>
              <a:t> de las arteriolas con lo que disminuye la excreción de Na</a:t>
            </a:r>
            <a:r>
              <a:rPr lang="es-ES" sz="1200" b="1" i="0" baseline="30000">
                <a:latin typeface="Arial" charset="0"/>
              </a:rPr>
              <a:t>+</a:t>
            </a:r>
            <a:r>
              <a:rPr lang="es-ES" sz="1200" b="1" i="0">
                <a:latin typeface="Arial" charset="0"/>
              </a:rPr>
              <a:t>(</a:t>
            </a:r>
            <a:r>
              <a:rPr lang="es-ES" sz="1400" b="1" i="0">
                <a:solidFill>
                  <a:schemeClr val="tx2"/>
                </a:solidFill>
                <a:latin typeface="Arial" charset="0"/>
                <a:cs typeface="Arial" charset="0"/>
              </a:rPr>
              <a:t>↓</a:t>
            </a:r>
            <a:r>
              <a:rPr lang="es-ES" sz="1200" b="1" i="0">
                <a:solidFill>
                  <a:schemeClr val="tx2"/>
                </a:solidFill>
                <a:latin typeface="Arial" charset="0"/>
                <a:cs typeface="Arial" charset="0"/>
              </a:rPr>
              <a:t>TFG</a:t>
            </a:r>
            <a:r>
              <a:rPr lang="es-ES" sz="1400" b="1" i="0">
                <a:solidFill>
                  <a:schemeClr val="tx2"/>
                </a:solidFill>
                <a:latin typeface="Arial" charset="0"/>
                <a:cs typeface="Arial" charset="0"/>
              </a:rPr>
              <a:t>)</a:t>
            </a:r>
          </a:p>
          <a:p>
            <a:pPr algn="just">
              <a:buFontTx/>
              <a:buChar char="•"/>
            </a:pPr>
            <a:r>
              <a:rPr lang="es-ES" sz="1200" b="1" i="0">
                <a:latin typeface="Arial" charset="0"/>
              </a:rPr>
              <a:t> Aumenta la </a:t>
            </a:r>
            <a:r>
              <a:rPr lang="es-ES" sz="1200" b="1" i="0" u="sng">
                <a:solidFill>
                  <a:schemeClr val="accent2"/>
                </a:solidFill>
                <a:latin typeface="Arial" charset="0"/>
              </a:rPr>
              <a:t>Reabsorción de Na</a:t>
            </a:r>
            <a:r>
              <a:rPr lang="es-ES" sz="1200" b="1" i="0" u="sng" baseline="30000">
                <a:solidFill>
                  <a:schemeClr val="accent2"/>
                </a:solidFill>
                <a:latin typeface="Arial" charset="0"/>
              </a:rPr>
              <a:t>+</a:t>
            </a:r>
            <a:r>
              <a:rPr lang="es-ES" sz="1200" b="1" i="0">
                <a:latin typeface="Arial" charset="0"/>
              </a:rPr>
              <a:t>en el túbulo proximal y en la Porción Gruesa del Asa de Henle</a:t>
            </a:r>
            <a:endParaRPr lang="es-ES" sz="1200" b="1" i="0" baseline="30000">
              <a:latin typeface="Arial" charset="0"/>
            </a:endParaRPr>
          </a:p>
        </p:txBody>
      </p:sp>
      <p:sp>
        <p:nvSpPr>
          <p:cNvPr id="33" name="32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4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94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94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294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4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94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94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94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94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294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9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94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4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94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9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29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9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94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94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94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294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94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94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5" grpId="0" animBg="1"/>
      <p:bldP spid="294916" grpId="0"/>
      <p:bldP spid="294917" grpId="0"/>
      <p:bldP spid="294918" grpId="0"/>
      <p:bldP spid="294919" grpId="0" animBg="1"/>
      <p:bldP spid="294920" grpId="0"/>
      <p:bldP spid="294921" grpId="0" animBg="1"/>
      <p:bldP spid="294922" grpId="0" animBg="1"/>
      <p:bldP spid="294923" grpId="0"/>
      <p:bldP spid="294927" grpId="0" animBg="1"/>
      <p:bldP spid="294928" grpId="0" animBg="1"/>
      <p:bldP spid="294929" grpId="0"/>
      <p:bldP spid="294930" grpId="0"/>
      <p:bldP spid="294931" grpId="0" animBg="1"/>
      <p:bldP spid="294932" grpId="0" animBg="1"/>
      <p:bldP spid="294933" grpId="0"/>
      <p:bldP spid="294934" grpId="0" animBg="1"/>
      <p:bldP spid="294935" grpId="0" animBg="1"/>
      <p:bldP spid="294936" grpId="0" animBg="1"/>
      <p:bldP spid="294943" grpId="0" animBg="1"/>
      <p:bldP spid="29494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9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6688" y="1271588"/>
            <a:ext cx="3540125" cy="2617787"/>
          </a:xfrm>
          <a:prstGeom prst="rect">
            <a:avLst/>
          </a:prstGeom>
          <a:noFill/>
        </p:spPr>
      </p:pic>
      <p:sp>
        <p:nvSpPr>
          <p:cNvPr id="340996" name="Oval 4"/>
          <p:cNvSpPr>
            <a:spLocks noChangeArrowheads="1"/>
          </p:cNvSpPr>
          <p:nvPr/>
        </p:nvSpPr>
        <p:spPr bwMode="auto">
          <a:xfrm>
            <a:off x="5727700" y="2706688"/>
            <a:ext cx="479425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" sz="1200" b="1" i="0">
                <a:latin typeface="Arial" charset="0"/>
              </a:rPr>
              <a:t>ATP</a:t>
            </a:r>
          </a:p>
        </p:txBody>
      </p:sp>
      <p:sp>
        <p:nvSpPr>
          <p:cNvPr id="340999" name="Text Box 7"/>
          <p:cNvSpPr txBox="1">
            <a:spLocks noChangeArrowheads="1"/>
          </p:cNvSpPr>
          <p:nvPr/>
        </p:nvSpPr>
        <p:spPr bwMode="auto">
          <a:xfrm>
            <a:off x="2308225" y="2711450"/>
            <a:ext cx="4365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Na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41000" name="Text Box 8"/>
          <p:cNvSpPr txBox="1">
            <a:spLocks noChangeArrowheads="1"/>
          </p:cNvSpPr>
          <p:nvPr/>
        </p:nvSpPr>
        <p:spPr bwMode="auto">
          <a:xfrm>
            <a:off x="2333625" y="3140075"/>
            <a:ext cx="3698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Cl</a:t>
            </a:r>
            <a:r>
              <a:rPr lang="es-ES" sz="1200" b="1" i="0" baseline="30000">
                <a:latin typeface="Arial" charset="0"/>
              </a:rPr>
              <a:t>-</a:t>
            </a:r>
          </a:p>
        </p:txBody>
      </p:sp>
      <p:sp>
        <p:nvSpPr>
          <p:cNvPr id="341002" name="Line 10"/>
          <p:cNvSpPr>
            <a:spLocks noChangeShapeType="1"/>
          </p:cNvSpPr>
          <p:nvPr/>
        </p:nvSpPr>
        <p:spPr bwMode="auto">
          <a:xfrm>
            <a:off x="2624138" y="2895600"/>
            <a:ext cx="96202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1003" name="Text Box 11"/>
          <p:cNvSpPr txBox="1">
            <a:spLocks noChangeArrowheads="1"/>
          </p:cNvSpPr>
          <p:nvPr/>
        </p:nvSpPr>
        <p:spPr bwMode="auto">
          <a:xfrm>
            <a:off x="3546475" y="2768600"/>
            <a:ext cx="4365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Na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41004" name="Line 12"/>
          <p:cNvSpPr>
            <a:spLocks noChangeShapeType="1"/>
          </p:cNvSpPr>
          <p:nvPr/>
        </p:nvSpPr>
        <p:spPr bwMode="auto">
          <a:xfrm>
            <a:off x="2601913" y="3302000"/>
            <a:ext cx="96202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1005" name="Text Box 13"/>
          <p:cNvSpPr txBox="1">
            <a:spLocks noChangeArrowheads="1"/>
          </p:cNvSpPr>
          <p:nvPr/>
        </p:nvSpPr>
        <p:spPr bwMode="auto">
          <a:xfrm>
            <a:off x="3506788" y="3141663"/>
            <a:ext cx="3698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Cl</a:t>
            </a:r>
            <a:r>
              <a:rPr lang="es-ES" sz="1200" b="1" i="0" baseline="30000">
                <a:latin typeface="Arial" charset="0"/>
              </a:rPr>
              <a:t>-</a:t>
            </a:r>
          </a:p>
        </p:txBody>
      </p:sp>
      <p:sp>
        <p:nvSpPr>
          <p:cNvPr id="341006" name="Text Box 14"/>
          <p:cNvSpPr txBox="1">
            <a:spLocks noChangeArrowheads="1"/>
          </p:cNvSpPr>
          <p:nvPr/>
        </p:nvSpPr>
        <p:spPr bwMode="auto">
          <a:xfrm>
            <a:off x="1693863" y="1365250"/>
            <a:ext cx="13350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600" b="1" i="0">
                <a:latin typeface="Arial" charset="0"/>
              </a:rPr>
              <a:t>Luz Tubular</a:t>
            </a:r>
          </a:p>
        </p:txBody>
      </p:sp>
      <p:sp>
        <p:nvSpPr>
          <p:cNvPr id="341007" name="Text Box 15"/>
          <p:cNvSpPr txBox="1">
            <a:spLocks noChangeArrowheads="1"/>
          </p:cNvSpPr>
          <p:nvPr/>
        </p:nvSpPr>
        <p:spPr bwMode="auto">
          <a:xfrm>
            <a:off x="3624263" y="1093788"/>
            <a:ext cx="19081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 sz="1200" b="1" i="0">
                <a:solidFill>
                  <a:schemeClr val="accent2"/>
                </a:solidFill>
                <a:latin typeface="Arial" charset="0"/>
              </a:rPr>
              <a:t>Célula </a:t>
            </a:r>
            <a:r>
              <a:rPr lang="es-ES" sz="1200" b="1" i="0" u="sng">
                <a:solidFill>
                  <a:schemeClr val="accent2"/>
                </a:solidFill>
                <a:latin typeface="Arial" charset="0"/>
              </a:rPr>
              <a:t>PRINCIPAL</a:t>
            </a:r>
            <a:r>
              <a:rPr lang="es-ES" sz="1200" b="1" i="0">
                <a:solidFill>
                  <a:schemeClr val="accent2"/>
                </a:solidFill>
                <a:latin typeface="Arial" charset="0"/>
              </a:rPr>
              <a:t> de</a:t>
            </a:r>
          </a:p>
        </p:txBody>
      </p:sp>
      <p:sp>
        <p:nvSpPr>
          <p:cNvPr id="341010" name="Line 18"/>
          <p:cNvSpPr>
            <a:spLocks noChangeShapeType="1"/>
          </p:cNvSpPr>
          <p:nvPr/>
        </p:nvSpPr>
        <p:spPr bwMode="auto">
          <a:xfrm rot="-21600000">
            <a:off x="5434013" y="2717800"/>
            <a:ext cx="96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1011" name="Line 19"/>
          <p:cNvSpPr>
            <a:spLocks noChangeShapeType="1"/>
          </p:cNvSpPr>
          <p:nvPr/>
        </p:nvSpPr>
        <p:spPr bwMode="auto">
          <a:xfrm rot="-10800000">
            <a:off x="5449888" y="3090863"/>
            <a:ext cx="96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1012" name="Text Box 20"/>
          <p:cNvSpPr txBox="1">
            <a:spLocks noChangeArrowheads="1"/>
          </p:cNvSpPr>
          <p:nvPr/>
        </p:nvSpPr>
        <p:spPr bwMode="auto">
          <a:xfrm>
            <a:off x="5091113" y="2547938"/>
            <a:ext cx="4365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Na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41014" name="Text Box 22"/>
          <p:cNvSpPr txBox="1">
            <a:spLocks noChangeArrowheads="1"/>
          </p:cNvSpPr>
          <p:nvPr/>
        </p:nvSpPr>
        <p:spPr bwMode="auto">
          <a:xfrm>
            <a:off x="5184775" y="2935288"/>
            <a:ext cx="352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K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41015" name="Freeform 23"/>
          <p:cNvSpPr>
            <a:spLocks/>
          </p:cNvSpPr>
          <p:nvPr/>
        </p:nvSpPr>
        <p:spPr bwMode="auto">
          <a:xfrm>
            <a:off x="2660650" y="2430463"/>
            <a:ext cx="2505075" cy="635000"/>
          </a:xfrm>
          <a:custGeom>
            <a:avLst/>
            <a:gdLst/>
            <a:ahLst/>
            <a:cxnLst>
              <a:cxn ang="0">
                <a:pos x="1445" y="400"/>
              </a:cxn>
              <a:cxn ang="0">
                <a:pos x="1143" y="319"/>
              </a:cxn>
              <a:cxn ang="0">
                <a:pos x="1072" y="9"/>
              </a:cxn>
              <a:cxn ang="0">
                <a:pos x="0" y="0"/>
              </a:cxn>
            </a:cxnLst>
            <a:rect l="0" t="0" r="r" b="b"/>
            <a:pathLst>
              <a:path w="1445" h="400">
                <a:moveTo>
                  <a:pt x="1445" y="400"/>
                </a:moveTo>
                <a:cubicBezTo>
                  <a:pt x="1395" y="387"/>
                  <a:pt x="1205" y="384"/>
                  <a:pt x="1143" y="319"/>
                </a:cubicBezTo>
                <a:cubicBezTo>
                  <a:pt x="1081" y="254"/>
                  <a:pt x="1263" y="62"/>
                  <a:pt x="1072" y="9"/>
                </a:cubicBezTo>
                <a:lnTo>
                  <a:pt x="0" y="0"/>
                </a:lnTo>
              </a:path>
            </a:pathLst>
          </a:custGeom>
          <a:noFill/>
          <a:ln w="28575" cap="flat" cmpd="sng">
            <a:solidFill>
              <a:schemeClr val="accent2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1016" name="Text Box 24"/>
          <p:cNvSpPr txBox="1">
            <a:spLocks noChangeArrowheads="1"/>
          </p:cNvSpPr>
          <p:nvPr/>
        </p:nvSpPr>
        <p:spPr bwMode="auto">
          <a:xfrm>
            <a:off x="2444750" y="227965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K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41017" name="Text Box 25"/>
          <p:cNvSpPr txBox="1">
            <a:spLocks noChangeArrowheads="1"/>
          </p:cNvSpPr>
          <p:nvPr/>
        </p:nvSpPr>
        <p:spPr bwMode="auto">
          <a:xfrm>
            <a:off x="168275" y="2378075"/>
            <a:ext cx="1914525" cy="4667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s-ES" sz="1200" b="1" i="0">
                <a:latin typeface="Arial" charset="0"/>
              </a:rPr>
              <a:t> Reabsorción de Na</a:t>
            </a:r>
            <a:r>
              <a:rPr lang="es-ES" sz="1200" b="1" i="0" baseline="30000">
                <a:latin typeface="Arial" charset="0"/>
              </a:rPr>
              <a:t>+</a:t>
            </a:r>
            <a:r>
              <a:rPr lang="es-ES" sz="1200" b="1" i="0">
                <a:latin typeface="Arial" charset="0"/>
              </a:rPr>
              <a:t>Cl</a:t>
            </a:r>
            <a:r>
              <a:rPr lang="es-ES" sz="1200" b="1" i="0" baseline="30000">
                <a:latin typeface="Arial" charset="0"/>
              </a:rPr>
              <a:t>-</a:t>
            </a:r>
          </a:p>
          <a:p>
            <a:pPr>
              <a:buFontTx/>
              <a:buChar char="•"/>
            </a:pPr>
            <a:r>
              <a:rPr lang="es-ES" sz="1200" b="1" i="0">
                <a:latin typeface="Arial" charset="0"/>
              </a:rPr>
              <a:t> Secreción de K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41018" name="Text Box 26"/>
          <p:cNvSpPr txBox="1">
            <a:spLocks noChangeArrowheads="1"/>
          </p:cNvSpPr>
          <p:nvPr/>
        </p:nvSpPr>
        <p:spPr bwMode="auto">
          <a:xfrm>
            <a:off x="2835275" y="344488"/>
            <a:ext cx="354488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b="1" i="0">
                <a:solidFill>
                  <a:srgbClr val="FFFF66"/>
                </a:solidFill>
                <a:latin typeface="Arial" charset="0"/>
              </a:rPr>
              <a:t>Acción de la Aldosterona</a:t>
            </a:r>
          </a:p>
        </p:txBody>
      </p:sp>
      <p:pic>
        <p:nvPicPr>
          <p:cNvPr id="341019" name="Picture 27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 l="73293"/>
          <a:stretch>
            <a:fillRect/>
          </a:stretch>
        </p:blipFill>
        <p:spPr bwMode="auto">
          <a:xfrm>
            <a:off x="6550025" y="1146175"/>
            <a:ext cx="2508250" cy="2890838"/>
          </a:xfrm>
          <a:prstGeom prst="rect">
            <a:avLst/>
          </a:prstGeom>
          <a:noFill/>
        </p:spPr>
      </p:pic>
      <p:sp>
        <p:nvSpPr>
          <p:cNvPr id="341020" name="Text Box 28"/>
          <p:cNvSpPr txBox="1">
            <a:spLocks noChangeArrowheads="1"/>
          </p:cNvSpPr>
          <p:nvPr/>
        </p:nvSpPr>
        <p:spPr bwMode="auto">
          <a:xfrm>
            <a:off x="5910263" y="1373188"/>
            <a:ext cx="11747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 sz="1400" b="1" i="0">
                <a:latin typeface="Arial" charset="0"/>
              </a:rPr>
              <a:t>Intersticio Renal</a:t>
            </a:r>
          </a:p>
        </p:txBody>
      </p:sp>
      <p:sp>
        <p:nvSpPr>
          <p:cNvPr id="341021" name="Text Box 29"/>
          <p:cNvSpPr txBox="1">
            <a:spLocks noChangeArrowheads="1"/>
          </p:cNvSpPr>
          <p:nvPr/>
        </p:nvSpPr>
        <p:spPr bwMode="auto">
          <a:xfrm>
            <a:off x="7450138" y="1363663"/>
            <a:ext cx="10779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 sz="1200" b="1" i="0">
                <a:solidFill>
                  <a:schemeClr val="accent2"/>
                </a:solidFill>
                <a:latin typeface="Arial" charset="0"/>
              </a:rPr>
              <a:t>Aldosterona</a:t>
            </a:r>
          </a:p>
        </p:txBody>
      </p:sp>
      <p:sp>
        <p:nvSpPr>
          <p:cNvPr id="341022" name="Line 30"/>
          <p:cNvSpPr>
            <a:spLocks noChangeShapeType="1"/>
          </p:cNvSpPr>
          <p:nvPr/>
        </p:nvSpPr>
        <p:spPr bwMode="auto">
          <a:xfrm flipH="1">
            <a:off x="6230938" y="2870200"/>
            <a:ext cx="1196975" cy="0"/>
          </a:xfrm>
          <a:prstGeom prst="line">
            <a:avLst/>
          </a:prstGeom>
          <a:noFill/>
          <a:ln w="38100">
            <a:solidFill>
              <a:srgbClr val="996633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1023" name="Text Box 31"/>
          <p:cNvSpPr txBox="1">
            <a:spLocks noChangeArrowheads="1"/>
          </p:cNvSpPr>
          <p:nvPr/>
        </p:nvSpPr>
        <p:spPr bwMode="auto">
          <a:xfrm>
            <a:off x="6345238" y="2554288"/>
            <a:ext cx="4365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Na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41024" name="Text Box 32"/>
          <p:cNvSpPr txBox="1">
            <a:spLocks noChangeArrowheads="1"/>
          </p:cNvSpPr>
          <p:nvPr/>
        </p:nvSpPr>
        <p:spPr bwMode="auto">
          <a:xfrm>
            <a:off x="6369050" y="293370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K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41025" name="Freeform 33"/>
          <p:cNvSpPr>
            <a:spLocks/>
          </p:cNvSpPr>
          <p:nvPr/>
        </p:nvSpPr>
        <p:spPr bwMode="auto">
          <a:xfrm>
            <a:off x="3348038" y="2867025"/>
            <a:ext cx="4100512" cy="1023938"/>
          </a:xfrm>
          <a:custGeom>
            <a:avLst/>
            <a:gdLst/>
            <a:ahLst/>
            <a:cxnLst>
              <a:cxn ang="0">
                <a:pos x="0" y="145"/>
              </a:cxn>
              <a:cxn ang="0">
                <a:pos x="606" y="150"/>
              </a:cxn>
              <a:cxn ang="0">
                <a:pos x="609" y="636"/>
              </a:cxn>
              <a:cxn ang="0">
                <a:pos x="1956" y="645"/>
              </a:cxn>
              <a:cxn ang="0">
                <a:pos x="1956" y="0"/>
              </a:cxn>
              <a:cxn ang="0">
                <a:pos x="2388" y="0"/>
              </a:cxn>
            </a:cxnLst>
            <a:rect l="0" t="0" r="r" b="b"/>
            <a:pathLst>
              <a:path w="2388" h="645">
                <a:moveTo>
                  <a:pt x="0" y="145"/>
                </a:moveTo>
                <a:lnTo>
                  <a:pt x="606" y="150"/>
                </a:lnTo>
                <a:lnTo>
                  <a:pt x="609" y="636"/>
                </a:lnTo>
                <a:lnTo>
                  <a:pt x="1956" y="645"/>
                </a:lnTo>
                <a:lnTo>
                  <a:pt x="1956" y="0"/>
                </a:lnTo>
                <a:lnTo>
                  <a:pt x="2388" y="0"/>
                </a:lnTo>
              </a:path>
            </a:pathLst>
          </a:custGeom>
          <a:noFill/>
          <a:ln w="38100" cap="flat" cmpd="sng">
            <a:solidFill>
              <a:srgbClr val="996633"/>
            </a:solidFill>
            <a:prstDash val="sysDot"/>
            <a:round/>
            <a:headEnd type="stealth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1026" name="Freeform 34"/>
          <p:cNvSpPr>
            <a:spLocks/>
          </p:cNvSpPr>
          <p:nvPr/>
        </p:nvSpPr>
        <p:spPr bwMode="auto">
          <a:xfrm>
            <a:off x="3854450" y="3292475"/>
            <a:ext cx="2590800" cy="1492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6" y="0"/>
              </a:cxn>
              <a:cxn ang="0">
                <a:pos x="924" y="78"/>
              </a:cxn>
              <a:cxn ang="0">
                <a:pos x="1136" y="90"/>
              </a:cxn>
              <a:cxn ang="0">
                <a:pos x="1402" y="94"/>
              </a:cxn>
            </a:cxnLst>
            <a:rect l="0" t="0" r="r" b="b"/>
            <a:pathLst>
              <a:path w="1402" h="94">
                <a:moveTo>
                  <a:pt x="0" y="0"/>
                </a:moveTo>
                <a:lnTo>
                  <a:pt x="166" y="0"/>
                </a:lnTo>
                <a:lnTo>
                  <a:pt x="924" y="78"/>
                </a:lnTo>
                <a:lnTo>
                  <a:pt x="1136" y="90"/>
                </a:lnTo>
                <a:lnTo>
                  <a:pt x="1402" y="94"/>
                </a:lnTo>
              </a:path>
            </a:pathLst>
          </a:custGeom>
          <a:noFill/>
          <a:ln w="28575" cap="flat" cmpd="sng">
            <a:solidFill>
              <a:schemeClr val="tx1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1027" name="Text Box 35"/>
          <p:cNvSpPr txBox="1">
            <a:spLocks noChangeArrowheads="1"/>
          </p:cNvSpPr>
          <p:nvPr/>
        </p:nvSpPr>
        <p:spPr bwMode="auto">
          <a:xfrm>
            <a:off x="6373813" y="3303588"/>
            <a:ext cx="3698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Cl</a:t>
            </a:r>
            <a:r>
              <a:rPr lang="es-ES" sz="1200" b="1" i="0" baseline="30000">
                <a:latin typeface="Arial" charset="0"/>
              </a:rPr>
              <a:t>-</a:t>
            </a:r>
          </a:p>
        </p:txBody>
      </p:sp>
      <p:sp>
        <p:nvSpPr>
          <p:cNvPr id="341028" name="Text Box 36"/>
          <p:cNvSpPr txBox="1">
            <a:spLocks noChangeArrowheads="1"/>
          </p:cNvSpPr>
          <p:nvPr/>
        </p:nvSpPr>
        <p:spPr bwMode="auto">
          <a:xfrm>
            <a:off x="3408363" y="4733925"/>
            <a:ext cx="22812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400" b="1" i="0">
                <a:latin typeface="Arial" charset="0"/>
              </a:rPr>
              <a:t>Enfermedad de Addison:</a:t>
            </a:r>
          </a:p>
        </p:txBody>
      </p:sp>
      <p:sp>
        <p:nvSpPr>
          <p:cNvPr id="341029" name="Text Box 37"/>
          <p:cNvSpPr txBox="1">
            <a:spLocks noChangeArrowheads="1"/>
          </p:cNvSpPr>
          <p:nvPr/>
        </p:nvSpPr>
        <p:spPr bwMode="auto">
          <a:xfrm>
            <a:off x="5564188" y="4921250"/>
            <a:ext cx="330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400" b="1" i="0">
                <a:latin typeface="Arial" charset="0"/>
              </a:rPr>
              <a:t>Retención excesiva de K</a:t>
            </a:r>
            <a:r>
              <a:rPr lang="es-ES" sz="1400" b="1" i="0" baseline="30000">
                <a:latin typeface="Arial" charset="0"/>
              </a:rPr>
              <a:t>+</a:t>
            </a:r>
            <a:r>
              <a:rPr lang="es-ES" sz="1400" b="1" i="0">
                <a:latin typeface="Arial" charset="0"/>
              </a:rPr>
              <a:t> plasmático</a:t>
            </a:r>
          </a:p>
        </p:txBody>
      </p:sp>
      <p:sp>
        <p:nvSpPr>
          <p:cNvPr id="341030" name="Text Box 38"/>
          <p:cNvSpPr txBox="1">
            <a:spLocks noChangeArrowheads="1"/>
          </p:cNvSpPr>
          <p:nvPr/>
        </p:nvSpPr>
        <p:spPr bwMode="auto">
          <a:xfrm>
            <a:off x="5580063" y="4668838"/>
            <a:ext cx="2090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400" b="1" i="0">
                <a:latin typeface="Arial" charset="0"/>
              </a:rPr>
              <a:t>Intensa pérdida de Na</a:t>
            </a:r>
            <a:r>
              <a:rPr lang="es-ES" sz="1400" b="1" i="0" baseline="30000">
                <a:latin typeface="Arial" charset="0"/>
              </a:rPr>
              <a:t>+</a:t>
            </a:r>
          </a:p>
        </p:txBody>
      </p:sp>
      <p:sp>
        <p:nvSpPr>
          <p:cNvPr id="341031" name="Text Box 39"/>
          <p:cNvSpPr txBox="1">
            <a:spLocks noChangeArrowheads="1"/>
          </p:cNvSpPr>
          <p:nvPr/>
        </p:nvSpPr>
        <p:spPr bwMode="auto">
          <a:xfrm>
            <a:off x="431800" y="4724400"/>
            <a:ext cx="2187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400" b="1" i="0">
                <a:latin typeface="Arial" charset="0"/>
              </a:rPr>
              <a:t>Si falta </a:t>
            </a:r>
            <a:r>
              <a:rPr lang="es-ES" sz="1400" b="1" i="0" u="sng">
                <a:solidFill>
                  <a:schemeClr val="accent2"/>
                </a:solidFill>
                <a:latin typeface="Arial" charset="0"/>
              </a:rPr>
              <a:t>ALDOSTERONA</a:t>
            </a:r>
          </a:p>
        </p:txBody>
      </p:sp>
      <p:sp>
        <p:nvSpPr>
          <p:cNvPr id="341032" name="AutoShape 40"/>
          <p:cNvSpPr>
            <a:spLocks noChangeArrowheads="1"/>
          </p:cNvSpPr>
          <p:nvPr/>
        </p:nvSpPr>
        <p:spPr bwMode="auto">
          <a:xfrm>
            <a:off x="2644775" y="4711700"/>
            <a:ext cx="736600" cy="330200"/>
          </a:xfrm>
          <a:prstGeom prst="rightArrow">
            <a:avLst>
              <a:gd name="adj1" fmla="val 50000"/>
              <a:gd name="adj2" fmla="val 55769"/>
            </a:avLst>
          </a:prstGeom>
          <a:gradFill rotWithShape="1">
            <a:gsLst>
              <a:gs pos="0">
                <a:srgbClr val="FF0000">
                  <a:gamma/>
                  <a:shade val="46275"/>
                  <a:invGamma/>
                </a:srgbClr>
              </a:gs>
              <a:gs pos="5000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41033" name="Text Box 41"/>
          <p:cNvSpPr txBox="1">
            <a:spLocks noChangeArrowheads="1"/>
          </p:cNvSpPr>
          <p:nvPr/>
        </p:nvSpPr>
        <p:spPr bwMode="auto">
          <a:xfrm>
            <a:off x="477838" y="5602288"/>
            <a:ext cx="2679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400" b="1" i="0">
                <a:latin typeface="Arial" charset="0"/>
              </a:rPr>
              <a:t>El exceso de </a:t>
            </a:r>
            <a:r>
              <a:rPr lang="es-ES" sz="1400" b="1" i="0" u="sng">
                <a:solidFill>
                  <a:schemeClr val="accent2"/>
                </a:solidFill>
                <a:latin typeface="Arial" charset="0"/>
              </a:rPr>
              <a:t>ALDOSTERONA</a:t>
            </a:r>
          </a:p>
        </p:txBody>
      </p:sp>
      <p:sp>
        <p:nvSpPr>
          <p:cNvPr id="341034" name="AutoShape 42"/>
          <p:cNvSpPr>
            <a:spLocks noChangeArrowheads="1"/>
          </p:cNvSpPr>
          <p:nvPr/>
        </p:nvSpPr>
        <p:spPr bwMode="auto">
          <a:xfrm>
            <a:off x="3141663" y="5603875"/>
            <a:ext cx="736600" cy="330200"/>
          </a:xfrm>
          <a:prstGeom prst="rightArrow">
            <a:avLst>
              <a:gd name="adj1" fmla="val 50000"/>
              <a:gd name="adj2" fmla="val 55769"/>
            </a:avLst>
          </a:prstGeom>
          <a:gradFill rotWithShape="1">
            <a:gsLst>
              <a:gs pos="0">
                <a:srgbClr val="FF0000">
                  <a:gamma/>
                  <a:shade val="46275"/>
                  <a:invGamma/>
                </a:srgbClr>
              </a:gs>
              <a:gs pos="5000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41035" name="Text Box 43"/>
          <p:cNvSpPr txBox="1">
            <a:spLocks noChangeArrowheads="1"/>
          </p:cNvSpPr>
          <p:nvPr/>
        </p:nvSpPr>
        <p:spPr bwMode="auto">
          <a:xfrm>
            <a:off x="3706813" y="5597525"/>
            <a:ext cx="23590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 sz="1400" b="1" i="0">
                <a:latin typeface="Arial" charset="0"/>
              </a:rPr>
              <a:t>Síndrome de Conn (Tumor de Suprarrenales)</a:t>
            </a:r>
          </a:p>
        </p:txBody>
      </p:sp>
      <p:sp>
        <p:nvSpPr>
          <p:cNvPr id="341036" name="Text Box 44"/>
          <p:cNvSpPr txBox="1">
            <a:spLocks noChangeArrowheads="1"/>
          </p:cNvSpPr>
          <p:nvPr/>
        </p:nvSpPr>
        <p:spPr bwMode="auto">
          <a:xfrm>
            <a:off x="6119813" y="5881688"/>
            <a:ext cx="27416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400" b="1" i="0">
                <a:latin typeface="Arial" charset="0"/>
              </a:rPr>
              <a:t>Agotamiento de K</a:t>
            </a:r>
            <a:r>
              <a:rPr lang="es-ES" sz="1400" b="1" i="0" baseline="30000">
                <a:latin typeface="Arial" charset="0"/>
              </a:rPr>
              <a:t>+</a:t>
            </a:r>
            <a:r>
              <a:rPr lang="es-ES" sz="1400" b="1" i="0">
                <a:latin typeface="Arial" charset="0"/>
              </a:rPr>
              <a:t> plasmático</a:t>
            </a:r>
          </a:p>
        </p:txBody>
      </p:sp>
      <p:sp>
        <p:nvSpPr>
          <p:cNvPr id="341037" name="Text Box 45"/>
          <p:cNvSpPr txBox="1">
            <a:spLocks noChangeArrowheads="1"/>
          </p:cNvSpPr>
          <p:nvPr/>
        </p:nvSpPr>
        <p:spPr bwMode="auto">
          <a:xfrm>
            <a:off x="6135688" y="5629275"/>
            <a:ext cx="16383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400" b="1" i="0">
                <a:latin typeface="Arial" charset="0"/>
              </a:rPr>
              <a:t>Retención de Na</a:t>
            </a:r>
            <a:r>
              <a:rPr lang="es-ES" sz="1400" b="1" i="0" baseline="30000">
                <a:latin typeface="Arial" charset="0"/>
              </a:rPr>
              <a:t>+</a:t>
            </a:r>
          </a:p>
        </p:txBody>
      </p:sp>
      <p:sp>
        <p:nvSpPr>
          <p:cNvPr id="341038" name="Text Box 46"/>
          <p:cNvSpPr txBox="1">
            <a:spLocks noChangeArrowheads="1"/>
          </p:cNvSpPr>
          <p:nvPr/>
        </p:nvSpPr>
        <p:spPr bwMode="auto">
          <a:xfrm>
            <a:off x="3122613" y="1350963"/>
            <a:ext cx="2835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" sz="1200" b="1" i="0">
                <a:solidFill>
                  <a:schemeClr val="accent2"/>
                </a:solidFill>
                <a:latin typeface="Arial" charset="0"/>
              </a:rPr>
              <a:t>Última porción del Túbulo Distal Túbulo Colector </a:t>
            </a:r>
            <a:r>
              <a:rPr lang="es-ES" sz="1200" b="1" i="0" u="sng">
                <a:solidFill>
                  <a:schemeClr val="accent2"/>
                </a:solidFill>
                <a:latin typeface="Arial" charset="0"/>
              </a:rPr>
              <a:t>Cortical</a:t>
            </a:r>
          </a:p>
        </p:txBody>
      </p:sp>
      <p:sp>
        <p:nvSpPr>
          <p:cNvPr id="42" name="41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1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6716E-6 L -1.11111E-6 0.201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410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4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41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4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34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41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4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1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4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4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34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4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4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4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4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4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4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4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4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4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4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4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002" grpId="0" animBg="1"/>
      <p:bldP spid="341003" grpId="0"/>
      <p:bldP spid="341004" grpId="0" animBg="1"/>
      <p:bldP spid="341005" grpId="0"/>
      <p:bldP spid="341010" grpId="0" animBg="1"/>
      <p:bldP spid="341011" grpId="0" animBg="1"/>
      <p:bldP spid="341012" grpId="0"/>
      <p:bldP spid="341014" grpId="0"/>
      <p:bldP spid="341015" grpId="0" animBg="1"/>
      <p:bldP spid="341016" grpId="0"/>
      <p:bldP spid="341017" grpId="0" animBg="1"/>
      <p:bldP spid="341021" grpId="0"/>
      <p:bldP spid="341021" grpId="1"/>
      <p:bldP spid="341022" grpId="0" animBg="1"/>
      <p:bldP spid="341023" grpId="0"/>
      <p:bldP spid="341025" grpId="0" animBg="1"/>
      <p:bldP spid="341026" grpId="0" animBg="1"/>
      <p:bldP spid="341027" grpId="1"/>
      <p:bldP spid="341028" grpId="0"/>
      <p:bldP spid="341029" grpId="0"/>
      <p:bldP spid="341030" grpId="0"/>
      <p:bldP spid="341031" grpId="0"/>
      <p:bldP spid="341032" grpId="0" animBg="1"/>
      <p:bldP spid="341033" grpId="0"/>
      <p:bldP spid="341034" grpId="0" animBg="1"/>
      <p:bldP spid="341035" grpId="0"/>
      <p:bldP spid="341036" grpId="0"/>
      <p:bldP spid="341037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04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2100" y="1095375"/>
            <a:ext cx="4724400" cy="4314825"/>
          </a:xfrm>
          <a:prstGeom prst="rect">
            <a:avLst/>
          </a:prstGeom>
          <a:noFill/>
        </p:spPr>
      </p:pic>
      <p:pic>
        <p:nvPicPr>
          <p:cNvPr id="343046" name="Picture 6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 l="73293"/>
          <a:stretch>
            <a:fillRect/>
          </a:stretch>
        </p:blipFill>
        <p:spPr bwMode="auto">
          <a:xfrm>
            <a:off x="6354763" y="1265238"/>
            <a:ext cx="2508250" cy="3692525"/>
          </a:xfrm>
          <a:prstGeom prst="rect">
            <a:avLst/>
          </a:prstGeom>
          <a:noFill/>
        </p:spPr>
      </p:pic>
      <p:sp>
        <p:nvSpPr>
          <p:cNvPr id="343047" name="Text Box 7"/>
          <p:cNvSpPr txBox="1">
            <a:spLocks noChangeArrowheads="1"/>
          </p:cNvSpPr>
          <p:nvPr/>
        </p:nvSpPr>
        <p:spPr bwMode="auto">
          <a:xfrm>
            <a:off x="2700338" y="1525588"/>
            <a:ext cx="2441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 sz="1200" b="1" i="0">
                <a:solidFill>
                  <a:schemeClr val="accent2"/>
                </a:solidFill>
                <a:latin typeface="Arial" charset="0"/>
              </a:rPr>
              <a:t>Célula </a:t>
            </a:r>
            <a:r>
              <a:rPr lang="es-ES" sz="1200" b="1" i="0" u="sng">
                <a:solidFill>
                  <a:schemeClr val="accent2"/>
                </a:solidFill>
                <a:latin typeface="Arial" charset="0"/>
              </a:rPr>
              <a:t>INTERCALADA</a:t>
            </a:r>
            <a:r>
              <a:rPr lang="es-ES" sz="1200" b="1" i="0">
                <a:solidFill>
                  <a:schemeClr val="accent2"/>
                </a:solidFill>
                <a:latin typeface="Arial" charset="0"/>
              </a:rPr>
              <a:t> del Túbulo Distal</a:t>
            </a:r>
          </a:p>
        </p:txBody>
      </p:sp>
      <p:sp>
        <p:nvSpPr>
          <p:cNvPr id="343049" name="Oval 9"/>
          <p:cNvSpPr>
            <a:spLocks noChangeArrowheads="1"/>
          </p:cNvSpPr>
          <p:nvPr/>
        </p:nvSpPr>
        <p:spPr bwMode="auto">
          <a:xfrm>
            <a:off x="1674813" y="2798763"/>
            <a:ext cx="520700" cy="492125"/>
          </a:xfrm>
          <a:prstGeom prst="ellipse">
            <a:avLst/>
          </a:prstGeom>
          <a:solidFill>
            <a:srgbClr val="FFC39B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43059" name="Oval 19"/>
          <p:cNvSpPr>
            <a:spLocks noChangeArrowheads="1"/>
          </p:cNvSpPr>
          <p:nvPr/>
        </p:nvSpPr>
        <p:spPr bwMode="auto">
          <a:xfrm>
            <a:off x="5643563" y="2932113"/>
            <a:ext cx="479425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" sz="1200" b="1" i="0">
                <a:latin typeface="Arial" charset="0"/>
              </a:rPr>
              <a:t>ATP</a:t>
            </a:r>
          </a:p>
        </p:txBody>
      </p:sp>
      <p:sp>
        <p:nvSpPr>
          <p:cNvPr id="343060" name="Line 20"/>
          <p:cNvSpPr>
            <a:spLocks noChangeShapeType="1"/>
          </p:cNvSpPr>
          <p:nvPr/>
        </p:nvSpPr>
        <p:spPr bwMode="auto">
          <a:xfrm rot="-21600000">
            <a:off x="5434013" y="2932113"/>
            <a:ext cx="96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3061" name="Line 21"/>
          <p:cNvSpPr>
            <a:spLocks noChangeShapeType="1"/>
          </p:cNvSpPr>
          <p:nvPr/>
        </p:nvSpPr>
        <p:spPr bwMode="auto">
          <a:xfrm rot="-10800000">
            <a:off x="5449888" y="3305175"/>
            <a:ext cx="96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3062" name="Text Box 22"/>
          <p:cNvSpPr txBox="1">
            <a:spLocks noChangeArrowheads="1"/>
          </p:cNvSpPr>
          <p:nvPr/>
        </p:nvSpPr>
        <p:spPr bwMode="auto">
          <a:xfrm>
            <a:off x="5091113" y="2762250"/>
            <a:ext cx="4365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Na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43063" name="Text Box 23"/>
          <p:cNvSpPr txBox="1">
            <a:spLocks noChangeArrowheads="1"/>
          </p:cNvSpPr>
          <p:nvPr/>
        </p:nvSpPr>
        <p:spPr bwMode="auto">
          <a:xfrm>
            <a:off x="5184775" y="314960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K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43064" name="Text Box 24"/>
          <p:cNvSpPr txBox="1">
            <a:spLocks noChangeArrowheads="1"/>
          </p:cNvSpPr>
          <p:nvPr/>
        </p:nvSpPr>
        <p:spPr bwMode="auto">
          <a:xfrm>
            <a:off x="6345238" y="2768600"/>
            <a:ext cx="4365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Na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43065" name="Text Box 25"/>
          <p:cNvSpPr txBox="1">
            <a:spLocks noChangeArrowheads="1"/>
          </p:cNvSpPr>
          <p:nvPr/>
        </p:nvSpPr>
        <p:spPr bwMode="auto">
          <a:xfrm>
            <a:off x="6369050" y="3148013"/>
            <a:ext cx="352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K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43066" name="Text Box 26"/>
          <p:cNvSpPr txBox="1">
            <a:spLocks noChangeArrowheads="1"/>
          </p:cNvSpPr>
          <p:nvPr/>
        </p:nvSpPr>
        <p:spPr bwMode="auto">
          <a:xfrm>
            <a:off x="1093788" y="2611438"/>
            <a:ext cx="4365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Na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43068" name="Line 28"/>
          <p:cNvSpPr>
            <a:spLocks noChangeShapeType="1"/>
          </p:cNvSpPr>
          <p:nvPr/>
        </p:nvSpPr>
        <p:spPr bwMode="auto">
          <a:xfrm>
            <a:off x="1452563" y="2795588"/>
            <a:ext cx="96202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3069" name="Text Box 29"/>
          <p:cNvSpPr txBox="1">
            <a:spLocks noChangeArrowheads="1"/>
          </p:cNvSpPr>
          <p:nvPr/>
        </p:nvSpPr>
        <p:spPr bwMode="auto">
          <a:xfrm>
            <a:off x="2374900" y="2668588"/>
            <a:ext cx="4365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Na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43070" name="Line 30"/>
          <p:cNvSpPr>
            <a:spLocks noChangeShapeType="1"/>
          </p:cNvSpPr>
          <p:nvPr/>
        </p:nvSpPr>
        <p:spPr bwMode="auto">
          <a:xfrm rot="-10800000">
            <a:off x="1430338" y="3302000"/>
            <a:ext cx="96202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3071" name="Text Box 31"/>
          <p:cNvSpPr txBox="1">
            <a:spLocks noChangeArrowheads="1"/>
          </p:cNvSpPr>
          <p:nvPr/>
        </p:nvSpPr>
        <p:spPr bwMode="auto">
          <a:xfrm>
            <a:off x="2335213" y="3141663"/>
            <a:ext cx="352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H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43072" name="Text Box 32"/>
          <p:cNvSpPr txBox="1">
            <a:spLocks noChangeArrowheads="1"/>
          </p:cNvSpPr>
          <p:nvPr/>
        </p:nvSpPr>
        <p:spPr bwMode="auto">
          <a:xfrm>
            <a:off x="1173163" y="317500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</a:rPr>
              <a:t>H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43073" name="Text Box 33"/>
          <p:cNvSpPr txBox="1">
            <a:spLocks noChangeArrowheads="1"/>
          </p:cNvSpPr>
          <p:nvPr/>
        </p:nvSpPr>
        <p:spPr bwMode="auto">
          <a:xfrm>
            <a:off x="7294563" y="1535113"/>
            <a:ext cx="1176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 sz="1200" b="1" i="0">
                <a:solidFill>
                  <a:schemeClr val="accent2"/>
                </a:solidFill>
                <a:latin typeface="Arial" charset="0"/>
              </a:rPr>
              <a:t>Angiotensina II</a:t>
            </a:r>
          </a:p>
        </p:txBody>
      </p:sp>
      <p:sp>
        <p:nvSpPr>
          <p:cNvPr id="343074" name="Line 34"/>
          <p:cNvSpPr>
            <a:spLocks noChangeShapeType="1"/>
          </p:cNvSpPr>
          <p:nvPr/>
        </p:nvSpPr>
        <p:spPr bwMode="auto">
          <a:xfrm flipH="1">
            <a:off x="6145213" y="3113088"/>
            <a:ext cx="1196975" cy="0"/>
          </a:xfrm>
          <a:prstGeom prst="line">
            <a:avLst/>
          </a:prstGeom>
          <a:noFill/>
          <a:ln w="38100">
            <a:solidFill>
              <a:srgbClr val="996633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3075" name="Freeform 35"/>
          <p:cNvSpPr>
            <a:spLocks/>
          </p:cNvSpPr>
          <p:nvPr/>
        </p:nvSpPr>
        <p:spPr bwMode="auto">
          <a:xfrm>
            <a:off x="2265363" y="3081338"/>
            <a:ext cx="5097462" cy="10525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18" y="9"/>
              </a:cxn>
              <a:cxn ang="0">
                <a:pos x="1432" y="654"/>
              </a:cxn>
              <a:cxn ang="0">
                <a:pos x="2779" y="663"/>
              </a:cxn>
              <a:cxn ang="0">
                <a:pos x="2779" y="18"/>
              </a:cxn>
              <a:cxn ang="0">
                <a:pos x="3211" y="18"/>
              </a:cxn>
            </a:cxnLst>
            <a:rect l="0" t="0" r="r" b="b"/>
            <a:pathLst>
              <a:path w="3211" h="663">
                <a:moveTo>
                  <a:pt x="0" y="0"/>
                </a:moveTo>
                <a:lnTo>
                  <a:pt x="1418" y="9"/>
                </a:lnTo>
                <a:lnTo>
                  <a:pt x="1432" y="654"/>
                </a:lnTo>
                <a:lnTo>
                  <a:pt x="2779" y="663"/>
                </a:lnTo>
                <a:lnTo>
                  <a:pt x="2779" y="18"/>
                </a:lnTo>
                <a:lnTo>
                  <a:pt x="3211" y="18"/>
                </a:lnTo>
              </a:path>
            </a:pathLst>
          </a:custGeom>
          <a:noFill/>
          <a:ln w="38100" cap="flat" cmpd="sng">
            <a:solidFill>
              <a:srgbClr val="996633"/>
            </a:solidFill>
            <a:prstDash val="sysDot"/>
            <a:round/>
            <a:headEnd type="stealth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3076" name="Text Box 36"/>
          <p:cNvSpPr txBox="1">
            <a:spLocks noChangeArrowheads="1"/>
          </p:cNvSpPr>
          <p:nvPr/>
        </p:nvSpPr>
        <p:spPr bwMode="auto">
          <a:xfrm>
            <a:off x="2835275" y="344488"/>
            <a:ext cx="423068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b="1" i="0">
                <a:solidFill>
                  <a:srgbClr val="FFFF66"/>
                </a:solidFill>
                <a:latin typeface="Arial" charset="0"/>
              </a:rPr>
              <a:t>Acciones de la Angiotensina II</a:t>
            </a:r>
          </a:p>
        </p:txBody>
      </p:sp>
      <p:sp>
        <p:nvSpPr>
          <p:cNvPr id="343077" name="Text Box 37"/>
          <p:cNvSpPr txBox="1">
            <a:spLocks noChangeArrowheads="1"/>
          </p:cNvSpPr>
          <p:nvPr/>
        </p:nvSpPr>
        <p:spPr bwMode="auto">
          <a:xfrm>
            <a:off x="492125" y="5627688"/>
            <a:ext cx="7383463" cy="6492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 u="sng">
                <a:latin typeface="Arial" charset="0"/>
              </a:rPr>
              <a:t>Indirectamente</a:t>
            </a:r>
            <a:r>
              <a:rPr lang="es-ES" sz="1200" b="1" i="0">
                <a:latin typeface="Arial" charset="0"/>
              </a:rPr>
              <a:t>: Estimula la secreción de Aldosterona que, a su vez aumenta la reabsorción de Na</a:t>
            </a:r>
            <a:r>
              <a:rPr lang="es-ES" sz="1200" b="1" i="0" baseline="30000">
                <a:latin typeface="Arial" charset="0"/>
              </a:rPr>
              <a:t>+</a:t>
            </a:r>
            <a:r>
              <a:rPr lang="es-ES" sz="1200" b="1" i="0">
                <a:latin typeface="Arial" charset="0"/>
              </a:rPr>
              <a:t> </a:t>
            </a:r>
          </a:p>
          <a:p>
            <a:r>
              <a:rPr lang="es-ES" sz="1200" b="1" i="0" u="sng">
                <a:latin typeface="Arial" charset="0"/>
              </a:rPr>
              <a:t>Directamente</a:t>
            </a:r>
            <a:r>
              <a:rPr lang="es-ES" sz="1200" b="1" i="0">
                <a:latin typeface="Arial" charset="0"/>
              </a:rPr>
              <a:t>:     Reabsorción de Na</a:t>
            </a:r>
            <a:r>
              <a:rPr lang="es-ES" sz="1200" b="1" i="0" baseline="30000">
                <a:latin typeface="Arial" charset="0"/>
              </a:rPr>
              <a:t>+</a:t>
            </a:r>
            <a:r>
              <a:rPr lang="es-ES" sz="1200" b="1" i="0">
                <a:latin typeface="Arial" charset="0"/>
              </a:rPr>
              <a:t>Cl</a:t>
            </a:r>
            <a:r>
              <a:rPr lang="es-ES" sz="1200" b="1" i="0" baseline="30000">
                <a:latin typeface="Arial" charset="0"/>
              </a:rPr>
              <a:t>-</a:t>
            </a:r>
          </a:p>
          <a:p>
            <a:r>
              <a:rPr lang="es-ES" sz="1200" b="1" i="0">
                <a:latin typeface="Arial" charset="0"/>
              </a:rPr>
              <a:t>                             Secreción de H</a:t>
            </a:r>
            <a:r>
              <a:rPr lang="es-ES" sz="1200" b="1" i="0" baseline="30000">
                <a:latin typeface="Arial" charset="0"/>
              </a:rPr>
              <a:t>+</a:t>
            </a:r>
          </a:p>
        </p:txBody>
      </p:sp>
      <p:sp>
        <p:nvSpPr>
          <p:cNvPr id="343078" name="Text Box 38"/>
          <p:cNvSpPr txBox="1">
            <a:spLocks noChangeArrowheads="1"/>
          </p:cNvSpPr>
          <p:nvPr/>
        </p:nvSpPr>
        <p:spPr bwMode="auto">
          <a:xfrm>
            <a:off x="295275" y="1504950"/>
            <a:ext cx="13350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600" b="1" i="0">
                <a:latin typeface="Arial" charset="0"/>
              </a:rPr>
              <a:t>Luz Tubular</a:t>
            </a:r>
          </a:p>
        </p:txBody>
      </p:sp>
      <p:sp>
        <p:nvSpPr>
          <p:cNvPr id="27" name="26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6716E-6 L -1.11111E-6 0.201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430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4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4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3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43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43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3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3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43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43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43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4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3060" grpId="0" animBg="1"/>
      <p:bldP spid="343061" grpId="0" animBg="1"/>
      <p:bldP spid="343063" grpId="0"/>
      <p:bldP spid="343064" grpId="0"/>
      <p:bldP spid="343068" grpId="0" animBg="1"/>
      <p:bldP spid="343069" grpId="0"/>
      <p:bldP spid="343070" grpId="0" animBg="1"/>
      <p:bldP spid="343072" grpId="0"/>
      <p:bldP spid="343073" grpId="0"/>
      <p:bldP spid="343073" grpId="1"/>
      <p:bldP spid="343074" grpId="0" animBg="1"/>
      <p:bldP spid="343075" grpId="0" animBg="1"/>
      <p:bldP spid="343077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3" name="Text Box 5"/>
          <p:cNvSpPr txBox="1">
            <a:spLocks noChangeArrowheads="1"/>
          </p:cNvSpPr>
          <p:nvPr/>
        </p:nvSpPr>
        <p:spPr bwMode="auto">
          <a:xfrm>
            <a:off x="2835275" y="344488"/>
            <a:ext cx="423068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b="1" i="0">
                <a:solidFill>
                  <a:srgbClr val="FFFF66"/>
                </a:solidFill>
                <a:latin typeface="Arial" charset="0"/>
              </a:rPr>
              <a:t>Acciónes de la Angiotensina II</a:t>
            </a:r>
          </a:p>
        </p:txBody>
      </p:sp>
      <p:sp>
        <p:nvSpPr>
          <p:cNvPr id="345094" name="Text Box 6"/>
          <p:cNvSpPr txBox="1">
            <a:spLocks noChangeArrowheads="1"/>
          </p:cNvSpPr>
          <p:nvPr/>
        </p:nvSpPr>
        <p:spPr bwMode="auto">
          <a:xfrm>
            <a:off x="4111625" y="1579563"/>
            <a:ext cx="4062413" cy="284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" sz="1200" b="1" i="0">
                <a:latin typeface="Arial" charset="0"/>
                <a:cs typeface="Arial" charset="0"/>
              </a:rPr>
              <a:t>↓ Presión Hidrostática en los Capilares Peritubulares</a:t>
            </a:r>
            <a:endParaRPr lang="es-ES" sz="1200" b="1" i="0" baseline="30000">
              <a:latin typeface="Arial" charset="0"/>
              <a:cs typeface="Arial" charset="0"/>
            </a:endParaRPr>
          </a:p>
        </p:txBody>
      </p:sp>
      <p:sp>
        <p:nvSpPr>
          <p:cNvPr id="345095" name="AutoShape 7"/>
          <p:cNvSpPr>
            <a:spLocks noChangeArrowheads="1"/>
          </p:cNvSpPr>
          <p:nvPr/>
        </p:nvSpPr>
        <p:spPr bwMode="auto">
          <a:xfrm>
            <a:off x="5815013" y="1873250"/>
            <a:ext cx="485775" cy="496888"/>
          </a:xfrm>
          <a:prstGeom prst="downArrow">
            <a:avLst>
              <a:gd name="adj1" fmla="val 50000"/>
              <a:gd name="adj2" fmla="val 25572"/>
            </a:avLst>
          </a:prstGeom>
          <a:gradFill rotWithShape="1">
            <a:gsLst>
              <a:gs pos="0">
                <a:srgbClr val="FF0000">
                  <a:gamma/>
                  <a:shade val="46275"/>
                  <a:invGamma/>
                </a:srgbClr>
              </a:gs>
              <a:gs pos="5000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pic>
        <p:nvPicPr>
          <p:cNvPr id="34509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449388"/>
            <a:ext cx="316865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5098" name="Rectangle 10"/>
          <p:cNvSpPr>
            <a:spLocks noChangeArrowheads="1"/>
          </p:cNvSpPr>
          <p:nvPr/>
        </p:nvSpPr>
        <p:spPr bwMode="auto">
          <a:xfrm>
            <a:off x="2357438" y="1535113"/>
            <a:ext cx="371475" cy="13652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45099" name="Rectangle 11"/>
          <p:cNvSpPr>
            <a:spLocks noChangeArrowheads="1"/>
          </p:cNvSpPr>
          <p:nvPr/>
        </p:nvSpPr>
        <p:spPr bwMode="auto">
          <a:xfrm>
            <a:off x="2359025" y="1717675"/>
            <a:ext cx="371475" cy="13652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45100" name="Line 12"/>
          <p:cNvSpPr>
            <a:spLocks noChangeShapeType="1"/>
          </p:cNvSpPr>
          <p:nvPr/>
        </p:nvSpPr>
        <p:spPr bwMode="auto">
          <a:xfrm rot="-10800000">
            <a:off x="2341563" y="3979863"/>
            <a:ext cx="554037" cy="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5101" name="Text Box 13"/>
          <p:cNvSpPr txBox="1">
            <a:spLocks noChangeArrowheads="1"/>
          </p:cNvSpPr>
          <p:nvPr/>
        </p:nvSpPr>
        <p:spPr bwMode="auto">
          <a:xfrm>
            <a:off x="2716213" y="3865563"/>
            <a:ext cx="1008062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s-ES_tradnl" sz="1200" b="1" i="0">
                <a:solidFill>
                  <a:srgbClr val="0000FF"/>
                </a:solidFill>
                <a:cs typeface="Times New Roman" pitchFamily="18" charset="0"/>
              </a:rPr>
              <a:t>Capilar</a:t>
            </a:r>
          </a:p>
          <a:p>
            <a:pPr algn="ctr">
              <a:lnSpc>
                <a:spcPct val="70000"/>
              </a:lnSpc>
            </a:pPr>
            <a:r>
              <a:rPr lang="es-ES_tradnl" sz="1200" b="1" i="0">
                <a:solidFill>
                  <a:srgbClr val="0000FF"/>
                </a:solidFill>
                <a:cs typeface="Times New Roman" pitchFamily="18" charset="0"/>
              </a:rPr>
              <a:t>peritubular</a:t>
            </a:r>
            <a:r>
              <a:rPr lang="es-ES_tradnl" b="1"/>
              <a:t> </a:t>
            </a:r>
            <a:endParaRPr lang="es-ES" b="1"/>
          </a:p>
        </p:txBody>
      </p:sp>
      <p:grpSp>
        <p:nvGrpSpPr>
          <p:cNvPr id="345102" name="Group 14"/>
          <p:cNvGrpSpPr>
            <a:grpSpLocks/>
          </p:cNvGrpSpPr>
          <p:nvPr/>
        </p:nvGrpSpPr>
        <p:grpSpPr bwMode="auto">
          <a:xfrm>
            <a:off x="5856288" y="1131888"/>
            <a:ext cx="360362" cy="358775"/>
            <a:chOff x="658" y="618"/>
            <a:chExt cx="227" cy="226"/>
          </a:xfrm>
        </p:grpSpPr>
        <p:sp>
          <p:nvSpPr>
            <p:cNvPr id="345103" name="Oval 15"/>
            <p:cNvSpPr>
              <a:spLocks noChangeArrowheads="1"/>
            </p:cNvSpPr>
            <p:nvPr/>
          </p:nvSpPr>
          <p:spPr bwMode="auto">
            <a:xfrm>
              <a:off x="658" y="618"/>
              <a:ext cx="227" cy="226"/>
            </a:xfrm>
            <a:prstGeom prst="ellipse">
              <a:avLst/>
            </a:prstGeom>
            <a:solidFill>
              <a:srgbClr val="00FF00">
                <a:alpha val="46001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45104" name="Rectangle 16"/>
            <p:cNvSpPr>
              <a:spLocks noChangeArrowheads="1"/>
            </p:cNvSpPr>
            <p:nvPr/>
          </p:nvSpPr>
          <p:spPr bwMode="auto">
            <a:xfrm>
              <a:off x="658" y="618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es-ES_tradnl" sz="1600" b="1" i="0">
                  <a:solidFill>
                    <a:schemeClr val="accent2"/>
                  </a:solidFill>
                </a:rPr>
                <a:t>1</a:t>
              </a:r>
              <a:r>
                <a:rPr lang="es-ES_tradnl" sz="1600" b="1" i="0">
                  <a:solidFill>
                    <a:schemeClr val="accent2"/>
                  </a:solidFill>
                  <a:latin typeface="Garamond" pitchFamily="18" charset="0"/>
                </a:rPr>
                <a:t> </a:t>
              </a:r>
              <a:endParaRPr lang="es-ES" sz="1600" b="1" i="0">
                <a:solidFill>
                  <a:schemeClr val="accent2"/>
                </a:solidFill>
                <a:latin typeface="Garamond" pitchFamily="18" charset="0"/>
              </a:endParaRPr>
            </a:p>
          </p:txBody>
        </p:sp>
      </p:grpSp>
      <p:grpSp>
        <p:nvGrpSpPr>
          <p:cNvPr id="345105" name="Group 17"/>
          <p:cNvGrpSpPr>
            <a:grpSpLocks/>
          </p:cNvGrpSpPr>
          <p:nvPr/>
        </p:nvGrpSpPr>
        <p:grpSpPr bwMode="auto">
          <a:xfrm>
            <a:off x="6027738" y="3125788"/>
            <a:ext cx="360362" cy="358775"/>
            <a:chOff x="658" y="618"/>
            <a:chExt cx="227" cy="226"/>
          </a:xfrm>
        </p:grpSpPr>
        <p:sp>
          <p:nvSpPr>
            <p:cNvPr id="345106" name="Oval 18"/>
            <p:cNvSpPr>
              <a:spLocks noChangeArrowheads="1"/>
            </p:cNvSpPr>
            <p:nvPr/>
          </p:nvSpPr>
          <p:spPr bwMode="auto">
            <a:xfrm>
              <a:off x="658" y="618"/>
              <a:ext cx="227" cy="226"/>
            </a:xfrm>
            <a:prstGeom prst="ellipse">
              <a:avLst/>
            </a:prstGeom>
            <a:solidFill>
              <a:srgbClr val="00FF00">
                <a:alpha val="46001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45107" name="Rectangle 19"/>
            <p:cNvSpPr>
              <a:spLocks noChangeArrowheads="1"/>
            </p:cNvSpPr>
            <p:nvPr/>
          </p:nvSpPr>
          <p:spPr bwMode="auto">
            <a:xfrm>
              <a:off x="658" y="618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es-ES_tradnl" sz="1600" b="1" i="0">
                  <a:solidFill>
                    <a:schemeClr val="accent2"/>
                  </a:solidFill>
                </a:rPr>
                <a:t>2</a:t>
              </a:r>
              <a:r>
                <a:rPr lang="es-ES_tradnl" sz="1600" b="1" i="0">
                  <a:solidFill>
                    <a:schemeClr val="accent2"/>
                  </a:solidFill>
                  <a:latin typeface="Garamond" pitchFamily="18" charset="0"/>
                </a:rPr>
                <a:t> </a:t>
              </a:r>
              <a:endParaRPr lang="es-ES" sz="1600" b="1" i="0">
                <a:solidFill>
                  <a:schemeClr val="accent2"/>
                </a:solidFill>
                <a:latin typeface="Garamond" pitchFamily="18" charset="0"/>
              </a:endParaRPr>
            </a:p>
          </p:txBody>
        </p:sp>
      </p:grpSp>
      <p:sp>
        <p:nvSpPr>
          <p:cNvPr id="345108" name="Text Box 20"/>
          <p:cNvSpPr txBox="1">
            <a:spLocks noChangeArrowheads="1"/>
          </p:cNvSpPr>
          <p:nvPr/>
        </p:nvSpPr>
        <p:spPr bwMode="auto">
          <a:xfrm>
            <a:off x="3508375" y="2401888"/>
            <a:ext cx="5564188" cy="284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 sz="1200" b="1" i="0">
                <a:latin typeface="Arial" charset="0"/>
                <a:cs typeface="Arial" charset="0"/>
              </a:rPr>
              <a:t>↑ Reabsorción Tubular Final, especialmente en los Túbulos Proximales</a:t>
            </a:r>
            <a:endParaRPr lang="es-ES" sz="1200" b="1" i="0" baseline="30000">
              <a:latin typeface="Arial" charset="0"/>
              <a:cs typeface="Arial" charset="0"/>
            </a:endParaRPr>
          </a:p>
        </p:txBody>
      </p:sp>
      <p:sp>
        <p:nvSpPr>
          <p:cNvPr id="345109" name="Line 21"/>
          <p:cNvSpPr>
            <a:spLocks noChangeShapeType="1"/>
          </p:cNvSpPr>
          <p:nvPr/>
        </p:nvSpPr>
        <p:spPr bwMode="auto">
          <a:xfrm>
            <a:off x="1785938" y="1898650"/>
            <a:ext cx="0" cy="5778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5110" name="Text Box 22"/>
          <p:cNvSpPr txBox="1">
            <a:spLocks noChangeArrowheads="1"/>
          </p:cNvSpPr>
          <p:nvPr/>
        </p:nvSpPr>
        <p:spPr bwMode="auto">
          <a:xfrm>
            <a:off x="5268913" y="3560763"/>
            <a:ext cx="1965325" cy="284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 sz="1200" b="1" i="0">
                <a:latin typeface="Arial" charset="0"/>
                <a:cs typeface="Arial" charset="0"/>
              </a:rPr>
              <a:t>↑ Fracción de Filtración</a:t>
            </a:r>
            <a:endParaRPr lang="es-ES" sz="1200" b="1" i="0" baseline="30000">
              <a:latin typeface="Arial" charset="0"/>
              <a:cs typeface="Arial" charset="0"/>
            </a:endParaRPr>
          </a:p>
        </p:txBody>
      </p:sp>
      <p:grpSp>
        <p:nvGrpSpPr>
          <p:cNvPr id="345111" name="Group 23"/>
          <p:cNvGrpSpPr>
            <a:grpSpLocks/>
          </p:cNvGrpSpPr>
          <p:nvPr/>
        </p:nvGrpSpPr>
        <p:grpSpPr bwMode="auto">
          <a:xfrm>
            <a:off x="2241550" y="2913063"/>
            <a:ext cx="142875" cy="563562"/>
            <a:chOff x="2418" y="1152"/>
            <a:chExt cx="90" cy="355"/>
          </a:xfrm>
        </p:grpSpPr>
        <p:sp>
          <p:nvSpPr>
            <p:cNvPr id="345112" name="Oval 24"/>
            <p:cNvSpPr>
              <a:spLocks noChangeArrowheads="1"/>
            </p:cNvSpPr>
            <p:nvPr/>
          </p:nvSpPr>
          <p:spPr bwMode="auto">
            <a:xfrm>
              <a:off x="2418" y="1261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45113" name="Oval 25"/>
            <p:cNvSpPr>
              <a:spLocks noChangeArrowheads="1"/>
            </p:cNvSpPr>
            <p:nvPr/>
          </p:nvSpPr>
          <p:spPr bwMode="auto">
            <a:xfrm>
              <a:off x="2464" y="1319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45114" name="Oval 26"/>
            <p:cNvSpPr>
              <a:spLocks noChangeArrowheads="1"/>
            </p:cNvSpPr>
            <p:nvPr/>
          </p:nvSpPr>
          <p:spPr bwMode="auto">
            <a:xfrm>
              <a:off x="2420" y="1152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45115" name="Oval 27"/>
            <p:cNvSpPr>
              <a:spLocks noChangeArrowheads="1"/>
            </p:cNvSpPr>
            <p:nvPr/>
          </p:nvSpPr>
          <p:spPr bwMode="auto">
            <a:xfrm>
              <a:off x="2466" y="1219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45116" name="Oval 28"/>
            <p:cNvSpPr>
              <a:spLocks noChangeArrowheads="1"/>
            </p:cNvSpPr>
            <p:nvPr/>
          </p:nvSpPr>
          <p:spPr bwMode="auto">
            <a:xfrm>
              <a:off x="2428" y="1478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45117" name="Oval 29"/>
            <p:cNvSpPr>
              <a:spLocks noChangeArrowheads="1"/>
            </p:cNvSpPr>
            <p:nvPr/>
          </p:nvSpPr>
          <p:spPr bwMode="auto">
            <a:xfrm>
              <a:off x="2430" y="1369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45118" name="Oval 30"/>
            <p:cNvSpPr>
              <a:spLocks noChangeArrowheads="1"/>
            </p:cNvSpPr>
            <p:nvPr/>
          </p:nvSpPr>
          <p:spPr bwMode="auto">
            <a:xfrm>
              <a:off x="2476" y="1436"/>
              <a:ext cx="32" cy="29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345127" name="AutoShape 39"/>
          <p:cNvSpPr>
            <a:spLocks noChangeArrowheads="1"/>
          </p:cNvSpPr>
          <p:nvPr/>
        </p:nvSpPr>
        <p:spPr bwMode="auto">
          <a:xfrm>
            <a:off x="5773738" y="3889375"/>
            <a:ext cx="485775" cy="496888"/>
          </a:xfrm>
          <a:prstGeom prst="downArrow">
            <a:avLst>
              <a:gd name="adj1" fmla="val 50000"/>
              <a:gd name="adj2" fmla="val 25572"/>
            </a:avLst>
          </a:prstGeom>
          <a:gradFill rotWithShape="1">
            <a:gsLst>
              <a:gs pos="0">
                <a:srgbClr val="FF0000">
                  <a:gamma/>
                  <a:shade val="46275"/>
                  <a:invGamma/>
                </a:srgbClr>
              </a:gs>
              <a:gs pos="5000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45128" name="Text Box 40"/>
          <p:cNvSpPr txBox="1">
            <a:spLocks noChangeArrowheads="1"/>
          </p:cNvSpPr>
          <p:nvPr/>
        </p:nvSpPr>
        <p:spPr bwMode="auto">
          <a:xfrm>
            <a:off x="3467100" y="4418013"/>
            <a:ext cx="5564188" cy="4667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 sz="1200" b="1" i="0">
                <a:latin typeface="Arial" charset="0"/>
                <a:cs typeface="Arial" charset="0"/>
              </a:rPr>
              <a:t>↑ Concentración de Proteínas y Eleva la Presión Coloidosmótica en los Capilares Peritubulares</a:t>
            </a:r>
            <a:endParaRPr lang="es-ES" sz="1200" b="1" i="0" baseline="30000">
              <a:latin typeface="Arial" charset="0"/>
              <a:cs typeface="Arial" charset="0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5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5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45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45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5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5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4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45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45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45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4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4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5094" grpId="0" animBg="1"/>
      <p:bldP spid="345095" grpId="0" animBg="1"/>
      <p:bldP spid="345098" grpId="0" animBg="1"/>
      <p:bldP spid="345099" grpId="0" animBg="1"/>
      <p:bldP spid="345108" grpId="0" animBg="1"/>
      <p:bldP spid="345109" grpId="0" animBg="1"/>
      <p:bldP spid="345110" grpId="0" animBg="1"/>
      <p:bldP spid="345127" grpId="0" animBg="1"/>
      <p:bldP spid="345128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97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48413" y="3241675"/>
            <a:ext cx="1490662" cy="711200"/>
          </a:xfrm>
          <a:prstGeom prst="rect">
            <a:avLst/>
          </a:prstGeom>
          <a:noFill/>
        </p:spPr>
      </p:pic>
      <p:sp>
        <p:nvSpPr>
          <p:cNvPr id="339982" name="Text Box 14"/>
          <p:cNvSpPr txBox="1">
            <a:spLocks noChangeArrowheads="1"/>
          </p:cNvSpPr>
          <p:nvPr/>
        </p:nvSpPr>
        <p:spPr bwMode="auto">
          <a:xfrm>
            <a:off x="219075" y="288925"/>
            <a:ext cx="86471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 sz="1600" b="1" i="0">
                <a:solidFill>
                  <a:srgbClr val="FFFF66"/>
                </a:solidFill>
                <a:latin typeface="Arial" charset="0"/>
              </a:rPr>
              <a:t>Mecanismo de Retroalimentación de la Mácula Densa para la autorregulación de la presión hidrostática glomerular y la tasa de filtración de glomerular </a:t>
            </a:r>
          </a:p>
        </p:txBody>
      </p:sp>
      <p:pic>
        <p:nvPicPr>
          <p:cNvPr id="339988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3" y="1392238"/>
            <a:ext cx="3643312" cy="4291012"/>
          </a:xfrm>
          <a:prstGeom prst="rect">
            <a:avLst/>
          </a:prstGeom>
          <a:noFill/>
        </p:spPr>
      </p:pic>
      <p:sp>
        <p:nvSpPr>
          <p:cNvPr id="339989" name="Text Box 21"/>
          <p:cNvSpPr txBox="1">
            <a:spLocks noChangeArrowheads="1"/>
          </p:cNvSpPr>
          <p:nvPr/>
        </p:nvSpPr>
        <p:spPr bwMode="auto">
          <a:xfrm>
            <a:off x="414338" y="3714750"/>
            <a:ext cx="106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" sz="1200" b="1" i="0">
                <a:latin typeface="Arial" charset="0"/>
              </a:rPr>
              <a:t>Epitelio glomerular</a:t>
            </a:r>
          </a:p>
        </p:txBody>
      </p:sp>
      <p:sp>
        <p:nvSpPr>
          <p:cNvPr id="339990" name="Text Box 22"/>
          <p:cNvSpPr txBox="1">
            <a:spLocks noChangeArrowheads="1"/>
          </p:cNvSpPr>
          <p:nvPr/>
        </p:nvSpPr>
        <p:spPr bwMode="auto">
          <a:xfrm>
            <a:off x="1687513" y="1285875"/>
            <a:ext cx="12017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" sz="1000" b="1" i="0">
                <a:latin typeface="Arial" charset="0"/>
              </a:rPr>
              <a:t>Membrana Basal</a:t>
            </a:r>
          </a:p>
        </p:txBody>
      </p:sp>
      <p:sp>
        <p:nvSpPr>
          <p:cNvPr id="339991" name="Text Box 23"/>
          <p:cNvSpPr txBox="1">
            <a:spLocks noChangeArrowheads="1"/>
          </p:cNvSpPr>
          <p:nvPr/>
        </p:nvSpPr>
        <p:spPr bwMode="auto">
          <a:xfrm>
            <a:off x="3152775" y="1585913"/>
            <a:ext cx="10477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" sz="1000" b="1" i="0">
                <a:latin typeface="Arial" charset="0"/>
              </a:rPr>
              <a:t>Túbulo Distal</a:t>
            </a:r>
          </a:p>
        </p:txBody>
      </p:sp>
      <p:sp>
        <p:nvSpPr>
          <p:cNvPr id="339992" name="Text Box 24"/>
          <p:cNvSpPr txBox="1">
            <a:spLocks noChangeArrowheads="1"/>
          </p:cNvSpPr>
          <p:nvPr/>
        </p:nvSpPr>
        <p:spPr bwMode="auto">
          <a:xfrm>
            <a:off x="3621088" y="1914525"/>
            <a:ext cx="1285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 sz="1000" b="1" i="0">
                <a:latin typeface="Arial" charset="0"/>
              </a:rPr>
              <a:t>Fibras musculares lisas</a:t>
            </a:r>
          </a:p>
        </p:txBody>
      </p:sp>
      <p:sp>
        <p:nvSpPr>
          <p:cNvPr id="339993" name="Text Box 25"/>
          <p:cNvSpPr txBox="1">
            <a:spLocks noChangeArrowheads="1"/>
          </p:cNvSpPr>
          <p:nvPr/>
        </p:nvSpPr>
        <p:spPr bwMode="auto">
          <a:xfrm>
            <a:off x="331788" y="1316038"/>
            <a:ext cx="1201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" sz="1000" b="1" i="0">
                <a:latin typeface="Arial" charset="0"/>
              </a:rPr>
              <a:t>Membrana Elástica Interna</a:t>
            </a:r>
          </a:p>
        </p:txBody>
      </p:sp>
      <p:sp>
        <p:nvSpPr>
          <p:cNvPr id="339994" name="Text Box 26"/>
          <p:cNvSpPr txBox="1">
            <a:spLocks noChangeArrowheads="1"/>
          </p:cNvSpPr>
          <p:nvPr/>
        </p:nvSpPr>
        <p:spPr bwMode="auto">
          <a:xfrm>
            <a:off x="3567113" y="3114675"/>
            <a:ext cx="8921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" sz="1100" b="1" i="0">
                <a:solidFill>
                  <a:srgbClr val="CC3300"/>
                </a:solidFill>
                <a:latin typeface="Arial" charset="0"/>
              </a:rPr>
              <a:t>Arteriola Eferente</a:t>
            </a:r>
          </a:p>
        </p:txBody>
      </p:sp>
      <p:sp>
        <p:nvSpPr>
          <p:cNvPr id="339995" name="Text Box 27"/>
          <p:cNvSpPr txBox="1">
            <a:spLocks noChangeArrowheads="1"/>
          </p:cNvSpPr>
          <p:nvPr/>
        </p:nvSpPr>
        <p:spPr bwMode="auto">
          <a:xfrm>
            <a:off x="120650" y="2082800"/>
            <a:ext cx="8921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" sz="1100" b="1" i="0">
                <a:solidFill>
                  <a:srgbClr val="CC3300"/>
                </a:solidFill>
                <a:latin typeface="Arial" charset="0"/>
              </a:rPr>
              <a:t>Arteriola Aferente</a:t>
            </a:r>
          </a:p>
        </p:txBody>
      </p:sp>
      <p:sp>
        <p:nvSpPr>
          <p:cNvPr id="339996" name="Text Box 28"/>
          <p:cNvSpPr txBox="1">
            <a:spLocks noChangeArrowheads="1"/>
          </p:cNvSpPr>
          <p:nvPr/>
        </p:nvSpPr>
        <p:spPr bwMode="auto">
          <a:xfrm>
            <a:off x="228600" y="2605088"/>
            <a:ext cx="1497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 sz="1000" b="1" i="0">
                <a:solidFill>
                  <a:schemeClr val="accent2"/>
                </a:solidFill>
                <a:latin typeface="Arial" charset="0"/>
              </a:rPr>
              <a:t>Células yuxtaglomerulares</a:t>
            </a:r>
          </a:p>
        </p:txBody>
      </p:sp>
      <p:grpSp>
        <p:nvGrpSpPr>
          <p:cNvPr id="340015" name="Group 47"/>
          <p:cNvGrpSpPr>
            <a:grpSpLocks/>
          </p:cNvGrpSpPr>
          <p:nvPr/>
        </p:nvGrpSpPr>
        <p:grpSpPr bwMode="auto">
          <a:xfrm>
            <a:off x="6188075" y="1187450"/>
            <a:ext cx="1749425" cy="428625"/>
            <a:chOff x="3880" y="748"/>
            <a:chExt cx="1102" cy="270"/>
          </a:xfrm>
        </p:grpSpPr>
        <p:pic>
          <p:nvPicPr>
            <p:cNvPr id="339973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80" y="748"/>
              <a:ext cx="1102" cy="270"/>
            </a:xfrm>
            <a:prstGeom prst="rect">
              <a:avLst/>
            </a:prstGeom>
            <a:noFill/>
          </p:spPr>
        </p:pic>
        <p:sp>
          <p:nvSpPr>
            <p:cNvPr id="339997" name="Text Box 29"/>
            <p:cNvSpPr txBox="1">
              <a:spLocks noChangeArrowheads="1"/>
            </p:cNvSpPr>
            <p:nvPr/>
          </p:nvSpPr>
          <p:spPr bwMode="auto">
            <a:xfrm>
              <a:off x="3951" y="776"/>
              <a:ext cx="88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" sz="1200" b="1" i="0">
                  <a:latin typeface="Arial" charset="0"/>
                  <a:cs typeface="Times New Roman" pitchFamily="18" charset="0"/>
                </a:rPr>
                <a:t>↓ Presión arterial</a:t>
              </a:r>
            </a:p>
          </p:txBody>
        </p:sp>
      </p:grpSp>
      <p:grpSp>
        <p:nvGrpSpPr>
          <p:cNvPr id="340000" name="Group 32"/>
          <p:cNvGrpSpPr>
            <a:grpSpLocks/>
          </p:cNvGrpSpPr>
          <p:nvPr/>
        </p:nvGrpSpPr>
        <p:grpSpPr bwMode="auto">
          <a:xfrm>
            <a:off x="6064250" y="1809750"/>
            <a:ext cx="1912938" cy="530225"/>
            <a:chOff x="3802" y="1140"/>
            <a:chExt cx="1205" cy="334"/>
          </a:xfrm>
        </p:grpSpPr>
        <p:pic>
          <p:nvPicPr>
            <p:cNvPr id="339974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65" y="1141"/>
              <a:ext cx="1128" cy="333"/>
            </a:xfrm>
            <a:prstGeom prst="rect">
              <a:avLst/>
            </a:prstGeom>
            <a:noFill/>
          </p:spPr>
        </p:pic>
        <p:sp>
          <p:nvSpPr>
            <p:cNvPr id="339998" name="Text Box 30"/>
            <p:cNvSpPr txBox="1">
              <a:spLocks noChangeArrowheads="1"/>
            </p:cNvSpPr>
            <p:nvPr/>
          </p:nvSpPr>
          <p:spPr bwMode="auto">
            <a:xfrm>
              <a:off x="3802" y="1140"/>
              <a:ext cx="120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s-ES" sz="1200" b="1" i="0">
                  <a:latin typeface="Arial" charset="0"/>
                  <a:cs typeface="Times New Roman" pitchFamily="18" charset="0"/>
                </a:rPr>
                <a:t>↓ Presión hidrostática glomerular</a:t>
              </a:r>
            </a:p>
          </p:txBody>
        </p:sp>
      </p:grpSp>
      <p:grpSp>
        <p:nvGrpSpPr>
          <p:cNvPr id="340002" name="Group 34"/>
          <p:cNvGrpSpPr>
            <a:grpSpLocks/>
          </p:cNvGrpSpPr>
          <p:nvPr/>
        </p:nvGrpSpPr>
        <p:grpSpPr bwMode="auto">
          <a:xfrm>
            <a:off x="6494463" y="2582863"/>
            <a:ext cx="942975" cy="457200"/>
            <a:chOff x="4073" y="1627"/>
            <a:chExt cx="594" cy="288"/>
          </a:xfrm>
        </p:grpSpPr>
        <p:pic>
          <p:nvPicPr>
            <p:cNvPr id="339975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073" y="1627"/>
              <a:ext cx="594" cy="288"/>
            </a:xfrm>
            <a:prstGeom prst="rect">
              <a:avLst/>
            </a:prstGeom>
            <a:noFill/>
          </p:spPr>
        </p:pic>
        <p:sp>
          <p:nvSpPr>
            <p:cNvPr id="340001" name="Text Box 33"/>
            <p:cNvSpPr txBox="1">
              <a:spLocks noChangeArrowheads="1"/>
            </p:cNvSpPr>
            <p:nvPr/>
          </p:nvSpPr>
          <p:spPr bwMode="auto">
            <a:xfrm>
              <a:off x="4156" y="1668"/>
              <a:ext cx="38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" sz="1200" b="1" i="0">
                  <a:latin typeface="Arial" charset="0"/>
                  <a:cs typeface="Times New Roman" pitchFamily="18" charset="0"/>
                </a:rPr>
                <a:t>↓ TFG</a:t>
              </a:r>
            </a:p>
          </p:txBody>
        </p:sp>
      </p:grpSp>
      <p:grpSp>
        <p:nvGrpSpPr>
          <p:cNvPr id="340006" name="Group 38"/>
          <p:cNvGrpSpPr>
            <a:grpSpLocks/>
          </p:cNvGrpSpPr>
          <p:nvPr/>
        </p:nvGrpSpPr>
        <p:grpSpPr bwMode="auto">
          <a:xfrm>
            <a:off x="7591425" y="4122738"/>
            <a:ext cx="928688" cy="476250"/>
            <a:chOff x="3652" y="2613"/>
            <a:chExt cx="585" cy="300"/>
          </a:xfrm>
        </p:grpSpPr>
        <p:pic>
          <p:nvPicPr>
            <p:cNvPr id="339978" name="Picture 10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667" y="2613"/>
              <a:ext cx="570" cy="300"/>
            </a:xfrm>
            <a:prstGeom prst="rect">
              <a:avLst/>
            </a:prstGeom>
            <a:noFill/>
          </p:spPr>
        </p:pic>
        <p:sp>
          <p:nvSpPr>
            <p:cNvPr id="340003" name="Text Box 35"/>
            <p:cNvSpPr txBox="1">
              <a:spLocks noChangeArrowheads="1"/>
            </p:cNvSpPr>
            <p:nvPr/>
          </p:nvSpPr>
          <p:spPr bwMode="auto">
            <a:xfrm>
              <a:off x="3652" y="2646"/>
              <a:ext cx="51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" sz="1200" b="1" i="0">
                  <a:latin typeface="Arial" charset="0"/>
                  <a:cs typeface="Times New Roman" pitchFamily="18" charset="0"/>
                </a:rPr>
                <a:t>↑ Renina</a:t>
              </a:r>
            </a:p>
          </p:txBody>
        </p:sp>
      </p:grpSp>
      <p:grpSp>
        <p:nvGrpSpPr>
          <p:cNvPr id="340007" name="Group 39"/>
          <p:cNvGrpSpPr>
            <a:grpSpLocks/>
          </p:cNvGrpSpPr>
          <p:nvPr/>
        </p:nvGrpSpPr>
        <p:grpSpPr bwMode="auto">
          <a:xfrm>
            <a:off x="7278688" y="4756150"/>
            <a:ext cx="1595437" cy="447675"/>
            <a:chOff x="3455" y="3012"/>
            <a:chExt cx="1005" cy="282"/>
          </a:xfrm>
        </p:grpSpPr>
        <p:pic>
          <p:nvPicPr>
            <p:cNvPr id="339979" name="Picture 1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455" y="3012"/>
              <a:ext cx="1005" cy="282"/>
            </a:xfrm>
            <a:prstGeom prst="rect">
              <a:avLst/>
            </a:prstGeom>
            <a:noFill/>
          </p:spPr>
        </p:pic>
        <p:sp>
          <p:nvSpPr>
            <p:cNvPr id="340004" name="Text Box 36"/>
            <p:cNvSpPr txBox="1">
              <a:spLocks noChangeArrowheads="1"/>
            </p:cNvSpPr>
            <p:nvPr/>
          </p:nvSpPr>
          <p:spPr bwMode="auto">
            <a:xfrm>
              <a:off x="3467" y="3034"/>
              <a:ext cx="88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" sz="1200" b="1" i="0">
                  <a:latin typeface="Arial" charset="0"/>
                  <a:cs typeface="Times New Roman" pitchFamily="18" charset="0"/>
                </a:rPr>
                <a:t>↑ Angiotensina II</a:t>
              </a:r>
            </a:p>
          </p:txBody>
        </p:sp>
      </p:grpSp>
      <p:grpSp>
        <p:nvGrpSpPr>
          <p:cNvPr id="340009" name="Group 41"/>
          <p:cNvGrpSpPr>
            <a:grpSpLocks/>
          </p:cNvGrpSpPr>
          <p:nvPr/>
        </p:nvGrpSpPr>
        <p:grpSpPr bwMode="auto">
          <a:xfrm>
            <a:off x="7218363" y="5419725"/>
            <a:ext cx="1666875" cy="595313"/>
            <a:chOff x="3321" y="3430"/>
            <a:chExt cx="1050" cy="375"/>
          </a:xfrm>
        </p:grpSpPr>
        <p:pic>
          <p:nvPicPr>
            <p:cNvPr id="339980" name="Picture 1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366" y="3430"/>
              <a:ext cx="1005" cy="375"/>
            </a:xfrm>
            <a:prstGeom prst="rect">
              <a:avLst/>
            </a:prstGeom>
            <a:noFill/>
          </p:spPr>
        </p:pic>
        <p:sp>
          <p:nvSpPr>
            <p:cNvPr id="340005" name="Text Box 37"/>
            <p:cNvSpPr txBox="1">
              <a:spLocks noChangeArrowheads="1"/>
            </p:cNvSpPr>
            <p:nvPr/>
          </p:nvSpPr>
          <p:spPr bwMode="auto">
            <a:xfrm>
              <a:off x="3321" y="3449"/>
              <a:ext cx="100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s-ES" sz="1200" b="1" i="0">
                  <a:latin typeface="Arial" charset="0"/>
                  <a:cs typeface="Times New Roman" pitchFamily="18" charset="0"/>
                </a:rPr>
                <a:t>↑ Resistencia Arteriolar Eferente</a:t>
              </a:r>
            </a:p>
          </p:txBody>
        </p:sp>
      </p:grpSp>
      <p:grpSp>
        <p:nvGrpSpPr>
          <p:cNvPr id="340010" name="Group 42"/>
          <p:cNvGrpSpPr>
            <a:grpSpLocks/>
          </p:cNvGrpSpPr>
          <p:nvPr/>
        </p:nvGrpSpPr>
        <p:grpSpPr bwMode="auto">
          <a:xfrm>
            <a:off x="5232400" y="5435600"/>
            <a:ext cx="1666875" cy="552450"/>
            <a:chOff x="4558" y="3424"/>
            <a:chExt cx="1050" cy="348"/>
          </a:xfrm>
        </p:grpSpPr>
        <p:pic>
          <p:nvPicPr>
            <p:cNvPr id="339981" name="Picture 13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570" y="3424"/>
              <a:ext cx="1038" cy="348"/>
            </a:xfrm>
            <a:prstGeom prst="rect">
              <a:avLst/>
            </a:prstGeom>
            <a:noFill/>
          </p:spPr>
        </p:pic>
        <p:sp>
          <p:nvSpPr>
            <p:cNvPr id="340008" name="Text Box 40"/>
            <p:cNvSpPr txBox="1">
              <a:spLocks noChangeArrowheads="1"/>
            </p:cNvSpPr>
            <p:nvPr/>
          </p:nvSpPr>
          <p:spPr bwMode="auto">
            <a:xfrm>
              <a:off x="4558" y="3438"/>
              <a:ext cx="100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s-ES" sz="1200" b="1" i="0">
                  <a:latin typeface="Arial" charset="0"/>
                  <a:cs typeface="Times New Roman" pitchFamily="18" charset="0"/>
                </a:rPr>
                <a:t>↓ Resistencia Arteriolar Aferente</a:t>
              </a:r>
            </a:p>
          </p:txBody>
        </p:sp>
      </p:grpSp>
      <p:grpSp>
        <p:nvGrpSpPr>
          <p:cNvPr id="340013" name="Group 45"/>
          <p:cNvGrpSpPr>
            <a:grpSpLocks/>
          </p:cNvGrpSpPr>
          <p:nvPr/>
        </p:nvGrpSpPr>
        <p:grpSpPr bwMode="auto">
          <a:xfrm>
            <a:off x="4832350" y="2919413"/>
            <a:ext cx="1366838" cy="714375"/>
            <a:chOff x="3089" y="1908"/>
            <a:chExt cx="861" cy="450"/>
          </a:xfrm>
        </p:grpSpPr>
        <p:pic>
          <p:nvPicPr>
            <p:cNvPr id="339976" name="Picture 8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089" y="1908"/>
              <a:ext cx="861" cy="450"/>
            </a:xfrm>
            <a:prstGeom prst="rect">
              <a:avLst/>
            </a:prstGeom>
            <a:noFill/>
          </p:spPr>
        </p:pic>
        <p:sp>
          <p:nvSpPr>
            <p:cNvPr id="340012" name="Text Box 44"/>
            <p:cNvSpPr txBox="1">
              <a:spLocks noChangeArrowheads="1"/>
            </p:cNvSpPr>
            <p:nvPr/>
          </p:nvSpPr>
          <p:spPr bwMode="auto">
            <a:xfrm>
              <a:off x="3106" y="1920"/>
              <a:ext cx="78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s-ES" sz="1200" b="1" i="0">
                  <a:latin typeface="Arial" charset="0"/>
                  <a:cs typeface="Times New Roman" pitchFamily="18" charset="0"/>
                </a:rPr>
                <a:t>↑ Reabsorción proximal de NaCl</a:t>
              </a:r>
            </a:p>
          </p:txBody>
        </p:sp>
      </p:grpSp>
      <p:sp>
        <p:nvSpPr>
          <p:cNvPr id="340014" name="Line 46"/>
          <p:cNvSpPr>
            <a:spLocks noChangeShapeType="1"/>
          </p:cNvSpPr>
          <p:nvPr/>
        </p:nvSpPr>
        <p:spPr bwMode="auto">
          <a:xfrm>
            <a:off x="6921500" y="1519238"/>
            <a:ext cx="0" cy="338137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0016" name="Freeform 48"/>
          <p:cNvSpPr>
            <a:spLocks/>
          </p:cNvSpPr>
          <p:nvPr/>
        </p:nvSpPr>
        <p:spPr bwMode="auto">
          <a:xfrm>
            <a:off x="2566988" y="4600575"/>
            <a:ext cx="138112" cy="5524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7" y="348"/>
              </a:cxn>
            </a:cxnLst>
            <a:rect l="0" t="0" r="r" b="b"/>
            <a:pathLst>
              <a:path w="87" h="348">
                <a:moveTo>
                  <a:pt x="0" y="0"/>
                </a:moveTo>
                <a:lnTo>
                  <a:pt x="87" y="348"/>
                </a:lnTo>
              </a:path>
            </a:pathLst>
          </a:custGeom>
          <a:noFill/>
          <a:ln w="19050" cmpd="sng">
            <a:solidFill>
              <a:schemeClr val="accent2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0017" name="Text Box 49"/>
          <p:cNvSpPr txBox="1">
            <a:spLocks noChangeArrowheads="1"/>
          </p:cNvSpPr>
          <p:nvPr/>
        </p:nvSpPr>
        <p:spPr bwMode="auto">
          <a:xfrm>
            <a:off x="2568575" y="5097463"/>
            <a:ext cx="4667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000" i="0">
                <a:latin typeface="Arial" charset="0"/>
              </a:rPr>
              <a:t>NaCl</a:t>
            </a:r>
          </a:p>
        </p:txBody>
      </p:sp>
      <p:sp>
        <p:nvSpPr>
          <p:cNvPr id="340018" name="Line 50"/>
          <p:cNvSpPr>
            <a:spLocks noChangeShapeType="1"/>
          </p:cNvSpPr>
          <p:nvPr/>
        </p:nvSpPr>
        <p:spPr bwMode="auto">
          <a:xfrm>
            <a:off x="6951663" y="2306638"/>
            <a:ext cx="0" cy="338137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0019" name="Line 51"/>
          <p:cNvSpPr>
            <a:spLocks noChangeShapeType="1"/>
          </p:cNvSpPr>
          <p:nvPr/>
        </p:nvSpPr>
        <p:spPr bwMode="auto">
          <a:xfrm>
            <a:off x="6969125" y="2936875"/>
            <a:ext cx="0" cy="338138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0020" name="Line 52"/>
          <p:cNvSpPr>
            <a:spLocks noChangeShapeType="1"/>
          </p:cNvSpPr>
          <p:nvPr/>
        </p:nvSpPr>
        <p:spPr bwMode="auto">
          <a:xfrm rot="-5400000">
            <a:off x="6255544" y="3212306"/>
            <a:ext cx="0" cy="338138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0021" name="Line 53"/>
          <p:cNvSpPr>
            <a:spLocks noChangeShapeType="1"/>
          </p:cNvSpPr>
          <p:nvPr/>
        </p:nvSpPr>
        <p:spPr bwMode="auto">
          <a:xfrm>
            <a:off x="8021638" y="4478338"/>
            <a:ext cx="0" cy="338137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0022" name="Line 54"/>
          <p:cNvSpPr>
            <a:spLocks noChangeShapeType="1"/>
          </p:cNvSpPr>
          <p:nvPr/>
        </p:nvSpPr>
        <p:spPr bwMode="auto">
          <a:xfrm>
            <a:off x="8008938" y="5126038"/>
            <a:ext cx="0" cy="338137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0023" name="Freeform 55"/>
          <p:cNvSpPr>
            <a:spLocks/>
          </p:cNvSpPr>
          <p:nvPr/>
        </p:nvSpPr>
        <p:spPr bwMode="auto">
          <a:xfrm flipH="1">
            <a:off x="7794625" y="3629025"/>
            <a:ext cx="209550" cy="566738"/>
          </a:xfrm>
          <a:custGeom>
            <a:avLst/>
            <a:gdLst/>
            <a:ahLst/>
            <a:cxnLst>
              <a:cxn ang="0">
                <a:pos x="102" y="0"/>
              </a:cxn>
              <a:cxn ang="0">
                <a:pos x="0" y="0"/>
              </a:cxn>
              <a:cxn ang="0">
                <a:pos x="7" y="357"/>
              </a:cxn>
            </a:cxnLst>
            <a:rect l="0" t="0" r="r" b="b"/>
            <a:pathLst>
              <a:path w="102" h="357">
                <a:moveTo>
                  <a:pt x="102" y="0"/>
                </a:moveTo>
                <a:lnTo>
                  <a:pt x="0" y="0"/>
                </a:lnTo>
                <a:lnTo>
                  <a:pt x="7" y="357"/>
                </a:lnTo>
              </a:path>
            </a:pathLst>
          </a:custGeom>
          <a:noFill/>
          <a:ln w="28575" cmpd="sng">
            <a:solidFill>
              <a:schemeClr val="accent2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0024" name="Freeform 56"/>
          <p:cNvSpPr>
            <a:spLocks/>
          </p:cNvSpPr>
          <p:nvPr/>
        </p:nvSpPr>
        <p:spPr bwMode="auto">
          <a:xfrm flipH="1">
            <a:off x="6102350" y="3619500"/>
            <a:ext cx="269875" cy="1841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8" y="0"/>
              </a:cxn>
              <a:cxn ang="0">
                <a:pos x="222" y="1160"/>
              </a:cxn>
            </a:cxnLst>
            <a:rect l="0" t="0" r="r" b="b"/>
            <a:pathLst>
              <a:path w="222" h="1160">
                <a:moveTo>
                  <a:pt x="0" y="0"/>
                </a:moveTo>
                <a:lnTo>
                  <a:pt x="208" y="0"/>
                </a:lnTo>
                <a:lnTo>
                  <a:pt x="222" y="1160"/>
                </a:lnTo>
              </a:path>
            </a:pathLst>
          </a:custGeom>
          <a:noFill/>
          <a:ln w="28575" cmpd="sng">
            <a:solidFill>
              <a:schemeClr val="accent2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0025" name="Freeform 57"/>
          <p:cNvSpPr>
            <a:spLocks/>
          </p:cNvSpPr>
          <p:nvPr/>
        </p:nvSpPr>
        <p:spPr bwMode="auto">
          <a:xfrm>
            <a:off x="2757488" y="5302250"/>
            <a:ext cx="544512" cy="95250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67" y="60"/>
              </a:cxn>
              <a:cxn ang="0">
                <a:pos x="343" y="0"/>
              </a:cxn>
            </a:cxnLst>
            <a:rect l="0" t="0" r="r" b="b"/>
            <a:pathLst>
              <a:path w="343" h="60">
                <a:moveTo>
                  <a:pt x="0" y="1"/>
                </a:moveTo>
                <a:cubicBezTo>
                  <a:pt x="11" y="10"/>
                  <a:pt x="10" y="60"/>
                  <a:pt x="67" y="60"/>
                </a:cubicBezTo>
                <a:cubicBezTo>
                  <a:pt x="124" y="60"/>
                  <a:pt x="286" y="12"/>
                  <a:pt x="343" y="0"/>
                </a:cubicBezTo>
              </a:path>
            </a:pathLst>
          </a:custGeom>
          <a:noFill/>
          <a:ln w="19050" cmpd="sng">
            <a:solidFill>
              <a:schemeClr val="accent2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0026" name="Freeform 58"/>
          <p:cNvSpPr>
            <a:spLocks/>
          </p:cNvSpPr>
          <p:nvPr/>
        </p:nvSpPr>
        <p:spPr bwMode="auto">
          <a:xfrm>
            <a:off x="2768600" y="1795463"/>
            <a:ext cx="2225675" cy="4062412"/>
          </a:xfrm>
          <a:custGeom>
            <a:avLst/>
            <a:gdLst/>
            <a:ahLst/>
            <a:cxnLst>
              <a:cxn ang="0">
                <a:pos x="2" y="2238"/>
              </a:cxn>
              <a:cxn ang="0">
                <a:pos x="76" y="2454"/>
              </a:cxn>
              <a:cxn ang="0">
                <a:pos x="459" y="2343"/>
              </a:cxn>
              <a:cxn ang="0">
                <a:pos x="989" y="1155"/>
              </a:cxn>
              <a:cxn ang="0">
                <a:pos x="1182" y="708"/>
              </a:cxn>
              <a:cxn ang="0">
                <a:pos x="1270" y="431"/>
              </a:cxn>
              <a:cxn ang="0">
                <a:pos x="1325" y="67"/>
              </a:cxn>
              <a:cxn ang="0">
                <a:pos x="809" y="26"/>
              </a:cxn>
              <a:cxn ang="0">
                <a:pos x="380" y="105"/>
              </a:cxn>
            </a:cxnLst>
            <a:rect l="0" t="0" r="r" b="b"/>
            <a:pathLst>
              <a:path w="1402" h="2559">
                <a:moveTo>
                  <a:pt x="2" y="2238"/>
                </a:moveTo>
                <a:cubicBezTo>
                  <a:pt x="14" y="2274"/>
                  <a:pt x="0" y="2437"/>
                  <a:pt x="76" y="2454"/>
                </a:cubicBezTo>
                <a:cubicBezTo>
                  <a:pt x="152" y="2471"/>
                  <a:pt x="307" y="2559"/>
                  <a:pt x="459" y="2343"/>
                </a:cubicBezTo>
                <a:cubicBezTo>
                  <a:pt x="611" y="2127"/>
                  <a:pt x="868" y="1427"/>
                  <a:pt x="989" y="1155"/>
                </a:cubicBezTo>
                <a:cubicBezTo>
                  <a:pt x="1110" y="883"/>
                  <a:pt x="1135" y="829"/>
                  <a:pt x="1182" y="708"/>
                </a:cubicBezTo>
                <a:cubicBezTo>
                  <a:pt x="1229" y="587"/>
                  <a:pt x="1246" y="538"/>
                  <a:pt x="1270" y="431"/>
                </a:cubicBezTo>
                <a:cubicBezTo>
                  <a:pt x="1294" y="324"/>
                  <a:pt x="1402" y="134"/>
                  <a:pt x="1325" y="67"/>
                </a:cubicBezTo>
                <a:cubicBezTo>
                  <a:pt x="1248" y="0"/>
                  <a:pt x="966" y="20"/>
                  <a:pt x="809" y="26"/>
                </a:cubicBezTo>
                <a:cubicBezTo>
                  <a:pt x="652" y="32"/>
                  <a:pt x="469" y="89"/>
                  <a:pt x="380" y="105"/>
                </a:cubicBezTo>
              </a:path>
            </a:pathLst>
          </a:custGeom>
          <a:noFill/>
          <a:ln w="19050" cmpd="sng">
            <a:solidFill>
              <a:schemeClr val="accent2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0027" name="Freeform 59"/>
          <p:cNvSpPr>
            <a:spLocks/>
          </p:cNvSpPr>
          <p:nvPr/>
        </p:nvSpPr>
        <p:spPr bwMode="auto">
          <a:xfrm>
            <a:off x="2825750" y="2070100"/>
            <a:ext cx="261938" cy="87313"/>
          </a:xfrm>
          <a:custGeom>
            <a:avLst/>
            <a:gdLst/>
            <a:ahLst/>
            <a:cxnLst>
              <a:cxn ang="0">
                <a:pos x="165" y="0"/>
              </a:cxn>
              <a:cxn ang="0">
                <a:pos x="0" y="55"/>
              </a:cxn>
            </a:cxnLst>
            <a:rect l="0" t="0" r="r" b="b"/>
            <a:pathLst>
              <a:path w="165" h="55">
                <a:moveTo>
                  <a:pt x="165" y="0"/>
                </a:moveTo>
                <a:lnTo>
                  <a:pt x="0" y="55"/>
                </a:lnTo>
              </a:path>
            </a:pathLst>
          </a:custGeom>
          <a:noFill/>
          <a:ln w="19050" cmpd="sng">
            <a:solidFill>
              <a:schemeClr val="accent2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40028" name="Text Box 60"/>
          <p:cNvSpPr txBox="1">
            <a:spLocks noChangeArrowheads="1"/>
          </p:cNvSpPr>
          <p:nvPr/>
        </p:nvSpPr>
        <p:spPr bwMode="auto">
          <a:xfrm>
            <a:off x="2324100" y="2006600"/>
            <a:ext cx="6318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" sz="1200" b="1" i="0">
                <a:latin typeface="Arial" charset="0"/>
                <a:cs typeface="Arial" charset="0"/>
              </a:rPr>
              <a:t>↓</a:t>
            </a:r>
            <a:r>
              <a:rPr lang="es-ES" sz="1000" b="1" i="0">
                <a:latin typeface="Arial" charset="0"/>
                <a:cs typeface="Arial" charset="0"/>
              </a:rPr>
              <a:t> </a:t>
            </a:r>
            <a:r>
              <a:rPr lang="es-ES" sz="1000" b="1" i="0">
                <a:latin typeface="Arial" charset="0"/>
              </a:rPr>
              <a:t>NaCl</a:t>
            </a:r>
          </a:p>
        </p:txBody>
      </p:sp>
      <p:sp>
        <p:nvSpPr>
          <p:cNvPr id="340029" name="Line 61"/>
          <p:cNvSpPr>
            <a:spLocks noChangeShapeType="1"/>
          </p:cNvSpPr>
          <p:nvPr/>
        </p:nvSpPr>
        <p:spPr bwMode="auto">
          <a:xfrm>
            <a:off x="2609850" y="5149850"/>
            <a:ext cx="0" cy="160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54" name="53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0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40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0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40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0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0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40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40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0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40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0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39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40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340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3000"/>
                                        <p:tgtEl>
                                          <p:spTgt spid="340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3000"/>
                                        <p:tgtEl>
                                          <p:spTgt spid="340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40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40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40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40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40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40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40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40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0014" grpId="0" animBg="1"/>
      <p:bldP spid="340016" grpId="0" animBg="1"/>
      <p:bldP spid="340017" grpId="0"/>
      <p:bldP spid="340018" grpId="0" animBg="1"/>
      <p:bldP spid="340019" grpId="0" animBg="1"/>
      <p:bldP spid="340020" grpId="0" animBg="1"/>
      <p:bldP spid="340021" grpId="0" animBg="1"/>
      <p:bldP spid="340022" grpId="0" animBg="1"/>
      <p:bldP spid="340023" grpId="0" animBg="1"/>
      <p:bldP spid="340024" grpId="0" animBg="1"/>
      <p:bldP spid="340025" grpId="0" animBg="1"/>
      <p:bldP spid="340026" grpId="0" animBg="1"/>
      <p:bldP spid="340027" grpId="0" animBg="1"/>
      <p:bldP spid="340028" grpId="0"/>
      <p:bldP spid="340029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5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38" y="1062038"/>
            <a:ext cx="4224337" cy="3308350"/>
          </a:xfrm>
          <a:prstGeom prst="rect">
            <a:avLst/>
          </a:prstGeom>
          <a:noFill/>
        </p:spPr>
      </p:pic>
      <p:pic>
        <p:nvPicPr>
          <p:cNvPr id="3635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2750" y="5081588"/>
            <a:ext cx="1419225" cy="1562100"/>
          </a:xfrm>
          <a:prstGeom prst="rect">
            <a:avLst/>
          </a:prstGeom>
          <a:noFill/>
        </p:spPr>
      </p:pic>
      <p:sp>
        <p:nvSpPr>
          <p:cNvPr id="363527" name="Freeform 7"/>
          <p:cNvSpPr>
            <a:spLocks/>
          </p:cNvSpPr>
          <p:nvPr/>
        </p:nvSpPr>
        <p:spPr bwMode="auto">
          <a:xfrm>
            <a:off x="2170113" y="4835525"/>
            <a:ext cx="1117600" cy="787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8" y="62"/>
              </a:cxn>
              <a:cxn ang="0">
                <a:pos x="598" y="84"/>
              </a:cxn>
              <a:cxn ang="0">
                <a:pos x="696" y="304"/>
              </a:cxn>
              <a:cxn ang="0">
                <a:pos x="552" y="496"/>
              </a:cxn>
            </a:cxnLst>
            <a:rect l="0" t="0" r="r" b="b"/>
            <a:pathLst>
              <a:path w="704" h="496">
                <a:moveTo>
                  <a:pt x="0" y="0"/>
                </a:moveTo>
                <a:cubicBezTo>
                  <a:pt x="28" y="10"/>
                  <a:pt x="68" y="48"/>
                  <a:pt x="168" y="62"/>
                </a:cubicBezTo>
                <a:cubicBezTo>
                  <a:pt x="268" y="76"/>
                  <a:pt x="510" y="44"/>
                  <a:pt x="598" y="84"/>
                </a:cubicBezTo>
                <a:cubicBezTo>
                  <a:pt x="686" y="124"/>
                  <a:pt x="704" y="235"/>
                  <a:pt x="696" y="304"/>
                </a:cubicBezTo>
                <a:cubicBezTo>
                  <a:pt x="688" y="373"/>
                  <a:pt x="582" y="456"/>
                  <a:pt x="552" y="496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3528" name="Freeform 8"/>
          <p:cNvSpPr>
            <a:spLocks/>
          </p:cNvSpPr>
          <p:nvPr/>
        </p:nvSpPr>
        <p:spPr bwMode="auto">
          <a:xfrm>
            <a:off x="2170113" y="4743450"/>
            <a:ext cx="1343025" cy="135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8" y="74"/>
              </a:cxn>
              <a:cxn ang="0">
                <a:pos x="728" y="98"/>
              </a:cxn>
              <a:cxn ang="0">
                <a:pos x="819" y="468"/>
              </a:cxn>
              <a:cxn ang="0">
                <a:pos x="564" y="856"/>
              </a:cxn>
            </a:cxnLst>
            <a:rect l="0" t="0" r="r" b="b"/>
            <a:pathLst>
              <a:path w="846" h="856">
                <a:moveTo>
                  <a:pt x="0" y="0"/>
                </a:moveTo>
                <a:cubicBezTo>
                  <a:pt x="35" y="12"/>
                  <a:pt x="87" y="58"/>
                  <a:pt x="208" y="74"/>
                </a:cubicBezTo>
                <a:cubicBezTo>
                  <a:pt x="329" y="90"/>
                  <a:pt x="626" y="32"/>
                  <a:pt x="728" y="98"/>
                </a:cubicBezTo>
                <a:cubicBezTo>
                  <a:pt x="830" y="164"/>
                  <a:pt x="846" y="342"/>
                  <a:pt x="819" y="468"/>
                </a:cubicBezTo>
                <a:cubicBezTo>
                  <a:pt x="792" y="594"/>
                  <a:pt x="617" y="775"/>
                  <a:pt x="564" y="856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 type="none" w="med" len="med"/>
            <a:tailEnd type="stealth" w="med" len="med"/>
          </a:ln>
          <a:effectLst/>
        </p:spPr>
        <p:txBody>
          <a:bodyPr/>
          <a:lstStyle/>
          <a:p>
            <a:endParaRPr lang="es-ES"/>
          </a:p>
        </p:txBody>
      </p:sp>
      <p:grpSp>
        <p:nvGrpSpPr>
          <p:cNvPr id="363565" name="Group 45"/>
          <p:cNvGrpSpPr>
            <a:grpSpLocks/>
          </p:cNvGrpSpPr>
          <p:nvPr/>
        </p:nvGrpSpPr>
        <p:grpSpPr bwMode="auto">
          <a:xfrm>
            <a:off x="1657350" y="4329113"/>
            <a:ext cx="569913" cy="630237"/>
            <a:chOff x="1044" y="2727"/>
            <a:chExt cx="359" cy="397"/>
          </a:xfrm>
        </p:grpSpPr>
        <p:pic>
          <p:nvPicPr>
            <p:cNvPr id="363526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29" y="2727"/>
              <a:ext cx="192" cy="264"/>
            </a:xfrm>
            <a:prstGeom prst="rect">
              <a:avLst/>
            </a:prstGeom>
            <a:noFill/>
          </p:spPr>
        </p:pic>
        <p:sp>
          <p:nvSpPr>
            <p:cNvPr id="363529" name="Text Box 9"/>
            <p:cNvSpPr txBox="1">
              <a:spLocks noChangeArrowheads="1"/>
            </p:cNvSpPr>
            <p:nvPr/>
          </p:nvSpPr>
          <p:spPr bwMode="auto">
            <a:xfrm>
              <a:off x="1044" y="2932"/>
              <a:ext cx="35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" sz="1400" b="1" i="0">
                  <a:latin typeface="Arial" charset="0"/>
                </a:rPr>
                <a:t>ADH</a:t>
              </a:r>
            </a:p>
          </p:txBody>
        </p:sp>
      </p:grpSp>
      <p:grpSp>
        <p:nvGrpSpPr>
          <p:cNvPr id="363530" name="Group 10"/>
          <p:cNvGrpSpPr>
            <a:grpSpLocks/>
          </p:cNvGrpSpPr>
          <p:nvPr/>
        </p:nvGrpSpPr>
        <p:grpSpPr bwMode="auto">
          <a:xfrm>
            <a:off x="2371725" y="2862263"/>
            <a:ext cx="1065213" cy="187325"/>
            <a:chOff x="3523" y="2224"/>
            <a:chExt cx="735" cy="118"/>
          </a:xfrm>
        </p:grpSpPr>
        <p:sp>
          <p:nvSpPr>
            <p:cNvPr id="363531" name="Freeform 11"/>
            <p:cNvSpPr>
              <a:spLocks/>
            </p:cNvSpPr>
            <p:nvPr/>
          </p:nvSpPr>
          <p:spPr bwMode="auto">
            <a:xfrm>
              <a:off x="3523" y="2224"/>
              <a:ext cx="735" cy="82"/>
            </a:xfrm>
            <a:custGeom>
              <a:avLst/>
              <a:gdLst/>
              <a:ahLst/>
              <a:cxnLst>
                <a:cxn ang="0">
                  <a:pos x="735" y="81"/>
                </a:cxn>
                <a:cxn ang="0">
                  <a:pos x="341" y="0"/>
                </a:cxn>
                <a:cxn ang="0">
                  <a:pos x="33" y="82"/>
                </a:cxn>
                <a:cxn ang="0">
                  <a:pos x="0" y="60"/>
                </a:cxn>
              </a:cxnLst>
              <a:rect l="0" t="0" r="r" b="b"/>
              <a:pathLst>
                <a:path w="735" h="82">
                  <a:moveTo>
                    <a:pt x="735" y="81"/>
                  </a:moveTo>
                  <a:cubicBezTo>
                    <a:pt x="669" y="68"/>
                    <a:pt x="458" y="0"/>
                    <a:pt x="341" y="0"/>
                  </a:cubicBezTo>
                  <a:cubicBezTo>
                    <a:pt x="224" y="0"/>
                    <a:pt x="90" y="72"/>
                    <a:pt x="33" y="82"/>
                  </a:cubicBezTo>
                  <a:lnTo>
                    <a:pt x="0" y="60"/>
                  </a:lnTo>
                </a:path>
              </a:pathLst>
            </a:custGeom>
            <a:noFill/>
            <a:ln w="28575" cmpd="sng">
              <a:solidFill>
                <a:srgbClr val="8EC000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363532" name="Line 12"/>
            <p:cNvSpPr>
              <a:spLocks noChangeShapeType="1"/>
            </p:cNvSpPr>
            <p:nvPr/>
          </p:nvSpPr>
          <p:spPr bwMode="auto">
            <a:xfrm flipH="1">
              <a:off x="3536" y="2306"/>
              <a:ext cx="16" cy="36"/>
            </a:xfrm>
            <a:prstGeom prst="line">
              <a:avLst/>
            </a:prstGeom>
            <a:noFill/>
            <a:ln w="28575">
              <a:solidFill>
                <a:srgbClr val="8EC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363536" name="Group 16"/>
          <p:cNvGrpSpPr>
            <a:grpSpLocks/>
          </p:cNvGrpSpPr>
          <p:nvPr/>
        </p:nvGrpSpPr>
        <p:grpSpPr bwMode="auto">
          <a:xfrm>
            <a:off x="1862138" y="3170238"/>
            <a:ext cx="146050" cy="971550"/>
            <a:chOff x="3190" y="2446"/>
            <a:chExt cx="92" cy="662"/>
          </a:xfrm>
        </p:grpSpPr>
        <p:sp>
          <p:nvSpPr>
            <p:cNvPr id="363537" name="Freeform 17"/>
            <p:cNvSpPr>
              <a:spLocks/>
            </p:cNvSpPr>
            <p:nvPr/>
          </p:nvSpPr>
          <p:spPr bwMode="auto">
            <a:xfrm>
              <a:off x="3190" y="2446"/>
              <a:ext cx="92" cy="662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92" y="218"/>
                </a:cxn>
                <a:cxn ang="0">
                  <a:pos x="12" y="486"/>
                </a:cxn>
                <a:cxn ang="0">
                  <a:pos x="18" y="624"/>
                </a:cxn>
                <a:cxn ang="0">
                  <a:pos x="6" y="662"/>
                </a:cxn>
              </a:cxnLst>
              <a:rect l="0" t="0" r="r" b="b"/>
              <a:pathLst>
                <a:path w="92" h="662">
                  <a:moveTo>
                    <a:pt x="12" y="0"/>
                  </a:moveTo>
                  <a:cubicBezTo>
                    <a:pt x="25" y="36"/>
                    <a:pt x="92" y="137"/>
                    <a:pt x="92" y="218"/>
                  </a:cubicBezTo>
                  <a:cubicBezTo>
                    <a:pt x="92" y="299"/>
                    <a:pt x="24" y="418"/>
                    <a:pt x="12" y="486"/>
                  </a:cubicBezTo>
                  <a:cubicBezTo>
                    <a:pt x="0" y="554"/>
                    <a:pt x="19" y="595"/>
                    <a:pt x="18" y="624"/>
                  </a:cubicBezTo>
                  <a:lnTo>
                    <a:pt x="6" y="662"/>
                  </a:lnTo>
                </a:path>
              </a:pathLst>
            </a:custGeom>
            <a:noFill/>
            <a:ln w="28575" cmpd="sng">
              <a:solidFill>
                <a:srgbClr val="8EC000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363538" name="Line 18"/>
            <p:cNvSpPr>
              <a:spLocks noChangeShapeType="1"/>
            </p:cNvSpPr>
            <p:nvPr/>
          </p:nvSpPr>
          <p:spPr bwMode="auto">
            <a:xfrm>
              <a:off x="3210" y="3068"/>
              <a:ext cx="42" cy="22"/>
            </a:xfrm>
            <a:prstGeom prst="line">
              <a:avLst/>
            </a:prstGeom>
            <a:noFill/>
            <a:ln w="28575">
              <a:solidFill>
                <a:srgbClr val="8EC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363539" name="Group 19"/>
          <p:cNvGrpSpPr>
            <a:grpSpLocks/>
          </p:cNvGrpSpPr>
          <p:nvPr/>
        </p:nvGrpSpPr>
        <p:grpSpPr bwMode="auto">
          <a:xfrm>
            <a:off x="1917700" y="3021013"/>
            <a:ext cx="411163" cy="1117600"/>
            <a:chOff x="3229" y="2362"/>
            <a:chExt cx="267" cy="734"/>
          </a:xfrm>
        </p:grpSpPr>
        <p:sp>
          <p:nvSpPr>
            <p:cNvPr id="363540" name="Freeform 20"/>
            <p:cNvSpPr>
              <a:spLocks/>
            </p:cNvSpPr>
            <p:nvPr/>
          </p:nvSpPr>
          <p:spPr bwMode="auto">
            <a:xfrm>
              <a:off x="3229" y="2362"/>
              <a:ext cx="267" cy="734"/>
            </a:xfrm>
            <a:custGeom>
              <a:avLst/>
              <a:gdLst/>
              <a:ahLst/>
              <a:cxnLst>
                <a:cxn ang="0">
                  <a:pos x="267" y="0"/>
                </a:cxn>
                <a:cxn ang="0">
                  <a:pos x="236" y="230"/>
                </a:cxn>
                <a:cxn ang="0">
                  <a:pos x="83" y="450"/>
                </a:cxn>
                <a:cxn ang="0">
                  <a:pos x="5" y="576"/>
                </a:cxn>
                <a:cxn ang="0">
                  <a:pos x="51" y="698"/>
                </a:cxn>
                <a:cxn ang="0">
                  <a:pos x="59" y="734"/>
                </a:cxn>
              </a:cxnLst>
              <a:rect l="0" t="0" r="r" b="b"/>
              <a:pathLst>
                <a:path w="267" h="734">
                  <a:moveTo>
                    <a:pt x="267" y="0"/>
                  </a:moveTo>
                  <a:cubicBezTo>
                    <a:pt x="261" y="38"/>
                    <a:pt x="267" y="155"/>
                    <a:pt x="236" y="230"/>
                  </a:cubicBezTo>
                  <a:cubicBezTo>
                    <a:pt x="205" y="305"/>
                    <a:pt x="121" y="392"/>
                    <a:pt x="83" y="450"/>
                  </a:cubicBezTo>
                  <a:cubicBezTo>
                    <a:pt x="45" y="508"/>
                    <a:pt x="10" y="535"/>
                    <a:pt x="5" y="576"/>
                  </a:cubicBezTo>
                  <a:cubicBezTo>
                    <a:pt x="0" y="617"/>
                    <a:pt x="42" y="672"/>
                    <a:pt x="51" y="698"/>
                  </a:cubicBezTo>
                  <a:lnTo>
                    <a:pt x="59" y="734"/>
                  </a:lnTo>
                </a:path>
              </a:pathLst>
            </a:custGeom>
            <a:noFill/>
            <a:ln w="28575" cmpd="sng">
              <a:solidFill>
                <a:srgbClr val="8EC000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363541" name="Line 21"/>
            <p:cNvSpPr>
              <a:spLocks noChangeShapeType="1"/>
            </p:cNvSpPr>
            <p:nvPr/>
          </p:nvSpPr>
          <p:spPr bwMode="auto">
            <a:xfrm flipV="1">
              <a:off x="3284" y="3040"/>
              <a:ext cx="48" cy="14"/>
            </a:xfrm>
            <a:prstGeom prst="line">
              <a:avLst/>
            </a:prstGeom>
            <a:noFill/>
            <a:ln w="28575">
              <a:solidFill>
                <a:srgbClr val="8EC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363542" name="Group 22"/>
          <p:cNvGrpSpPr>
            <a:grpSpLocks/>
          </p:cNvGrpSpPr>
          <p:nvPr/>
        </p:nvGrpSpPr>
        <p:grpSpPr bwMode="auto">
          <a:xfrm rot="247656">
            <a:off x="1814513" y="2792413"/>
            <a:ext cx="184150" cy="307975"/>
            <a:chOff x="3150" y="2204"/>
            <a:chExt cx="116" cy="194"/>
          </a:xfrm>
        </p:grpSpPr>
        <p:sp>
          <p:nvSpPr>
            <p:cNvPr id="363543" name="Freeform 23"/>
            <p:cNvSpPr>
              <a:spLocks/>
            </p:cNvSpPr>
            <p:nvPr/>
          </p:nvSpPr>
          <p:spPr bwMode="auto">
            <a:xfrm>
              <a:off x="3150" y="2204"/>
              <a:ext cx="116" cy="180"/>
            </a:xfrm>
            <a:custGeom>
              <a:avLst/>
              <a:gdLst/>
              <a:ahLst/>
              <a:cxnLst>
                <a:cxn ang="0">
                  <a:pos x="116" y="0"/>
                </a:cxn>
                <a:cxn ang="0">
                  <a:pos x="70" y="74"/>
                </a:cxn>
                <a:cxn ang="0">
                  <a:pos x="44" y="150"/>
                </a:cxn>
                <a:cxn ang="0">
                  <a:pos x="0" y="180"/>
                </a:cxn>
              </a:cxnLst>
              <a:rect l="0" t="0" r="r" b="b"/>
              <a:pathLst>
                <a:path w="116" h="180">
                  <a:moveTo>
                    <a:pt x="116" y="0"/>
                  </a:moveTo>
                  <a:cubicBezTo>
                    <a:pt x="108" y="12"/>
                    <a:pt x="82" y="49"/>
                    <a:pt x="70" y="74"/>
                  </a:cubicBezTo>
                  <a:cubicBezTo>
                    <a:pt x="58" y="99"/>
                    <a:pt x="56" y="132"/>
                    <a:pt x="44" y="150"/>
                  </a:cubicBezTo>
                  <a:cubicBezTo>
                    <a:pt x="32" y="168"/>
                    <a:pt x="9" y="174"/>
                    <a:pt x="0" y="180"/>
                  </a:cubicBezTo>
                </a:path>
              </a:pathLst>
            </a:custGeom>
            <a:noFill/>
            <a:ln w="28575" cmpd="sng">
              <a:solidFill>
                <a:srgbClr val="8EC000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363544" name="Line 24"/>
            <p:cNvSpPr>
              <a:spLocks noChangeShapeType="1"/>
            </p:cNvSpPr>
            <p:nvPr/>
          </p:nvSpPr>
          <p:spPr bwMode="auto">
            <a:xfrm>
              <a:off x="3190" y="2356"/>
              <a:ext cx="36" cy="42"/>
            </a:xfrm>
            <a:prstGeom prst="line">
              <a:avLst/>
            </a:prstGeom>
            <a:noFill/>
            <a:ln w="28575">
              <a:solidFill>
                <a:srgbClr val="8EC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363545" name="Group 25"/>
          <p:cNvGrpSpPr>
            <a:grpSpLocks/>
          </p:cNvGrpSpPr>
          <p:nvPr/>
        </p:nvGrpSpPr>
        <p:grpSpPr bwMode="auto">
          <a:xfrm>
            <a:off x="2128838" y="2779713"/>
            <a:ext cx="174625" cy="209550"/>
            <a:chOff x="1248" y="1776"/>
            <a:chExt cx="110" cy="132"/>
          </a:xfrm>
        </p:grpSpPr>
        <p:sp>
          <p:nvSpPr>
            <p:cNvPr id="363546" name="Freeform 26"/>
            <p:cNvSpPr>
              <a:spLocks/>
            </p:cNvSpPr>
            <p:nvPr/>
          </p:nvSpPr>
          <p:spPr bwMode="auto">
            <a:xfrm>
              <a:off x="1248" y="1776"/>
              <a:ext cx="78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" y="42"/>
                </a:cxn>
                <a:cxn ang="0">
                  <a:pos x="72" y="93"/>
                </a:cxn>
                <a:cxn ang="0">
                  <a:pos x="74" y="132"/>
                </a:cxn>
              </a:cxnLst>
              <a:rect l="0" t="0" r="r" b="b"/>
              <a:pathLst>
                <a:path w="78" h="132">
                  <a:moveTo>
                    <a:pt x="0" y="0"/>
                  </a:moveTo>
                  <a:cubicBezTo>
                    <a:pt x="7" y="7"/>
                    <a:pt x="26" y="27"/>
                    <a:pt x="38" y="42"/>
                  </a:cubicBezTo>
                  <a:cubicBezTo>
                    <a:pt x="50" y="57"/>
                    <a:pt x="66" y="78"/>
                    <a:pt x="72" y="93"/>
                  </a:cubicBezTo>
                  <a:cubicBezTo>
                    <a:pt x="78" y="108"/>
                    <a:pt x="74" y="124"/>
                    <a:pt x="74" y="132"/>
                  </a:cubicBezTo>
                </a:path>
              </a:pathLst>
            </a:custGeom>
            <a:noFill/>
            <a:ln w="28575" cmpd="sng">
              <a:solidFill>
                <a:srgbClr val="8EC000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363547" name="Line 27"/>
            <p:cNvSpPr>
              <a:spLocks noChangeShapeType="1"/>
            </p:cNvSpPr>
            <p:nvPr/>
          </p:nvSpPr>
          <p:spPr bwMode="auto">
            <a:xfrm rot="-3980211">
              <a:off x="1328" y="1851"/>
              <a:ext cx="27" cy="32"/>
            </a:xfrm>
            <a:prstGeom prst="line">
              <a:avLst/>
            </a:prstGeom>
            <a:noFill/>
            <a:ln w="28575">
              <a:solidFill>
                <a:srgbClr val="8EC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363548" name="Text Box 28"/>
          <p:cNvSpPr txBox="1">
            <a:spLocks noChangeArrowheads="1"/>
          </p:cNvSpPr>
          <p:nvPr/>
        </p:nvSpPr>
        <p:spPr bwMode="auto">
          <a:xfrm>
            <a:off x="1938338" y="1668463"/>
            <a:ext cx="9318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400" b="1" i="0">
                <a:latin typeface="Arial" charset="0"/>
              </a:rPr>
              <a:t>Hipófisis</a:t>
            </a:r>
          </a:p>
        </p:txBody>
      </p:sp>
      <p:sp>
        <p:nvSpPr>
          <p:cNvPr id="363549" name="Text Box 29"/>
          <p:cNvSpPr txBox="1">
            <a:spLocks noChangeArrowheads="1"/>
          </p:cNvSpPr>
          <p:nvPr/>
        </p:nvSpPr>
        <p:spPr bwMode="auto">
          <a:xfrm>
            <a:off x="317500" y="3844925"/>
            <a:ext cx="11001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000" b="1" i="0">
                <a:latin typeface="Arial" charset="0"/>
              </a:rPr>
              <a:t>Adenohipófisis</a:t>
            </a:r>
          </a:p>
        </p:txBody>
      </p:sp>
      <p:sp>
        <p:nvSpPr>
          <p:cNvPr id="363550" name="Text Box 30"/>
          <p:cNvSpPr txBox="1">
            <a:spLocks noChangeArrowheads="1"/>
          </p:cNvSpPr>
          <p:nvPr/>
        </p:nvSpPr>
        <p:spPr bwMode="auto">
          <a:xfrm>
            <a:off x="2835275" y="344488"/>
            <a:ext cx="419735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b="1" i="0">
                <a:solidFill>
                  <a:srgbClr val="FFFF66"/>
                </a:solidFill>
                <a:latin typeface="Arial" charset="0"/>
              </a:rPr>
              <a:t>Regulación de la Osmolaridad</a:t>
            </a:r>
          </a:p>
        </p:txBody>
      </p:sp>
      <p:sp>
        <p:nvSpPr>
          <p:cNvPr id="363551" name="Line 31"/>
          <p:cNvSpPr>
            <a:spLocks noChangeShapeType="1"/>
          </p:cNvSpPr>
          <p:nvPr/>
        </p:nvSpPr>
        <p:spPr bwMode="auto">
          <a:xfrm>
            <a:off x="1343025" y="3995738"/>
            <a:ext cx="271463" cy="85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3553" name="Text Box 33"/>
          <p:cNvSpPr txBox="1">
            <a:spLocks noChangeArrowheads="1"/>
          </p:cNvSpPr>
          <p:nvPr/>
        </p:nvSpPr>
        <p:spPr bwMode="auto">
          <a:xfrm>
            <a:off x="2047875" y="3822700"/>
            <a:ext cx="10715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000" b="1" i="0">
                <a:latin typeface="Arial" charset="0"/>
              </a:rPr>
              <a:t>Neurohipófisis</a:t>
            </a:r>
          </a:p>
        </p:txBody>
      </p:sp>
      <p:sp>
        <p:nvSpPr>
          <p:cNvPr id="363554" name="Line 34"/>
          <p:cNvSpPr>
            <a:spLocks noChangeShapeType="1"/>
          </p:cNvSpPr>
          <p:nvPr/>
        </p:nvSpPr>
        <p:spPr bwMode="auto">
          <a:xfrm>
            <a:off x="1954213" y="2459038"/>
            <a:ext cx="142875" cy="2428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3555" name="Line 35"/>
          <p:cNvSpPr>
            <a:spLocks noChangeShapeType="1"/>
          </p:cNvSpPr>
          <p:nvPr/>
        </p:nvSpPr>
        <p:spPr bwMode="auto">
          <a:xfrm>
            <a:off x="1951038" y="2465388"/>
            <a:ext cx="38100" cy="2857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3556" name="Text Box 36"/>
          <p:cNvSpPr txBox="1">
            <a:spLocks noChangeArrowheads="1"/>
          </p:cNvSpPr>
          <p:nvPr/>
        </p:nvSpPr>
        <p:spPr bwMode="auto">
          <a:xfrm>
            <a:off x="1244600" y="2262188"/>
            <a:ext cx="12382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000" b="1" i="0">
                <a:latin typeface="Arial" charset="0"/>
              </a:rPr>
              <a:t>Osmorreceptores</a:t>
            </a:r>
          </a:p>
        </p:txBody>
      </p:sp>
      <p:sp>
        <p:nvSpPr>
          <p:cNvPr id="363557" name="Text Box 37"/>
          <p:cNvSpPr txBox="1">
            <a:spLocks noChangeArrowheads="1"/>
          </p:cNvSpPr>
          <p:nvPr/>
        </p:nvSpPr>
        <p:spPr bwMode="auto">
          <a:xfrm>
            <a:off x="3394075" y="2686050"/>
            <a:ext cx="2005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000" b="1" i="0">
                <a:solidFill>
                  <a:schemeClr val="accent2"/>
                </a:solidFill>
                <a:latin typeface="Arial" charset="0"/>
              </a:rPr>
              <a:t>Barroreceptores</a:t>
            </a:r>
          </a:p>
          <a:p>
            <a:r>
              <a:rPr lang="es-ES" sz="1000" b="1" i="0">
                <a:solidFill>
                  <a:schemeClr val="accent2"/>
                </a:solidFill>
                <a:latin typeface="Arial" charset="0"/>
              </a:rPr>
              <a:t>Receptores cardiopulmonares</a:t>
            </a:r>
          </a:p>
        </p:txBody>
      </p:sp>
      <p:sp>
        <p:nvSpPr>
          <p:cNvPr id="363558" name="Line 38"/>
          <p:cNvSpPr>
            <a:spLocks noChangeShapeType="1"/>
          </p:cNvSpPr>
          <p:nvPr/>
        </p:nvSpPr>
        <p:spPr bwMode="auto">
          <a:xfrm>
            <a:off x="1484313" y="3135313"/>
            <a:ext cx="3270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3559" name="Text Box 39"/>
          <p:cNvSpPr txBox="1">
            <a:spLocks noChangeArrowheads="1"/>
          </p:cNvSpPr>
          <p:nvPr/>
        </p:nvSpPr>
        <p:spPr bwMode="auto">
          <a:xfrm>
            <a:off x="485775" y="2992438"/>
            <a:ext cx="10715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000" b="1" i="0">
                <a:latin typeface="Arial" charset="0"/>
              </a:rPr>
              <a:t>N. supraóptico</a:t>
            </a:r>
          </a:p>
        </p:txBody>
      </p:sp>
      <p:sp>
        <p:nvSpPr>
          <p:cNvPr id="363560" name="Line 40"/>
          <p:cNvSpPr>
            <a:spLocks noChangeShapeType="1"/>
          </p:cNvSpPr>
          <p:nvPr/>
        </p:nvSpPr>
        <p:spPr bwMode="auto">
          <a:xfrm>
            <a:off x="2338388" y="3017838"/>
            <a:ext cx="130175" cy="1460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3561" name="Text Box 41"/>
          <p:cNvSpPr txBox="1">
            <a:spLocks noChangeArrowheads="1"/>
          </p:cNvSpPr>
          <p:nvPr/>
        </p:nvSpPr>
        <p:spPr bwMode="auto">
          <a:xfrm>
            <a:off x="2384425" y="3074988"/>
            <a:ext cx="10525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 sz="800" b="1" i="0">
                <a:latin typeface="Arial" charset="0"/>
              </a:rPr>
              <a:t>N. paraventricular</a:t>
            </a:r>
          </a:p>
        </p:txBody>
      </p:sp>
      <p:grpSp>
        <p:nvGrpSpPr>
          <p:cNvPr id="363562" name="Group 42"/>
          <p:cNvGrpSpPr>
            <a:grpSpLocks/>
          </p:cNvGrpSpPr>
          <p:nvPr/>
        </p:nvGrpSpPr>
        <p:grpSpPr bwMode="auto">
          <a:xfrm>
            <a:off x="1931988" y="2865438"/>
            <a:ext cx="1038225" cy="342900"/>
            <a:chOff x="3236" y="2238"/>
            <a:chExt cx="686" cy="216"/>
          </a:xfrm>
        </p:grpSpPr>
        <p:sp>
          <p:nvSpPr>
            <p:cNvPr id="363563" name="Freeform 43"/>
            <p:cNvSpPr>
              <a:spLocks/>
            </p:cNvSpPr>
            <p:nvPr/>
          </p:nvSpPr>
          <p:spPr bwMode="auto">
            <a:xfrm>
              <a:off x="3236" y="2238"/>
              <a:ext cx="686" cy="211"/>
            </a:xfrm>
            <a:custGeom>
              <a:avLst/>
              <a:gdLst/>
              <a:ahLst/>
              <a:cxnLst>
                <a:cxn ang="0">
                  <a:pos x="686" y="0"/>
                </a:cxn>
                <a:cxn ang="0">
                  <a:pos x="232" y="180"/>
                </a:cxn>
                <a:cxn ang="0">
                  <a:pos x="26" y="184"/>
                </a:cxn>
                <a:cxn ang="0">
                  <a:pos x="0" y="158"/>
                </a:cxn>
              </a:cxnLst>
              <a:rect l="0" t="0" r="r" b="b"/>
              <a:pathLst>
                <a:path w="686" h="211">
                  <a:moveTo>
                    <a:pt x="686" y="0"/>
                  </a:moveTo>
                  <a:cubicBezTo>
                    <a:pt x="610" y="30"/>
                    <a:pt x="342" y="149"/>
                    <a:pt x="232" y="180"/>
                  </a:cubicBezTo>
                  <a:cubicBezTo>
                    <a:pt x="122" y="211"/>
                    <a:pt x="65" y="188"/>
                    <a:pt x="26" y="184"/>
                  </a:cubicBezTo>
                  <a:lnTo>
                    <a:pt x="0" y="158"/>
                  </a:lnTo>
                </a:path>
              </a:pathLst>
            </a:custGeom>
            <a:noFill/>
            <a:ln w="28575" cmpd="sng">
              <a:solidFill>
                <a:srgbClr val="8EC000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363564" name="Line 44"/>
            <p:cNvSpPr>
              <a:spLocks noChangeShapeType="1"/>
            </p:cNvSpPr>
            <p:nvPr/>
          </p:nvSpPr>
          <p:spPr bwMode="auto">
            <a:xfrm flipH="1">
              <a:off x="3236" y="2418"/>
              <a:ext cx="32" cy="36"/>
            </a:xfrm>
            <a:prstGeom prst="line">
              <a:avLst/>
            </a:prstGeom>
            <a:noFill/>
            <a:ln w="28575">
              <a:solidFill>
                <a:srgbClr val="8EC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363568" name="Group 48"/>
          <p:cNvGrpSpPr>
            <a:grpSpLocks/>
          </p:cNvGrpSpPr>
          <p:nvPr/>
        </p:nvGrpSpPr>
        <p:grpSpPr bwMode="auto">
          <a:xfrm>
            <a:off x="873125" y="1933575"/>
            <a:ext cx="957263" cy="244475"/>
            <a:chOff x="3067" y="3373"/>
            <a:chExt cx="603" cy="154"/>
          </a:xfrm>
        </p:grpSpPr>
        <p:sp>
          <p:nvSpPr>
            <p:cNvPr id="363566" name="Line 46"/>
            <p:cNvSpPr>
              <a:spLocks noChangeShapeType="1"/>
            </p:cNvSpPr>
            <p:nvPr/>
          </p:nvSpPr>
          <p:spPr bwMode="auto">
            <a:xfrm flipV="1">
              <a:off x="3080" y="3381"/>
              <a:ext cx="0" cy="133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363567" name="Text Box 47"/>
            <p:cNvSpPr txBox="1">
              <a:spLocks noChangeArrowheads="1"/>
            </p:cNvSpPr>
            <p:nvPr/>
          </p:nvSpPr>
          <p:spPr bwMode="auto">
            <a:xfrm>
              <a:off x="3067" y="3373"/>
              <a:ext cx="60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" sz="1000" b="1" i="0">
                  <a:solidFill>
                    <a:schemeClr val="accent2"/>
                  </a:solidFill>
                  <a:latin typeface="Arial" charset="0"/>
                </a:rPr>
                <a:t>Osmolaridad</a:t>
              </a:r>
            </a:p>
          </p:txBody>
        </p:sp>
      </p:grpSp>
      <p:sp>
        <p:nvSpPr>
          <p:cNvPr id="363569" name="Line 49"/>
          <p:cNvSpPr>
            <a:spLocks noChangeShapeType="1"/>
          </p:cNvSpPr>
          <p:nvPr/>
        </p:nvSpPr>
        <p:spPr bwMode="auto">
          <a:xfrm>
            <a:off x="1419225" y="2136775"/>
            <a:ext cx="149225" cy="171450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grpSp>
        <p:nvGrpSpPr>
          <p:cNvPr id="363576" name="Group 56"/>
          <p:cNvGrpSpPr>
            <a:grpSpLocks/>
          </p:cNvGrpSpPr>
          <p:nvPr/>
        </p:nvGrpSpPr>
        <p:grpSpPr bwMode="auto">
          <a:xfrm>
            <a:off x="5524500" y="2670175"/>
            <a:ext cx="1387475" cy="244475"/>
            <a:chOff x="3616" y="1730"/>
            <a:chExt cx="874" cy="154"/>
          </a:xfrm>
        </p:grpSpPr>
        <p:sp>
          <p:nvSpPr>
            <p:cNvPr id="363571" name="Line 51"/>
            <p:cNvSpPr>
              <a:spLocks noChangeShapeType="1"/>
            </p:cNvSpPr>
            <p:nvPr/>
          </p:nvSpPr>
          <p:spPr bwMode="auto">
            <a:xfrm rot="10800000" flipV="1">
              <a:off x="3629" y="1738"/>
              <a:ext cx="0" cy="133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363572" name="Text Box 52"/>
            <p:cNvSpPr txBox="1">
              <a:spLocks noChangeArrowheads="1"/>
            </p:cNvSpPr>
            <p:nvPr/>
          </p:nvSpPr>
          <p:spPr bwMode="auto">
            <a:xfrm>
              <a:off x="3616" y="1730"/>
              <a:ext cx="87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" sz="1000" b="1" i="0">
                  <a:solidFill>
                    <a:schemeClr val="accent2"/>
                  </a:solidFill>
                  <a:latin typeface="Arial" charset="0"/>
                </a:rPr>
                <a:t>Volumen sanguíneo</a:t>
              </a:r>
            </a:p>
          </p:txBody>
        </p:sp>
      </p:grpSp>
      <p:grpSp>
        <p:nvGrpSpPr>
          <p:cNvPr id="363575" name="Group 55"/>
          <p:cNvGrpSpPr>
            <a:grpSpLocks/>
          </p:cNvGrpSpPr>
          <p:nvPr/>
        </p:nvGrpSpPr>
        <p:grpSpPr bwMode="auto">
          <a:xfrm>
            <a:off x="5538788" y="2967038"/>
            <a:ext cx="1103312" cy="244475"/>
            <a:chOff x="3418" y="2275"/>
            <a:chExt cx="695" cy="154"/>
          </a:xfrm>
        </p:grpSpPr>
        <p:sp>
          <p:nvSpPr>
            <p:cNvPr id="363573" name="Line 53"/>
            <p:cNvSpPr>
              <a:spLocks noChangeShapeType="1"/>
            </p:cNvSpPr>
            <p:nvPr/>
          </p:nvSpPr>
          <p:spPr bwMode="auto">
            <a:xfrm rot="10800000" flipV="1">
              <a:off x="3431" y="2283"/>
              <a:ext cx="0" cy="133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363574" name="Text Box 54"/>
            <p:cNvSpPr txBox="1">
              <a:spLocks noChangeArrowheads="1"/>
            </p:cNvSpPr>
            <p:nvPr/>
          </p:nvSpPr>
          <p:spPr bwMode="auto">
            <a:xfrm>
              <a:off x="3418" y="2275"/>
              <a:ext cx="69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" sz="1000" b="1" i="0">
                  <a:solidFill>
                    <a:schemeClr val="accent2"/>
                  </a:solidFill>
                  <a:latin typeface="Arial" charset="0"/>
                </a:rPr>
                <a:t>Presión arterial</a:t>
              </a:r>
            </a:p>
          </p:txBody>
        </p:sp>
      </p:grpSp>
      <p:sp>
        <p:nvSpPr>
          <p:cNvPr id="363577" name="AutoShape 57"/>
          <p:cNvSpPr>
            <a:spLocks/>
          </p:cNvSpPr>
          <p:nvPr/>
        </p:nvSpPr>
        <p:spPr bwMode="auto">
          <a:xfrm>
            <a:off x="5392738" y="2703513"/>
            <a:ext cx="73025" cy="450850"/>
          </a:xfrm>
          <a:prstGeom prst="leftBrace">
            <a:avLst>
              <a:gd name="adj1" fmla="val 5144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63578" name="Text Box 58"/>
          <p:cNvSpPr txBox="1">
            <a:spLocks noChangeArrowheads="1"/>
          </p:cNvSpPr>
          <p:nvPr/>
        </p:nvSpPr>
        <p:spPr bwMode="auto">
          <a:xfrm>
            <a:off x="2409825" y="6524625"/>
            <a:ext cx="15589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  <a:cs typeface="Arial" charset="0"/>
              </a:rPr>
              <a:t>↓ </a:t>
            </a:r>
            <a:r>
              <a:rPr lang="es-ES" sz="1200" b="1" i="0">
                <a:latin typeface="Arial" charset="0"/>
              </a:rPr>
              <a:t>Volumen urinario</a:t>
            </a:r>
          </a:p>
        </p:txBody>
      </p:sp>
      <p:sp>
        <p:nvSpPr>
          <p:cNvPr id="363579" name="Text Box 59"/>
          <p:cNvSpPr txBox="1">
            <a:spLocks noChangeArrowheads="1"/>
          </p:cNvSpPr>
          <p:nvPr/>
        </p:nvSpPr>
        <p:spPr bwMode="auto">
          <a:xfrm>
            <a:off x="3273425" y="5945188"/>
            <a:ext cx="12255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200" b="1" i="0">
                <a:latin typeface="Arial" charset="0"/>
                <a:cs typeface="Arial" charset="0"/>
              </a:rPr>
              <a:t>↑ </a:t>
            </a:r>
            <a:r>
              <a:rPr lang="es-ES" sz="1200" b="1" i="0">
                <a:latin typeface="Arial" charset="0"/>
              </a:rPr>
              <a:t>Reabsorción</a:t>
            </a:r>
          </a:p>
        </p:txBody>
      </p:sp>
      <p:sp>
        <p:nvSpPr>
          <p:cNvPr id="363580" name="Oval 60"/>
          <p:cNvSpPr>
            <a:spLocks noChangeArrowheads="1"/>
          </p:cNvSpPr>
          <p:nvPr/>
        </p:nvSpPr>
        <p:spPr bwMode="auto">
          <a:xfrm>
            <a:off x="676275" y="1828800"/>
            <a:ext cx="1166813" cy="4635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56" name="55 CuadroTexto"/>
          <p:cNvSpPr txBox="1"/>
          <p:nvPr/>
        </p:nvSpPr>
        <p:spPr>
          <a:xfrm>
            <a:off x="0" y="6415548"/>
            <a:ext cx="1710813" cy="442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6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3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63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6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6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6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63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6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63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63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6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63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63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6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6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6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3527" grpId="0" animBg="1"/>
      <p:bldP spid="363528" grpId="0" animBg="1"/>
      <p:bldP spid="363569" grpId="0" animBg="1"/>
      <p:bldP spid="363577" grpId="0" animBg="1"/>
      <p:bldP spid="363578" grpId="0"/>
      <p:bldP spid="363579" grpId="0"/>
      <p:bldP spid="363580" grpId="0" animBg="1"/>
    </p:bld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Times New Roman"/>
        <a:ea typeface=""/>
        <a:cs typeface=""/>
      </a:majorFont>
      <a:minorFont>
        <a:latin typeface="Georg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2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2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HD:Desktop Folder:Presentation4</Template>
  <TotalTime>5972</TotalTime>
  <Words>4380</Words>
  <Application>Microsoft Office PowerPoint</Application>
  <PresentationFormat>Presentación en pantalla (4:3)</PresentationFormat>
  <Paragraphs>1275</Paragraphs>
  <Slides>114</Slides>
  <Notes>10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3</vt:i4>
      </vt:variant>
      <vt:variant>
        <vt:lpstr>Títulos de diapositiva</vt:lpstr>
      </vt:variant>
      <vt:variant>
        <vt:i4>114</vt:i4>
      </vt:variant>
    </vt:vector>
  </HeadingPairs>
  <TitlesOfParts>
    <vt:vector size="118" baseType="lpstr">
      <vt:lpstr>Blank</vt:lpstr>
      <vt:lpstr>Imagen de mapa de bits</vt:lpstr>
      <vt:lpstr>Documento</vt:lpstr>
      <vt:lpstr>Ecuación</vt:lpstr>
      <vt:lpstr>Diapositiva 1</vt:lpstr>
      <vt:lpstr>Diapositiva 2</vt:lpstr>
      <vt:lpstr>Diapositiva 3</vt:lpstr>
      <vt:lpstr>Diapositiva 4</vt:lpstr>
      <vt:lpstr>Diapositiva 5</vt:lpstr>
      <vt:lpstr> 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Glomérulo y Cápsula de Bowman</vt:lpstr>
      <vt:lpstr>Membrana glomerular</vt:lpstr>
      <vt:lpstr>Diapositiva 17</vt:lpstr>
      <vt:lpstr>Formación de la orina como resultado de la filtración glomerular, la reabsorción tubular y la secreción tubular</vt:lpstr>
      <vt:lpstr>Funciones de la Nefrona: Apreciación general</vt:lpstr>
      <vt:lpstr>Formación de la orina como resultado de la filtración glomerular, la reabsorción tubular y la secreción tubular</vt:lpstr>
      <vt:lpstr>Diapositiva 21</vt:lpstr>
      <vt:lpstr>Formación de la orina como resultado de la filtración glomerular, la reabsorción tubular y la secreción tubular</vt:lpstr>
      <vt:lpstr>Diapositiva 23</vt:lpstr>
      <vt:lpstr>Diapositiva 24</vt:lpstr>
      <vt:lpstr>Micción…</vt:lpstr>
      <vt:lpstr>Diapositiva 26</vt:lpstr>
      <vt:lpstr>Diapositiva 27</vt:lpstr>
      <vt:lpstr>Diapositiva 28</vt:lpstr>
      <vt:lpstr>Diapositiva 29</vt:lpstr>
      <vt:lpstr>Diapositiva 30</vt:lpstr>
      <vt:lpstr>Mantenimiento de la Filtración Glomerular…</vt:lpstr>
      <vt:lpstr>Diapositiva 32</vt:lpstr>
      <vt:lpstr>Diapositiva 33</vt:lpstr>
      <vt:lpstr>                        Filtración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Determinantes de la Tasa de Filtración Glomerular</vt:lpstr>
      <vt:lpstr>Tasa de Filtración Glomerular (TFG)</vt:lpstr>
      <vt:lpstr>Diapositiva 44</vt:lpstr>
      <vt:lpstr>Diapositiva 45</vt:lpstr>
      <vt:lpstr>Diapositiva 46</vt:lpstr>
      <vt:lpstr>Regulación de la TFG: Aparato Yuxtaglomerular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  <vt:lpstr>Diapositiva 62</vt:lpstr>
      <vt:lpstr>Diapositiva 63</vt:lpstr>
      <vt:lpstr>Diapositiva 64</vt:lpstr>
      <vt:lpstr>Diapositiva 65</vt:lpstr>
      <vt:lpstr>Reabsorción de Na+:  Transporte Activo Primario</vt:lpstr>
      <vt:lpstr>Diapositiva 67</vt:lpstr>
      <vt:lpstr>Diapositiva 68</vt:lpstr>
      <vt:lpstr>Reabsorción: Transporte Pasivo</vt:lpstr>
      <vt:lpstr>Diapositiva 70</vt:lpstr>
      <vt:lpstr>Diapositiva 71</vt:lpstr>
      <vt:lpstr>Diapositiva 72</vt:lpstr>
      <vt:lpstr>Diapositiva 73</vt:lpstr>
      <vt:lpstr>Diapositiva 74</vt:lpstr>
      <vt:lpstr>Diapositiva 75</vt:lpstr>
      <vt:lpstr>Diapositiva 76</vt:lpstr>
      <vt:lpstr>Diapositiva 77</vt:lpstr>
      <vt:lpstr>Diapositiva 78</vt:lpstr>
      <vt:lpstr>Diapositiva 79</vt:lpstr>
      <vt:lpstr>Regulación de la Osmolaridad Urinaria: Tubo colector</vt:lpstr>
      <vt:lpstr>Diapositiva 81</vt:lpstr>
      <vt:lpstr>Diapositiva 82</vt:lpstr>
      <vt:lpstr>Reabsorción de distintas sustancias en los diferentes puntos del sistema tubular</vt:lpstr>
      <vt:lpstr>Reabsorción de distintas sustancias en los diferentes puntos del sistema tubular</vt:lpstr>
      <vt:lpstr>Diapositiva 85</vt:lpstr>
      <vt:lpstr>Aclaramiento plasmático</vt:lpstr>
      <vt:lpstr>Aclaramiento plasmático de inulina</vt:lpstr>
      <vt:lpstr>Depuración plasmática de inulina</vt:lpstr>
      <vt:lpstr>Depuración plasmática de inulina</vt:lpstr>
      <vt:lpstr>Depuración plasmática de inulina</vt:lpstr>
      <vt:lpstr>Depuración plasmática de inulina</vt:lpstr>
      <vt:lpstr>Diapositiva 92</vt:lpstr>
      <vt:lpstr>Diapositiva 93</vt:lpstr>
      <vt:lpstr>Diapositiva 94</vt:lpstr>
      <vt:lpstr>Diapositiva 95</vt:lpstr>
      <vt:lpstr>Diapositiva 96</vt:lpstr>
      <vt:lpstr>Diapositiva 97</vt:lpstr>
      <vt:lpstr>Diapositiva 98</vt:lpstr>
      <vt:lpstr>Diapositiva 99</vt:lpstr>
      <vt:lpstr>Mecanismo de Acción de la Vasopresina Formación de los Poros de Agua: </vt:lpstr>
      <vt:lpstr>Diapositiva 101</vt:lpstr>
      <vt:lpstr>Diapositiva 102</vt:lpstr>
      <vt:lpstr>Formation of Water Pores:  Mechanism of Vasopressin Action</vt:lpstr>
      <vt:lpstr>Diapositiva 104</vt:lpstr>
      <vt:lpstr>Diapositiva 105</vt:lpstr>
      <vt:lpstr>Diapositiva 106</vt:lpstr>
      <vt:lpstr>Diapositiva 107</vt:lpstr>
      <vt:lpstr>Diapositiva 108</vt:lpstr>
      <vt:lpstr>Diapositiva 109</vt:lpstr>
      <vt:lpstr>Diapositiva 110</vt:lpstr>
      <vt:lpstr>Diapositiva 111</vt:lpstr>
      <vt:lpstr>Diapositiva 112</vt:lpstr>
      <vt:lpstr>Diapositiva 113</vt:lpstr>
      <vt:lpstr>Diapositiva 114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karlm</dc:creator>
  <cp:lastModifiedBy>Arnulfo</cp:lastModifiedBy>
  <cp:revision>932</cp:revision>
  <dcterms:created xsi:type="dcterms:W3CDTF">2002-11-25T02:35:13Z</dcterms:created>
  <dcterms:modified xsi:type="dcterms:W3CDTF">2014-08-11T11:29:10Z</dcterms:modified>
</cp:coreProperties>
</file>